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9" r:id="rId2"/>
    <p:sldId id="304" r:id="rId3"/>
    <p:sldId id="277" r:id="rId4"/>
    <p:sldId id="279" r:id="rId5"/>
    <p:sldId id="280" r:id="rId6"/>
    <p:sldId id="281" r:id="rId7"/>
    <p:sldId id="299" r:id="rId8"/>
    <p:sldId id="282" r:id="rId9"/>
    <p:sldId id="283" r:id="rId10"/>
    <p:sldId id="284" r:id="rId11"/>
    <p:sldId id="286" r:id="rId12"/>
    <p:sldId id="300" r:id="rId13"/>
    <p:sldId id="301" r:id="rId14"/>
    <p:sldId id="288" r:id="rId15"/>
    <p:sldId id="290" r:id="rId16"/>
    <p:sldId id="291" r:id="rId17"/>
    <p:sldId id="292" r:id="rId18"/>
    <p:sldId id="294" r:id="rId19"/>
    <p:sldId id="296" r:id="rId20"/>
    <p:sldId id="303" r:id="rId21"/>
    <p:sldId id="302"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ern Swiss" id="{FD2B0C0D-84C0-42ED-88AF-E5F83906AE8B}">
          <p14:sldIdLst>
            <p14:sldId id="259"/>
            <p14:sldId id="304"/>
            <p14:sldId id="277"/>
            <p14:sldId id="279"/>
            <p14:sldId id="280"/>
            <p14:sldId id="281"/>
            <p14:sldId id="299"/>
            <p14:sldId id="282"/>
            <p14:sldId id="283"/>
            <p14:sldId id="284"/>
            <p14:sldId id="286"/>
            <p14:sldId id="300"/>
            <p14:sldId id="301"/>
            <p14:sldId id="288"/>
            <p14:sldId id="290"/>
            <p14:sldId id="291"/>
            <p14:sldId id="292"/>
            <p14:sldId id="294"/>
            <p14:sldId id="296"/>
            <p14:sldId id="303"/>
            <p14:sldId id="302"/>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son Jetté" initials="AJ" lastIdx="49" clrIdx="0"/>
  <p:cmAuthor id="1" name="Newton, Jessica" initials="NJ"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CCE8"/>
    <a:srgbClr val="118E97"/>
    <a:srgbClr val="118497"/>
    <a:srgbClr val="17B1CB"/>
    <a:srgbClr val="BC873A"/>
    <a:srgbClr val="C1C139"/>
    <a:srgbClr val="A48F52"/>
    <a:srgbClr val="9C975A"/>
    <a:srgbClr val="CCCC00"/>
    <a:srgbClr val="A6AE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90400" autoAdjust="0"/>
  </p:normalViewPr>
  <p:slideViewPr>
    <p:cSldViewPr snapToGrid="0" snapToObjects="1">
      <p:cViewPr>
        <p:scale>
          <a:sx n="120" d="100"/>
          <a:sy n="120" d="100"/>
        </p:scale>
        <p:origin x="-1458" y="-66"/>
      </p:cViewPr>
      <p:guideLst>
        <p:guide orient="horz" pos="2516"/>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p:scale>
          <a:sx n="66" d="100"/>
          <a:sy n="66" d="100"/>
        </p:scale>
        <p:origin x="-2748" y="-15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Sheet1!$B$1</c:f>
              <c:strCache>
                <c:ptCount val="1"/>
                <c:pt idx="0">
                  <c:v>Program Funding</c:v>
                </c:pt>
              </c:strCache>
            </c:strRef>
          </c:tx>
          <c:invertIfNegative val="0"/>
          <c:dPt>
            <c:idx val="0"/>
            <c:invertIfNegative val="0"/>
            <c:bubble3D val="0"/>
            <c:spPr>
              <a:solidFill>
                <a:schemeClr val="accent1"/>
              </a:solidFill>
            </c:spPr>
          </c:dPt>
          <c:dPt>
            <c:idx val="1"/>
            <c:invertIfNegative val="0"/>
            <c:bubble3D val="0"/>
            <c:spPr>
              <a:solidFill>
                <a:schemeClr val="accent2"/>
              </a:solidFill>
            </c:spPr>
          </c:dPt>
          <c:dPt>
            <c:idx val="2"/>
            <c:invertIfNegative val="0"/>
            <c:bubble3D val="0"/>
            <c:spPr>
              <a:solidFill>
                <a:schemeClr val="accent3"/>
              </a:solidFill>
            </c:spPr>
          </c:dPt>
          <c:dPt>
            <c:idx val="3"/>
            <c:invertIfNegative val="0"/>
            <c:bubble3D val="0"/>
            <c:spPr>
              <a:solidFill>
                <a:schemeClr val="accent4"/>
              </a:solidFill>
            </c:spPr>
          </c:dPt>
          <c:cat>
            <c:strRef>
              <c:f>Sheet1!$A$2:$A$5</c:f>
              <c:strCache>
                <c:ptCount val="4"/>
                <c:pt idx="0">
                  <c:v>2015-2016</c:v>
                </c:pt>
                <c:pt idx="1">
                  <c:v>2016-2017</c:v>
                </c:pt>
                <c:pt idx="2">
                  <c:v>2017-2018</c:v>
                </c:pt>
                <c:pt idx="3">
                  <c:v>2018-2019</c:v>
                </c:pt>
              </c:strCache>
            </c:strRef>
          </c:cat>
          <c:val>
            <c:numRef>
              <c:f>Sheet1!$B$2:$B$5</c:f>
              <c:numCache>
                <c:formatCode>_("$"* #,##0_);_("$"* \(#,##0\);_("$"* "-"_);_(@_)</c:formatCode>
                <c:ptCount val="4"/>
                <c:pt idx="0">
                  <c:v>2000000</c:v>
                </c:pt>
                <c:pt idx="1">
                  <c:v>2000000</c:v>
                </c:pt>
                <c:pt idx="2">
                  <c:v>3200000</c:v>
                </c:pt>
                <c:pt idx="3">
                  <c:v>2000000</c:v>
                </c:pt>
              </c:numCache>
            </c:numRef>
          </c:val>
        </c:ser>
        <c:dLbls>
          <c:showLegendKey val="0"/>
          <c:showVal val="0"/>
          <c:showCatName val="0"/>
          <c:showSerName val="0"/>
          <c:showPercent val="0"/>
          <c:showBubbleSize val="0"/>
        </c:dLbls>
        <c:gapWidth val="150"/>
        <c:axId val="61281408"/>
        <c:axId val="61282944"/>
      </c:barChart>
      <c:catAx>
        <c:axId val="61281408"/>
        <c:scaling>
          <c:orientation val="minMax"/>
        </c:scaling>
        <c:delete val="0"/>
        <c:axPos val="b"/>
        <c:majorTickMark val="out"/>
        <c:minorTickMark val="none"/>
        <c:tickLblPos val="nextTo"/>
        <c:txPr>
          <a:bodyPr/>
          <a:lstStyle/>
          <a:p>
            <a:pPr>
              <a:defRPr sz="1200"/>
            </a:pPr>
            <a:endParaRPr lang="en-US"/>
          </a:p>
        </c:txPr>
        <c:crossAx val="61282944"/>
        <c:crosses val="autoZero"/>
        <c:auto val="1"/>
        <c:lblAlgn val="ctr"/>
        <c:lblOffset val="100"/>
        <c:noMultiLvlLbl val="0"/>
      </c:catAx>
      <c:valAx>
        <c:axId val="61282944"/>
        <c:scaling>
          <c:orientation val="minMax"/>
          <c:max val="3500000"/>
          <c:min val="0"/>
        </c:scaling>
        <c:delete val="0"/>
        <c:axPos val="l"/>
        <c:majorGridlines/>
        <c:numFmt formatCode="&quot;$&quot;###0" sourceLinked="0"/>
        <c:majorTickMark val="out"/>
        <c:minorTickMark val="none"/>
        <c:tickLblPos val="nextTo"/>
        <c:txPr>
          <a:bodyPr/>
          <a:lstStyle/>
          <a:p>
            <a:pPr>
              <a:defRPr sz="1200"/>
            </a:pPr>
            <a:endParaRPr lang="en-US"/>
          </a:p>
        </c:txPr>
        <c:crossAx val="612814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1er et 2e trimestre</c:v>
                </c:pt>
              </c:strCache>
            </c:strRef>
          </c:tx>
          <c:invertIfNegative val="0"/>
          <c:cat>
            <c:strRef>
              <c:f>Sheet1!$A$2:$A$4</c:f>
              <c:strCache>
                <c:ptCount val="3"/>
                <c:pt idx="0">
                  <c:v>2016-2017</c:v>
                </c:pt>
                <c:pt idx="1">
                  <c:v>2017-2018</c:v>
                </c:pt>
                <c:pt idx="2">
                  <c:v>2018-2019</c:v>
                </c:pt>
              </c:strCache>
            </c:strRef>
          </c:cat>
          <c:val>
            <c:numRef>
              <c:f>Sheet1!$B$2:$B$4</c:f>
              <c:numCache>
                <c:formatCode>"$"#,##0.00_);[Red]\("$"#,##0.00\)</c:formatCode>
                <c:ptCount val="3"/>
                <c:pt idx="0">
                  <c:v>1620327.67</c:v>
                </c:pt>
                <c:pt idx="1">
                  <c:v>1403286.34</c:v>
                </c:pt>
                <c:pt idx="2">
                  <c:v>1936011.42</c:v>
                </c:pt>
              </c:numCache>
            </c:numRef>
          </c:val>
        </c:ser>
        <c:ser>
          <c:idx val="1"/>
          <c:order val="1"/>
          <c:tx>
            <c:strRef>
              <c:f>Sheet1!$C$1</c:f>
              <c:strCache>
                <c:ptCount val="1"/>
                <c:pt idx="0">
                  <c:v>Exercice complet</c:v>
                </c:pt>
              </c:strCache>
            </c:strRef>
          </c:tx>
          <c:invertIfNegative val="0"/>
          <c:cat>
            <c:strRef>
              <c:f>Sheet1!$A$2:$A$4</c:f>
              <c:strCache>
                <c:ptCount val="3"/>
                <c:pt idx="0">
                  <c:v>2016-2017</c:v>
                </c:pt>
                <c:pt idx="1">
                  <c:v>2017-2018</c:v>
                </c:pt>
                <c:pt idx="2">
                  <c:v>2018-2019</c:v>
                </c:pt>
              </c:strCache>
            </c:strRef>
          </c:cat>
          <c:val>
            <c:numRef>
              <c:f>Sheet1!$C$2:$C$4</c:f>
              <c:numCache>
                <c:formatCode>General</c:formatCode>
                <c:ptCount val="3"/>
                <c:pt idx="0">
                  <c:v>2000000</c:v>
                </c:pt>
                <c:pt idx="1">
                  <c:v>2000000</c:v>
                </c:pt>
                <c:pt idx="2">
                  <c:v>2000000</c:v>
                </c:pt>
              </c:numCache>
            </c:numRef>
          </c:val>
        </c:ser>
        <c:dLbls>
          <c:showLegendKey val="0"/>
          <c:showVal val="0"/>
          <c:showCatName val="0"/>
          <c:showSerName val="0"/>
          <c:showPercent val="0"/>
          <c:showBubbleSize val="0"/>
        </c:dLbls>
        <c:gapWidth val="75"/>
        <c:overlap val="-25"/>
        <c:axId val="61425152"/>
        <c:axId val="61426688"/>
      </c:barChart>
      <c:catAx>
        <c:axId val="61425152"/>
        <c:scaling>
          <c:orientation val="minMax"/>
        </c:scaling>
        <c:delete val="0"/>
        <c:axPos val="b"/>
        <c:majorTickMark val="none"/>
        <c:minorTickMark val="none"/>
        <c:tickLblPos val="nextTo"/>
        <c:txPr>
          <a:bodyPr/>
          <a:lstStyle/>
          <a:p>
            <a:pPr>
              <a:defRPr sz="1200"/>
            </a:pPr>
            <a:endParaRPr lang="en-US"/>
          </a:p>
        </c:txPr>
        <c:crossAx val="61426688"/>
        <c:crosses val="autoZero"/>
        <c:auto val="1"/>
        <c:lblAlgn val="ctr"/>
        <c:lblOffset val="100"/>
        <c:noMultiLvlLbl val="0"/>
      </c:catAx>
      <c:valAx>
        <c:axId val="61426688"/>
        <c:scaling>
          <c:orientation val="minMax"/>
          <c:max val="2000000"/>
        </c:scaling>
        <c:delete val="0"/>
        <c:axPos val="l"/>
        <c:majorGridlines/>
        <c:numFmt formatCode="&quot;$&quot;###0" sourceLinked="0"/>
        <c:majorTickMark val="none"/>
        <c:minorTickMark val="none"/>
        <c:tickLblPos val="nextTo"/>
        <c:spPr>
          <a:ln w="9525">
            <a:noFill/>
          </a:ln>
        </c:spPr>
        <c:txPr>
          <a:bodyPr/>
          <a:lstStyle/>
          <a:p>
            <a:pPr>
              <a:defRPr sz="1200"/>
            </a:pPr>
            <a:endParaRPr lang="en-US"/>
          </a:p>
        </c:txPr>
        <c:crossAx val="61425152"/>
        <c:crosses val="autoZero"/>
        <c:crossBetween val="between"/>
        <c:majorUnit val="500000"/>
      </c:valAx>
    </c:plotArea>
    <c:legend>
      <c:legendPos val="b"/>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1400"/>
            </a:pPr>
            <a:r>
              <a:rPr lang="en-US" dirty="0" smtClean="0"/>
              <a:t>La</a:t>
            </a:r>
            <a:r>
              <a:rPr lang="en-US" baseline="0" dirty="0" smtClean="0"/>
              <a:t> fête du Canada en </a:t>
            </a:r>
            <a:r>
              <a:rPr lang="en-US" baseline="0" dirty="0" err="1" smtClean="0"/>
              <a:t>pourcentage</a:t>
            </a:r>
            <a:r>
              <a:rPr lang="en-US" baseline="0" dirty="0" smtClean="0"/>
              <a:t> de </a:t>
            </a:r>
            <a:r>
              <a:rPr lang="en-US" baseline="0" dirty="0" err="1" smtClean="0"/>
              <a:t>financement</a:t>
            </a:r>
            <a:r>
              <a:rPr lang="en-US" baseline="0" dirty="0" smtClean="0"/>
              <a:t> de </a:t>
            </a:r>
            <a:r>
              <a:rPr lang="en-US" baseline="0" dirty="0" err="1" smtClean="0"/>
              <a:t>programme</a:t>
            </a:r>
            <a:r>
              <a:rPr lang="en-US" baseline="0" dirty="0" smtClean="0"/>
              <a:t> – 2018-2019</a:t>
            </a:r>
            <a:endParaRPr lang="en-US" dirty="0"/>
          </a:p>
        </c:rich>
      </c:tx>
      <c:layout/>
      <c:overlay val="0"/>
    </c:title>
    <c:autoTitleDeleted val="0"/>
    <c:plotArea>
      <c:layout/>
      <c:doughnutChart>
        <c:varyColors val="1"/>
        <c:ser>
          <c:idx val="0"/>
          <c:order val="0"/>
          <c:tx>
            <c:strRef>
              <c:f>Sheet1!$B$1</c:f>
              <c:strCache>
                <c:ptCount val="1"/>
                <c:pt idx="0">
                  <c:v>Canada Day as a percentage of program funding 2018-19</c:v>
                </c:pt>
              </c:strCache>
            </c:strRef>
          </c:tx>
          <c:dPt>
            <c:idx val="0"/>
            <c:bubble3D val="0"/>
            <c:spPr>
              <a:solidFill>
                <a:srgbClr val="FF0000"/>
              </a:solidFill>
            </c:spPr>
          </c:dPt>
          <c:dPt>
            <c:idx val="1"/>
            <c:bubble3D val="0"/>
            <c:spPr>
              <a:solidFill>
                <a:schemeClr val="bg1"/>
              </a:solidFill>
              <a:ln>
                <a:solidFill>
                  <a:schemeClr val="tx1"/>
                </a:solidFill>
              </a:ln>
            </c:spPr>
          </c:dPt>
          <c:cat>
            <c:strRef>
              <c:f>Sheet1!$A$2:$A$3</c:f>
              <c:strCache>
                <c:ptCount val="2"/>
                <c:pt idx="0">
                  <c:v>Coûts de la fête du Canada</c:v>
                </c:pt>
                <c:pt idx="1">
                  <c:v>Tous les autres événements</c:v>
                </c:pt>
              </c:strCache>
            </c:strRef>
          </c:cat>
          <c:val>
            <c:numRef>
              <c:f>Sheet1!$B$2:$B$3</c:f>
              <c:numCache>
                <c:formatCode>0%</c:formatCode>
                <c:ptCount val="2"/>
                <c:pt idx="0">
                  <c:v>0.45</c:v>
                </c:pt>
                <c:pt idx="1">
                  <c:v>0.55000000000000004</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58673727209781357"/>
          <c:y val="0.37675109582071015"/>
          <c:w val="0.37941393746809099"/>
          <c:h val="0.5271041547048325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sz="quarter" idx="1"/>
          </p:nvPr>
        </p:nvSpPr>
        <p:spPr>
          <a:xfrm>
            <a:off x="3970939" y="1"/>
            <a:ext cx="3037840" cy="464820"/>
          </a:xfrm>
          <a:prstGeom prst="rect">
            <a:avLst/>
          </a:prstGeom>
        </p:spPr>
        <p:txBody>
          <a:bodyPr vert="horz" lIns="93167" tIns="46584" rIns="93167" bIns="46584" rtlCol="0"/>
          <a:lstStyle>
            <a:lvl1pPr algn="r">
              <a:defRPr sz="1200"/>
            </a:lvl1pPr>
          </a:lstStyle>
          <a:p>
            <a:fld id="{58B8EB65-FCB1-492D-96F1-1EEFDB36395A}" type="datetimeFigureOut">
              <a:rPr lang="en-US" smtClean="0"/>
              <a:t>8/6/2019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67" tIns="46584" rIns="93167" bIns="46584" rtlCol="0" anchor="b"/>
          <a:lstStyle>
            <a:lvl1pPr algn="r">
              <a:defRPr sz="1200"/>
            </a:lvl1pPr>
          </a:lstStyle>
          <a:p>
            <a:fld id="{628B7C37-3688-416D-8869-513F3AB67DF6}" type="slidenum">
              <a:rPr lang="en-US" smtClean="0"/>
              <a:t>‹#›</a:t>
            </a:fld>
            <a:endParaRPr lang="en-US"/>
          </a:p>
        </p:txBody>
      </p:sp>
    </p:spTree>
    <p:extLst>
      <p:ext uri="{BB962C8B-B14F-4D97-AF65-F5344CB8AC3E}">
        <p14:creationId xmlns:p14="http://schemas.microsoft.com/office/powerpoint/2010/main" val="2679227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idx="1"/>
          </p:nvPr>
        </p:nvSpPr>
        <p:spPr>
          <a:xfrm>
            <a:off x="3970939" y="1"/>
            <a:ext cx="3037840" cy="464820"/>
          </a:xfrm>
          <a:prstGeom prst="rect">
            <a:avLst/>
          </a:prstGeom>
        </p:spPr>
        <p:txBody>
          <a:bodyPr vert="horz" lIns="93167" tIns="46584" rIns="93167" bIns="46584" rtlCol="0"/>
          <a:lstStyle>
            <a:lvl1pPr algn="r">
              <a:defRPr sz="1200"/>
            </a:lvl1pPr>
          </a:lstStyle>
          <a:p>
            <a:fld id="{8272A57C-5FAA-4E66-BDD9-A79C3D547D7C}" type="datetimeFigureOut">
              <a:rPr lang="en-US" smtClean="0"/>
              <a:t>8/6/2019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7" tIns="46584" rIns="93167" bIns="4658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7" tIns="46584" rIns="93167" bIns="46584" rtlCol="0" anchor="b"/>
          <a:lstStyle>
            <a:lvl1pPr algn="r">
              <a:defRPr sz="1200"/>
            </a:lvl1pPr>
          </a:lstStyle>
          <a:p>
            <a:fld id="{F19303DE-3E45-4DD3-9505-92EF4803EF97}" type="slidenum">
              <a:rPr lang="en-US" smtClean="0"/>
              <a:t>‹#›</a:t>
            </a:fld>
            <a:endParaRPr lang="en-US"/>
          </a:p>
        </p:txBody>
      </p:sp>
    </p:spTree>
    <p:extLst>
      <p:ext uri="{BB962C8B-B14F-4D97-AF65-F5344CB8AC3E}">
        <p14:creationId xmlns:p14="http://schemas.microsoft.com/office/powerpoint/2010/main" val="587102967"/>
      </p:ext>
    </p:extLst>
  </p:cSld>
  <p:clrMap bg1="lt1" tx1="dk1" bg2="lt2" tx2="dk2" accent1="accent1" accent2="accent2" accent3="accent3" accent4="accent4" accent5="accent5" accent6="accent6" hlink="hlink" folHlink="folHlink"/>
  <p:notesStyle>
    <a:lvl1pPr marL="114300" indent="-114300" algn="l" defTabSz="914400" rtl="0" eaLnBrk="1" latinLnBrk="0" hangingPunct="1">
      <a:lnSpc>
        <a:spcPct val="110000"/>
      </a:lnSpc>
      <a:spcBef>
        <a:spcPts val="300"/>
      </a:spcBef>
      <a:buFont typeface="Arial" panose="020B0604020202020204" pitchFamily="34" charset="0"/>
      <a:buChar char="•"/>
      <a:defRPr sz="1200" kern="1200">
        <a:solidFill>
          <a:schemeClr val="tx1"/>
        </a:solidFill>
        <a:latin typeface="+mn-lt"/>
        <a:ea typeface="+mn-ea"/>
        <a:cs typeface="+mn-cs"/>
      </a:defRPr>
    </a:lvl1pPr>
    <a:lvl2pPr marL="228600" indent="-114300" algn="l" defTabSz="9144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2pPr>
    <a:lvl3pPr marL="342900" indent="-114300" algn="l" defTabSz="914400" rtl="0" eaLnBrk="1" latinLnBrk="0" hangingPunct="1">
      <a:lnSpc>
        <a:spcPct val="95000"/>
      </a:lnSpc>
      <a:spcBef>
        <a:spcPts val="300"/>
      </a:spcBef>
      <a:buFont typeface="Arial" panose="020B0604020202020204" pitchFamily="34" charset="0"/>
      <a:buChar char="•"/>
      <a:defRPr sz="1100" kern="1200">
        <a:solidFill>
          <a:schemeClr val="tx1"/>
        </a:solidFill>
        <a:latin typeface="+mn-lt"/>
        <a:ea typeface="+mn-ea"/>
        <a:cs typeface="+mn-cs"/>
      </a:defRPr>
    </a:lvl3pPr>
    <a:lvl4pPr marL="457200" indent="-114300" algn="l" defTabSz="914400" rtl="0" eaLnBrk="1" latinLnBrk="0" hangingPunct="1">
      <a:lnSpc>
        <a:spcPct val="95000"/>
      </a:lnSpc>
      <a:spcBef>
        <a:spcPts val="300"/>
      </a:spcBef>
      <a:buFont typeface="Arial" panose="020B0604020202020204" pitchFamily="34" charset="0"/>
      <a:buChar char="•"/>
      <a:defRPr sz="1100" kern="1200">
        <a:solidFill>
          <a:schemeClr val="tx1"/>
        </a:solidFill>
        <a:latin typeface="+mn-lt"/>
        <a:ea typeface="+mn-ea"/>
        <a:cs typeface="+mn-cs"/>
      </a:defRPr>
    </a:lvl4pPr>
    <a:lvl5pPr marL="571500" indent="-114300" algn="l" defTabSz="914400" rtl="0" eaLnBrk="1" latinLnBrk="0" hangingPunct="1">
      <a:lnSpc>
        <a:spcPct val="95000"/>
      </a:lnSpc>
      <a:spcBef>
        <a:spcPts val="300"/>
      </a:spcBef>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303DE-3E45-4DD3-9505-92EF4803EF97}" type="slidenum">
              <a:rPr lang="en-US" smtClean="0"/>
              <a:t>5</a:t>
            </a:fld>
            <a:endParaRPr lang="en-US"/>
          </a:p>
        </p:txBody>
      </p:sp>
    </p:spTree>
    <p:extLst>
      <p:ext uri="{BB962C8B-B14F-4D97-AF65-F5344CB8AC3E}">
        <p14:creationId xmlns:p14="http://schemas.microsoft.com/office/powerpoint/2010/main" val="8988490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58924"/>
            <a:ext cx="4866908" cy="2742289"/>
          </a:xfrm>
        </p:spPr>
        <p:txBody>
          <a:bodyPr/>
          <a:lstStyle>
            <a:lvl1pPr>
              <a:lnSpc>
                <a:spcPct val="90000"/>
              </a:lnSpc>
              <a:defRPr sz="6600" kern="100" cap="all" spc="-200" baseline="0">
                <a:solidFill>
                  <a:schemeClr val="bg1"/>
                </a:solidFill>
              </a:defRPr>
            </a:lvl1pPr>
          </a:lstStyle>
          <a:p>
            <a:r>
              <a:rPr lang="en-US" dirty="0" smtClean="0"/>
              <a:t>add </a:t>
            </a:r>
            <a:r>
              <a:rPr lang="en-US" dirty="0" err="1" smtClean="0"/>
              <a:t>slidedoc</a:t>
            </a:r>
            <a:r>
              <a:rPr lang="en-US" dirty="0" smtClean="0"/>
              <a:t> title</a:t>
            </a:r>
            <a:endParaRPr lang="en-US" dirty="0"/>
          </a:p>
        </p:txBody>
      </p:sp>
      <p:sp>
        <p:nvSpPr>
          <p:cNvPr id="60" name="Text Placeholder 59"/>
          <p:cNvSpPr>
            <a:spLocks noGrp="1"/>
          </p:cNvSpPr>
          <p:nvPr>
            <p:ph type="body" sz="quarter" idx="10"/>
          </p:nvPr>
        </p:nvSpPr>
        <p:spPr>
          <a:xfrm>
            <a:off x="457200" y="3496727"/>
            <a:ext cx="1497013" cy="2512484"/>
          </a:xfrm>
        </p:spPr>
        <p:txBody>
          <a:bodyPr anchor="b"/>
          <a:lstStyle>
            <a:lvl1pPr>
              <a:lnSpc>
                <a:spcPct val="100000"/>
              </a:lnSpc>
              <a:defRPr sz="1300">
                <a:solidFill>
                  <a:schemeClr val="tx2"/>
                </a:solidFill>
              </a:defRPr>
            </a:lvl1pPr>
            <a:lvl2pPr>
              <a:defRPr b="1"/>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62" name="Straight Connector 61"/>
          <p:cNvCxnSpPr/>
          <p:nvPr userDrawn="1"/>
        </p:nvCxnSpPr>
        <p:spPr>
          <a:xfrm>
            <a:off x="457200" y="6178550"/>
            <a:ext cx="149719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3" name="Text Placeholder 59"/>
          <p:cNvSpPr>
            <a:spLocks noGrp="1"/>
          </p:cNvSpPr>
          <p:nvPr>
            <p:ph type="body" sz="quarter" idx="11"/>
          </p:nvPr>
        </p:nvSpPr>
        <p:spPr>
          <a:xfrm>
            <a:off x="5509344" y="5181598"/>
            <a:ext cx="1497013" cy="1022351"/>
          </a:xfrm>
        </p:spPr>
        <p:txBody>
          <a:bodyPr anchor="b"/>
          <a:lstStyle>
            <a:lvl1pPr algn="r">
              <a:lnSpc>
                <a:spcPct val="100000"/>
              </a:lnSpc>
              <a:defRPr sz="1300" b="1">
                <a:solidFill>
                  <a:schemeClr val="bg1"/>
                </a:solidFill>
              </a:defRPr>
            </a:lvl1pPr>
            <a:lvl2pPr>
              <a:defRPr b="1"/>
            </a:lvl2pPr>
          </a:lstStyle>
          <a:p>
            <a:pPr lvl="0"/>
            <a:r>
              <a:rPr lang="en-US" dirty="0" smtClean="0"/>
              <a:t>Click to edit Master text styles</a:t>
            </a:r>
            <a:endParaRPr lang="en-US" dirty="0"/>
          </a:p>
        </p:txBody>
      </p:sp>
      <p:sp>
        <p:nvSpPr>
          <p:cNvPr id="64" name="Text Placeholder 59"/>
          <p:cNvSpPr>
            <a:spLocks noGrp="1"/>
          </p:cNvSpPr>
          <p:nvPr>
            <p:ph type="body" sz="quarter" idx="12"/>
          </p:nvPr>
        </p:nvSpPr>
        <p:spPr>
          <a:xfrm>
            <a:off x="7189787" y="5181598"/>
            <a:ext cx="1497013" cy="1022351"/>
          </a:xfrm>
        </p:spPr>
        <p:txBody>
          <a:bodyPr anchor="b"/>
          <a:lstStyle>
            <a:lvl1pPr algn="r">
              <a:lnSpc>
                <a:spcPct val="100000"/>
              </a:lnSpc>
              <a:defRPr sz="1300" b="1">
                <a:solidFill>
                  <a:schemeClr val="bg1"/>
                </a:solidFill>
              </a:defRPr>
            </a:lvl1pPr>
            <a:lvl2pPr>
              <a:defRPr b="1"/>
            </a:lvl2pPr>
          </a:lstStyle>
          <a:p>
            <a:pPr lvl="0"/>
            <a:r>
              <a:rPr lang="en-US" dirty="0" smtClean="0"/>
              <a:t>Click to edit Master text styles</a:t>
            </a:r>
            <a:endParaRPr lang="en-US" dirty="0"/>
          </a:p>
        </p:txBody>
      </p:sp>
      <p:sp>
        <p:nvSpPr>
          <p:cNvPr id="3" name="Rectangle 2"/>
          <p:cNvSpPr>
            <a:spLocks noChangeArrowheads="1"/>
          </p:cNvSpPr>
          <p:nvPr userDrawn="1"/>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descr="Signature PS Regions F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223579"/>
            <a:ext cx="2457450"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6477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hapter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848100"/>
            <a:ext cx="4229100" cy="2543773"/>
          </a:xfrm>
        </p:spPr>
        <p:txBody>
          <a:bodyPr>
            <a:spAutoFit/>
          </a:bodyPr>
          <a:lstStyle>
            <a:lvl1pPr>
              <a:defRPr sz="5800" kern="100" spc="-200" baseline="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721063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grpSp>
        <p:nvGrpSpPr>
          <p:cNvPr id="4" name="Group 3"/>
          <p:cNvGrpSpPr/>
          <p:nvPr userDrawn="1"/>
        </p:nvGrpSpPr>
        <p:grpSpPr>
          <a:xfrm>
            <a:off x="0" y="0"/>
            <a:ext cx="9144000" cy="6858000"/>
            <a:chOff x="0" y="0"/>
            <a:chExt cx="9144000" cy="6858000"/>
          </a:xfrm>
        </p:grpSpPr>
        <p:cxnSp>
          <p:nvCxnSpPr>
            <p:cNvPr id="49" name="Straight Connector 48"/>
            <p:cNvCxnSpPr/>
            <p:nvPr userDrawn="1"/>
          </p:nvCxnSpPr>
          <p:spPr>
            <a:xfrm>
              <a:off x="45720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868680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a:off x="1113726"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userDrawn="1"/>
          </p:nvCxnSpPr>
          <p:spPr>
            <a:xfrm>
              <a:off x="130062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1954396"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214305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2796824"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2990753"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363925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userDrawn="1"/>
          </p:nvCxnSpPr>
          <p:spPr>
            <a:xfrm>
              <a:off x="3829078"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4478749"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4670334"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324108"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551276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6166536"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635519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7008964"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7197618"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785139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8040049"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0" y="45720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0" y="68580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0" y="617855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0" y="640715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userDrawn="1"/>
          </p:nvCxnSpPr>
          <p:spPr>
            <a:xfrm flipH="1">
              <a:off x="0" y="342900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49215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182052" cy="1228028"/>
          </a:xfrm>
        </p:spPr>
        <p:txBody>
          <a:bodyPr/>
          <a:lstStyle/>
          <a:p>
            <a:r>
              <a:rPr lang="en-US" smtClean="0"/>
              <a:t>Click to edit Master title style</a:t>
            </a:r>
            <a:endParaRPr lang="en-US"/>
          </a:p>
        </p:txBody>
      </p:sp>
      <p:sp>
        <p:nvSpPr>
          <p:cNvPr id="34" name="Text Placeholder 33"/>
          <p:cNvSpPr>
            <a:spLocks noGrp="1"/>
          </p:cNvSpPr>
          <p:nvPr>
            <p:ph type="body" sz="quarter" idx="10" hasCustomPrompt="1"/>
          </p:nvPr>
        </p:nvSpPr>
        <p:spPr>
          <a:xfrm>
            <a:off x="457200"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37" name="Text Placeholder 36"/>
          <p:cNvSpPr>
            <a:spLocks noGrp="1"/>
          </p:cNvSpPr>
          <p:nvPr>
            <p:ph type="body" sz="quarter" idx="11"/>
          </p:nvPr>
        </p:nvSpPr>
        <p:spPr>
          <a:xfrm>
            <a:off x="3829050" y="685800"/>
            <a:ext cx="4857750" cy="12280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8" name="Text Placeholder 33"/>
          <p:cNvSpPr>
            <a:spLocks noGrp="1"/>
          </p:cNvSpPr>
          <p:nvPr>
            <p:ph type="body" sz="quarter" idx="12" hasCustomPrompt="1"/>
          </p:nvPr>
        </p:nvSpPr>
        <p:spPr>
          <a:xfrm>
            <a:off x="2140347"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40" name="Text Placeholder 33"/>
          <p:cNvSpPr>
            <a:spLocks noGrp="1"/>
          </p:cNvSpPr>
          <p:nvPr>
            <p:ph type="body" sz="quarter" idx="13" hasCustomPrompt="1"/>
          </p:nvPr>
        </p:nvSpPr>
        <p:spPr>
          <a:xfrm>
            <a:off x="3823494"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42" name="Text Placeholder 33"/>
          <p:cNvSpPr>
            <a:spLocks noGrp="1"/>
          </p:cNvSpPr>
          <p:nvPr>
            <p:ph type="body" sz="quarter" idx="14" hasCustomPrompt="1"/>
          </p:nvPr>
        </p:nvSpPr>
        <p:spPr>
          <a:xfrm>
            <a:off x="5506641"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44" name="Text Placeholder 33"/>
          <p:cNvSpPr>
            <a:spLocks noGrp="1"/>
          </p:cNvSpPr>
          <p:nvPr>
            <p:ph type="body" sz="quarter" idx="15" hasCustomPrompt="1"/>
          </p:nvPr>
        </p:nvSpPr>
        <p:spPr>
          <a:xfrm>
            <a:off x="7189787"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25" name="Text Placeholder 33"/>
          <p:cNvSpPr>
            <a:spLocks noGrp="1"/>
          </p:cNvSpPr>
          <p:nvPr>
            <p:ph type="body" sz="quarter" idx="21" hasCustomPrompt="1"/>
          </p:nvPr>
        </p:nvSpPr>
        <p:spPr>
          <a:xfrm>
            <a:off x="457200" y="22281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26" name="Text Placeholder 33"/>
          <p:cNvSpPr>
            <a:spLocks noGrp="1"/>
          </p:cNvSpPr>
          <p:nvPr>
            <p:ph type="body" sz="quarter" idx="22" hasCustomPrompt="1"/>
          </p:nvPr>
        </p:nvSpPr>
        <p:spPr>
          <a:xfrm>
            <a:off x="2140347" y="22281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27" name="Text Placeholder 33"/>
          <p:cNvSpPr>
            <a:spLocks noGrp="1"/>
          </p:cNvSpPr>
          <p:nvPr>
            <p:ph type="body" sz="quarter" idx="23" hasCustomPrompt="1"/>
          </p:nvPr>
        </p:nvSpPr>
        <p:spPr>
          <a:xfrm>
            <a:off x="3823494" y="22281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28" name="Text Placeholder 33"/>
          <p:cNvSpPr>
            <a:spLocks noGrp="1"/>
          </p:cNvSpPr>
          <p:nvPr>
            <p:ph type="body" sz="quarter" idx="24" hasCustomPrompt="1"/>
          </p:nvPr>
        </p:nvSpPr>
        <p:spPr>
          <a:xfrm>
            <a:off x="5506641" y="22281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29" name="Text Placeholder 33"/>
          <p:cNvSpPr>
            <a:spLocks noGrp="1"/>
          </p:cNvSpPr>
          <p:nvPr>
            <p:ph type="body" sz="quarter" idx="25" hasCustomPrompt="1"/>
          </p:nvPr>
        </p:nvSpPr>
        <p:spPr>
          <a:xfrm>
            <a:off x="7189787" y="22281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71" name="Text Placeholder 33"/>
          <p:cNvSpPr>
            <a:spLocks noGrp="1"/>
          </p:cNvSpPr>
          <p:nvPr>
            <p:ph type="body" sz="quarter" idx="31" hasCustomPrompt="1"/>
          </p:nvPr>
        </p:nvSpPr>
        <p:spPr>
          <a:xfrm>
            <a:off x="457200"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72" name="Text Placeholder 33"/>
          <p:cNvSpPr>
            <a:spLocks noGrp="1"/>
          </p:cNvSpPr>
          <p:nvPr>
            <p:ph type="body" sz="quarter" idx="32" hasCustomPrompt="1"/>
          </p:nvPr>
        </p:nvSpPr>
        <p:spPr>
          <a:xfrm>
            <a:off x="2140347"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73" name="Text Placeholder 33"/>
          <p:cNvSpPr>
            <a:spLocks noGrp="1"/>
          </p:cNvSpPr>
          <p:nvPr>
            <p:ph type="body" sz="quarter" idx="33" hasCustomPrompt="1"/>
          </p:nvPr>
        </p:nvSpPr>
        <p:spPr>
          <a:xfrm>
            <a:off x="3823494"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74" name="Text Placeholder 33"/>
          <p:cNvSpPr>
            <a:spLocks noGrp="1"/>
          </p:cNvSpPr>
          <p:nvPr>
            <p:ph type="body" sz="quarter" idx="34" hasCustomPrompt="1"/>
          </p:nvPr>
        </p:nvSpPr>
        <p:spPr>
          <a:xfrm>
            <a:off x="5506641"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75" name="Text Placeholder 33"/>
          <p:cNvSpPr>
            <a:spLocks noGrp="1"/>
          </p:cNvSpPr>
          <p:nvPr>
            <p:ph type="body" sz="quarter" idx="35" hasCustomPrompt="1"/>
          </p:nvPr>
        </p:nvSpPr>
        <p:spPr>
          <a:xfrm>
            <a:off x="7189787"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76" name="Text Placeholder 33"/>
          <p:cNvSpPr>
            <a:spLocks noGrp="1"/>
          </p:cNvSpPr>
          <p:nvPr>
            <p:ph type="body" sz="quarter" idx="36" hasCustomPrompt="1"/>
          </p:nvPr>
        </p:nvSpPr>
        <p:spPr>
          <a:xfrm>
            <a:off x="457200" y="4336335"/>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77" name="Text Placeholder 33"/>
          <p:cNvSpPr>
            <a:spLocks noGrp="1"/>
          </p:cNvSpPr>
          <p:nvPr>
            <p:ph type="body" sz="quarter" idx="37" hasCustomPrompt="1"/>
          </p:nvPr>
        </p:nvSpPr>
        <p:spPr>
          <a:xfrm>
            <a:off x="2140347" y="4336335"/>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78" name="Text Placeholder 33"/>
          <p:cNvSpPr>
            <a:spLocks noGrp="1"/>
          </p:cNvSpPr>
          <p:nvPr>
            <p:ph type="body" sz="quarter" idx="38" hasCustomPrompt="1"/>
          </p:nvPr>
        </p:nvSpPr>
        <p:spPr>
          <a:xfrm>
            <a:off x="3823494" y="4336335"/>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79" name="Text Placeholder 33"/>
          <p:cNvSpPr>
            <a:spLocks noGrp="1"/>
          </p:cNvSpPr>
          <p:nvPr>
            <p:ph type="body" sz="quarter" idx="39" hasCustomPrompt="1"/>
          </p:nvPr>
        </p:nvSpPr>
        <p:spPr>
          <a:xfrm>
            <a:off x="5506641" y="4336335"/>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80" name="Text Placeholder 33"/>
          <p:cNvSpPr>
            <a:spLocks noGrp="1"/>
          </p:cNvSpPr>
          <p:nvPr>
            <p:ph type="body" sz="quarter" idx="40" hasCustomPrompt="1"/>
          </p:nvPr>
        </p:nvSpPr>
        <p:spPr>
          <a:xfrm>
            <a:off x="7189787" y="4336335"/>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Tree>
    <p:extLst>
      <p:ext uri="{BB962C8B-B14F-4D97-AF65-F5344CB8AC3E}">
        <p14:creationId xmlns:p14="http://schemas.microsoft.com/office/powerpoint/2010/main" val="14197730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2"/>
          <p:cNvSpPr>
            <a:spLocks noGrp="1"/>
          </p:cNvSpPr>
          <p:nvPr>
            <p:ph type="body" sz="quarter" idx="10"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smtClean="0"/>
              <a:t>Click to insert attribution</a:t>
            </a:r>
            <a:endParaRPr lang="en-US" dirty="0"/>
          </a:p>
        </p:txBody>
      </p:sp>
    </p:spTree>
    <p:extLst>
      <p:ext uri="{BB962C8B-B14F-4D97-AF65-F5344CB8AC3E}">
        <p14:creationId xmlns:p14="http://schemas.microsoft.com/office/powerpoint/2010/main" val="30332337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2"/>
          <p:cNvSpPr>
            <a:spLocks noGrp="1"/>
          </p:cNvSpPr>
          <p:nvPr>
            <p:ph idx="13"/>
          </p:nvPr>
        </p:nvSpPr>
        <p:spPr>
          <a:xfrm>
            <a:off x="1301262" y="3429000"/>
            <a:ext cx="2321755" cy="274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2"/>
          <p:cNvSpPr>
            <a:spLocks noGrp="1"/>
          </p:cNvSpPr>
          <p:nvPr>
            <p:ph type="body" sz="quarter" idx="10"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smtClean="0"/>
              <a:t>Click to insert attribution</a:t>
            </a:r>
            <a:endParaRPr lang="en-US" dirty="0"/>
          </a:p>
        </p:txBody>
      </p:sp>
    </p:spTree>
    <p:extLst>
      <p:ext uri="{BB962C8B-B14F-4D97-AF65-F5344CB8AC3E}">
        <p14:creationId xmlns:p14="http://schemas.microsoft.com/office/powerpoint/2010/main" val="39280623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27585" y="3429000"/>
            <a:ext cx="4859215" cy="274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2"/>
          <p:cNvSpPr>
            <a:spLocks noGrp="1"/>
          </p:cNvSpPr>
          <p:nvPr>
            <p:ph type="body" sz="quarter" idx="10"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smtClean="0"/>
              <a:t>Click to insert attribution</a:t>
            </a:r>
            <a:endParaRPr lang="en-US" dirty="0"/>
          </a:p>
        </p:txBody>
      </p:sp>
    </p:spTree>
    <p:extLst>
      <p:ext uri="{BB962C8B-B14F-4D97-AF65-F5344CB8AC3E}">
        <p14:creationId xmlns:p14="http://schemas.microsoft.com/office/powerpoint/2010/main" val="8377575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27585" y="685800"/>
            <a:ext cx="2321755" cy="54927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6" name="Content Placeholder 2"/>
          <p:cNvSpPr>
            <a:spLocks noGrp="1"/>
          </p:cNvSpPr>
          <p:nvPr>
            <p:ph idx="10"/>
          </p:nvPr>
        </p:nvSpPr>
        <p:spPr>
          <a:xfrm>
            <a:off x="6353908" y="685800"/>
            <a:ext cx="2332892" cy="54927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2"/>
          <p:cNvSpPr>
            <a:spLocks noGrp="1"/>
          </p:cNvSpPr>
          <p:nvPr>
            <p:ph type="body" sz="quarter" idx="11"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smtClean="0"/>
              <a:t>Click to insert attribution</a:t>
            </a:r>
            <a:endParaRPr lang="en-US" dirty="0"/>
          </a:p>
        </p:txBody>
      </p:sp>
    </p:spTree>
    <p:extLst>
      <p:ext uri="{BB962C8B-B14F-4D97-AF65-F5344CB8AC3E}">
        <p14:creationId xmlns:p14="http://schemas.microsoft.com/office/powerpoint/2010/main" val="27374922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2"/>
          <p:cNvSpPr>
            <a:spLocks noGrp="1"/>
          </p:cNvSpPr>
          <p:nvPr>
            <p:ph idx="1"/>
          </p:nvPr>
        </p:nvSpPr>
        <p:spPr>
          <a:xfrm>
            <a:off x="3827585" y="3429000"/>
            <a:ext cx="2321755" cy="274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0"/>
          </p:nvPr>
        </p:nvSpPr>
        <p:spPr>
          <a:xfrm>
            <a:off x="6353908" y="3429000"/>
            <a:ext cx="2332892" cy="274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2"/>
          <p:cNvSpPr>
            <a:spLocks noGrp="1"/>
          </p:cNvSpPr>
          <p:nvPr>
            <p:ph type="body" sz="quarter" idx="11"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smtClean="0"/>
              <a:t>Click to insert attribution</a:t>
            </a:r>
            <a:endParaRPr lang="en-US" dirty="0"/>
          </a:p>
        </p:txBody>
      </p:sp>
    </p:spTree>
    <p:extLst>
      <p:ext uri="{BB962C8B-B14F-4D97-AF65-F5344CB8AC3E}">
        <p14:creationId xmlns:p14="http://schemas.microsoft.com/office/powerpoint/2010/main" val="18119324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Content Placeholder 2"/>
          <p:cNvSpPr>
            <a:spLocks noGrp="1"/>
          </p:cNvSpPr>
          <p:nvPr>
            <p:ph idx="1"/>
          </p:nvPr>
        </p:nvSpPr>
        <p:spPr>
          <a:xfrm>
            <a:off x="3827585" y="3429000"/>
            <a:ext cx="2321755" cy="274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0"/>
          </p:nvPr>
        </p:nvSpPr>
        <p:spPr>
          <a:xfrm>
            <a:off x="6353908" y="3429000"/>
            <a:ext cx="2332892" cy="274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1"/>
          </p:nvPr>
        </p:nvSpPr>
        <p:spPr>
          <a:xfrm>
            <a:off x="1301262" y="3429000"/>
            <a:ext cx="2321755" cy="274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2"/>
          <p:cNvSpPr>
            <a:spLocks noGrp="1"/>
          </p:cNvSpPr>
          <p:nvPr>
            <p:ph type="body" sz="quarter" idx="12"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smtClean="0"/>
              <a:t>Click to insert attribution</a:t>
            </a:r>
            <a:endParaRPr lang="en-US" dirty="0"/>
          </a:p>
        </p:txBody>
      </p:sp>
    </p:spTree>
    <p:extLst>
      <p:ext uri="{BB962C8B-B14F-4D97-AF65-F5344CB8AC3E}">
        <p14:creationId xmlns:p14="http://schemas.microsoft.com/office/powerpoint/2010/main" val="332792449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0" hasCustomPrompt="1"/>
          </p:nvPr>
        </p:nvSpPr>
        <p:spPr>
          <a:xfrm>
            <a:off x="457200" y="6407150"/>
            <a:ext cx="7582849"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smtClean="0"/>
              <a:t>Click to insert attribution</a:t>
            </a:r>
            <a:endParaRPr lang="en-US" dirty="0"/>
          </a:p>
        </p:txBody>
      </p:sp>
    </p:spTree>
    <p:extLst>
      <p:ext uri="{BB962C8B-B14F-4D97-AF65-F5344CB8AC3E}">
        <p14:creationId xmlns:p14="http://schemas.microsoft.com/office/powerpoint/2010/main" val="37489032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3182052" cy="1228028"/>
          </a:xfrm>
          <a:prstGeom prst="rect">
            <a:avLst/>
          </a:prstGeom>
        </p:spPr>
        <p:txBody>
          <a:bodyPr vert="horz" wrap="square" lIns="0" tIns="0" rIns="0" bIns="0" rtlCol="0" anchor="t">
            <a:noAutofit/>
          </a:bodyPr>
          <a:lstStyle/>
          <a:p>
            <a:r>
              <a:rPr lang="en-US" dirty="0" smtClean="0"/>
              <a:t>All Click To Edit Master Title </a:t>
            </a:r>
            <a:br>
              <a:rPr lang="en-US" dirty="0" smtClean="0"/>
            </a:br>
            <a:r>
              <a:rPr lang="en-US" dirty="0" smtClean="0"/>
              <a:t>Style</a:t>
            </a:r>
            <a:endParaRPr lang="en-US" dirty="0"/>
          </a:p>
        </p:txBody>
      </p:sp>
      <p:sp>
        <p:nvSpPr>
          <p:cNvPr id="3" name="Text Placeholder 2"/>
          <p:cNvSpPr>
            <a:spLocks noGrp="1"/>
          </p:cNvSpPr>
          <p:nvPr>
            <p:ph type="body" idx="1"/>
          </p:nvPr>
        </p:nvSpPr>
        <p:spPr>
          <a:xfrm>
            <a:off x="3829078" y="685800"/>
            <a:ext cx="4857722" cy="549275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a:p>
            <a:pPr lvl="5"/>
            <a:r>
              <a:rPr lang="en-US" dirty="0" smtClean="0"/>
              <a:t>Sixth level</a:t>
            </a:r>
          </a:p>
          <a:p>
            <a:pPr lvl="6"/>
            <a:r>
              <a:rPr lang="en-US" dirty="0" smtClean="0"/>
              <a:t>Seventh level</a:t>
            </a:r>
          </a:p>
          <a:p>
            <a:pPr lvl="7"/>
            <a:r>
              <a:rPr lang="en-US" dirty="0" smtClean="0"/>
              <a:t>More</a:t>
            </a:r>
          </a:p>
          <a:p>
            <a:pPr lvl="8"/>
            <a:r>
              <a:rPr lang="en-US" dirty="0" smtClean="0"/>
              <a:t>More</a:t>
            </a:r>
          </a:p>
        </p:txBody>
      </p:sp>
      <p:cxnSp>
        <p:nvCxnSpPr>
          <p:cNvPr id="69" name="Straight Connector 68"/>
          <p:cNvCxnSpPr/>
          <p:nvPr userDrawn="1"/>
        </p:nvCxnSpPr>
        <p:spPr>
          <a:xfrm>
            <a:off x="457200" y="460057"/>
            <a:ext cx="3182052" cy="0"/>
          </a:xfrm>
          <a:prstGeom prst="line">
            <a:avLst/>
          </a:prstGeom>
          <a:ln w="12700">
            <a:solidFill>
              <a:schemeClr val="tx2"/>
            </a:solidFill>
            <a:beve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3829078" y="460057"/>
            <a:ext cx="4857722" cy="0"/>
          </a:xfrm>
          <a:prstGeom prst="line">
            <a:avLst/>
          </a:prstGeom>
          <a:ln w="12700">
            <a:solidFill>
              <a:schemeClr val="tx2"/>
            </a:solidFill>
            <a:bevel/>
          </a:ln>
        </p:spPr>
        <p:style>
          <a:lnRef idx="1">
            <a:schemeClr val="accent1"/>
          </a:lnRef>
          <a:fillRef idx="0">
            <a:schemeClr val="accent1"/>
          </a:fillRef>
          <a:effectRef idx="0">
            <a:schemeClr val="accent1"/>
          </a:effectRef>
          <a:fontRef idx="minor">
            <a:schemeClr val="tx1"/>
          </a:fontRef>
        </p:style>
      </p:cxnSp>
      <p:sp>
        <p:nvSpPr>
          <p:cNvPr id="76" name="TextBox 75"/>
          <p:cNvSpPr txBox="1"/>
          <p:nvPr userDrawn="1"/>
        </p:nvSpPr>
        <p:spPr>
          <a:xfrm>
            <a:off x="8561766" y="6397715"/>
            <a:ext cx="125034" cy="123111"/>
          </a:xfrm>
          <a:prstGeom prst="rect">
            <a:avLst/>
          </a:prstGeom>
          <a:noFill/>
        </p:spPr>
        <p:txBody>
          <a:bodyPr wrap="none" lIns="0" tIns="0" rIns="0" bIns="0" rtlCol="0">
            <a:spAutoFit/>
          </a:bodyPr>
          <a:lstStyle/>
          <a:p>
            <a:pPr algn="r"/>
            <a:fld id="{2385CB4A-7E96-44CA-B116-B71B544B697D}" type="slidenum">
              <a:rPr lang="en-US" sz="800" smtClean="0">
                <a:solidFill>
                  <a:schemeClr val="bg2"/>
                </a:solidFill>
              </a:rPr>
              <a:pPr algn="r"/>
              <a:t>‹#›</a:t>
            </a:fld>
            <a:endParaRPr lang="en-US" sz="800" dirty="0">
              <a:solidFill>
                <a:schemeClr val="bg2"/>
              </a:solidFill>
            </a:endParaRPr>
          </a:p>
        </p:txBody>
      </p:sp>
      <p:sp>
        <p:nvSpPr>
          <p:cNvPr id="117" name="TextBox 116"/>
          <p:cNvSpPr txBox="1"/>
          <p:nvPr userDrawn="1"/>
        </p:nvSpPr>
        <p:spPr>
          <a:xfrm>
            <a:off x="8331889" y="6397715"/>
            <a:ext cx="24045" cy="123111"/>
          </a:xfrm>
          <a:prstGeom prst="rect">
            <a:avLst/>
          </a:prstGeom>
          <a:noFill/>
        </p:spPr>
        <p:txBody>
          <a:bodyPr wrap="none" lIns="0" tIns="0" rIns="0" bIns="0" rtlCol="0">
            <a:spAutoFit/>
          </a:bodyPr>
          <a:lstStyle/>
          <a:p>
            <a:pPr algn="r"/>
            <a:r>
              <a:rPr lang="en-US" sz="800" dirty="0" smtClean="0">
                <a:solidFill>
                  <a:schemeClr val="bg2"/>
                </a:solidFill>
              </a:rPr>
              <a:t>|</a:t>
            </a:r>
            <a:endParaRPr lang="en-US" sz="800" dirty="0">
              <a:solidFill>
                <a:schemeClr val="bg2"/>
              </a:solidFill>
            </a:endParaRPr>
          </a:p>
        </p:txBody>
      </p:sp>
      <p:pic>
        <p:nvPicPr>
          <p:cNvPr id="10" name="Picture 1" descr="Signature PS Regions F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223579"/>
            <a:ext cx="2457450"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137087"/>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6" r:id="rId4"/>
    <p:sldLayoutId id="2147483658" r:id="rId5"/>
    <p:sldLayoutId id="2147483650" r:id="rId6"/>
    <p:sldLayoutId id="2147483657" r:id="rId7"/>
    <p:sldLayoutId id="2147483659" r:id="rId8"/>
    <p:sldLayoutId id="2147483654" r:id="rId9"/>
    <p:sldLayoutId id="2147483660" r:id="rId10"/>
    <p:sldLayoutId id="2147483655" r:id="rId11"/>
  </p:sldLayoutIdLst>
  <p:timing>
    <p:tnLst>
      <p:par>
        <p:cTn id="1" dur="indefinite" restart="never" nodeType="tmRoot"/>
      </p:par>
    </p:tnLst>
  </p:timing>
  <p:txStyles>
    <p:titleStyle>
      <a:lvl1pPr algn="l" defTabSz="914400" rtl="0" eaLnBrk="1" latinLnBrk="0" hangingPunct="1">
        <a:lnSpc>
          <a:spcPct val="95000"/>
        </a:lnSpc>
        <a:spcBef>
          <a:spcPct val="0"/>
        </a:spcBef>
        <a:buNone/>
        <a:defRPr sz="2800" b="1" kern="1200" spc="-150">
          <a:solidFill>
            <a:schemeClr val="tx2"/>
          </a:solidFill>
          <a:latin typeface="+mj-lt"/>
          <a:ea typeface="+mj-ea"/>
          <a:cs typeface="+mj-cs"/>
        </a:defRPr>
      </a:lvl1pPr>
    </p:titleStyle>
    <p:body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697237" y="3026211"/>
            <a:ext cx="1698618" cy="2512484"/>
          </a:xfrm>
        </p:spPr>
        <p:txBody>
          <a:bodyPr/>
          <a:lstStyle/>
          <a:p>
            <a:pPr>
              <a:spcBef>
                <a:spcPts val="0"/>
              </a:spcBef>
              <a:spcAft>
                <a:spcPts val="0"/>
              </a:spcAft>
            </a:pPr>
            <a:r>
              <a:rPr lang="en-US" sz="1400" b="1" i="0" dirty="0" smtClean="0"/>
              <a:t>Rapport </a:t>
            </a:r>
            <a:r>
              <a:rPr lang="en-US" sz="1400" b="1" i="0" dirty="0" err="1" smtClean="0"/>
              <a:t>d’évaluation</a:t>
            </a:r>
            <a:endParaRPr lang="en-US" sz="1400" b="1" i="0" dirty="0" smtClean="0"/>
          </a:p>
          <a:p>
            <a:pPr>
              <a:spcBef>
                <a:spcPts val="0"/>
              </a:spcBef>
              <a:spcAft>
                <a:spcPts val="0"/>
              </a:spcAft>
            </a:pPr>
            <a:r>
              <a:rPr lang="en-US" sz="1400" i="0" dirty="0" err="1" smtClean="0"/>
              <a:t>Juillet</a:t>
            </a:r>
            <a:r>
              <a:rPr lang="en-US" sz="1400" i="0" dirty="0" smtClean="0"/>
              <a:t> 2019</a:t>
            </a:r>
          </a:p>
        </p:txBody>
      </p:sp>
      <p:sp>
        <p:nvSpPr>
          <p:cNvPr id="2" name="TextBox 1"/>
          <p:cNvSpPr txBox="1"/>
          <p:nvPr/>
        </p:nvSpPr>
        <p:spPr>
          <a:xfrm>
            <a:off x="307975" y="1093497"/>
            <a:ext cx="8171007" cy="1384995"/>
          </a:xfrm>
          <a:prstGeom prst="rect">
            <a:avLst/>
          </a:prstGeom>
          <a:noFill/>
        </p:spPr>
        <p:txBody>
          <a:bodyPr wrap="square" rtlCol="0">
            <a:spAutoFit/>
          </a:bodyPr>
          <a:lstStyle/>
          <a:p>
            <a:r>
              <a:rPr lang="en-US" sz="2800" b="1" dirty="0" err="1">
                <a:latin typeface="+mj-lt"/>
              </a:rPr>
              <a:t>É</a:t>
            </a:r>
            <a:r>
              <a:rPr lang="en-US" sz="2800" b="1" dirty="0" err="1" smtClean="0">
                <a:latin typeface="+mj-lt"/>
              </a:rPr>
              <a:t>valuation</a:t>
            </a:r>
            <a:r>
              <a:rPr lang="en-US" sz="2800" b="1" dirty="0" smtClean="0">
                <a:latin typeface="+mj-lt"/>
              </a:rPr>
              <a:t> du </a:t>
            </a:r>
            <a:r>
              <a:rPr lang="en-US" sz="2800" b="1" dirty="0" err="1" smtClean="0">
                <a:latin typeface="+mj-lt"/>
              </a:rPr>
              <a:t>Programme</a:t>
            </a:r>
            <a:r>
              <a:rPr lang="en-US" sz="2800" b="1" dirty="0" smtClean="0">
                <a:latin typeface="+mj-lt"/>
              </a:rPr>
              <a:t> des </a:t>
            </a:r>
            <a:r>
              <a:rPr lang="en-US" sz="2800" b="1" dirty="0" err="1" smtClean="0">
                <a:latin typeface="+mj-lt"/>
              </a:rPr>
              <a:t>coûts</a:t>
            </a:r>
            <a:r>
              <a:rPr lang="en-US" sz="2800" b="1" dirty="0" smtClean="0">
                <a:latin typeface="+mj-lt"/>
              </a:rPr>
              <a:t> </a:t>
            </a:r>
            <a:r>
              <a:rPr lang="en-US" sz="2800" b="1" dirty="0" err="1" smtClean="0">
                <a:latin typeface="+mj-lt"/>
              </a:rPr>
              <a:t>extraordinaires</a:t>
            </a:r>
            <a:r>
              <a:rPr lang="en-US" sz="2800" b="1" dirty="0" smtClean="0">
                <a:latin typeface="+mj-lt"/>
              </a:rPr>
              <a:t> des services de police </a:t>
            </a:r>
            <a:r>
              <a:rPr lang="en-US" sz="2800" b="1" dirty="0" err="1" smtClean="0">
                <a:latin typeface="+mj-lt"/>
              </a:rPr>
              <a:t>dans</a:t>
            </a:r>
            <a:r>
              <a:rPr lang="en-US" sz="2800" b="1" dirty="0" smtClean="0">
                <a:latin typeface="+mj-lt"/>
              </a:rPr>
              <a:t> la </a:t>
            </a:r>
            <a:r>
              <a:rPr lang="en-US" sz="2800" b="1" dirty="0" err="1" smtClean="0">
                <a:latin typeface="+mj-lt"/>
              </a:rPr>
              <a:t>capitale</a:t>
            </a:r>
            <a:r>
              <a:rPr lang="en-US" sz="2800" b="1" dirty="0" smtClean="0">
                <a:latin typeface="+mj-lt"/>
              </a:rPr>
              <a:t> </a:t>
            </a:r>
            <a:r>
              <a:rPr lang="en-US" sz="2800" b="1" dirty="0" err="1" smtClean="0">
                <a:latin typeface="+mj-lt"/>
              </a:rPr>
              <a:t>nationale</a:t>
            </a:r>
            <a:endParaRPr lang="en-US" sz="2800" b="1" dirty="0">
              <a:latin typeface="+mj-lt"/>
            </a:endParaRPr>
          </a:p>
        </p:txBody>
      </p:sp>
      <p:sp>
        <p:nvSpPr>
          <p:cNvPr id="7" name="AutoShape 2" descr="Image result for canada goose line draw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375" y="2450830"/>
            <a:ext cx="5831568" cy="3354346"/>
          </a:xfrm>
          <a:prstGeom prst="rect">
            <a:avLst/>
          </a:prstGeom>
        </p:spPr>
      </p:pic>
    </p:spTree>
    <p:extLst>
      <p:ext uri="{BB962C8B-B14F-4D97-AF65-F5344CB8AC3E}">
        <p14:creationId xmlns:p14="http://schemas.microsoft.com/office/powerpoint/2010/main" val="1907083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Rendement</a:t>
            </a:r>
            <a:r>
              <a:rPr lang="en-US" dirty="0"/>
              <a:t/>
            </a:r>
            <a:br>
              <a:rPr lang="en-US" dirty="0"/>
            </a:br>
            <a:r>
              <a:rPr lang="en-US" sz="1800" dirty="0" err="1" smtClean="0">
                <a:solidFill>
                  <a:schemeClr val="accent2"/>
                </a:solidFill>
              </a:rPr>
              <a:t>Ressources</a:t>
            </a:r>
            <a:r>
              <a:rPr lang="en-US" sz="1800" dirty="0" smtClean="0">
                <a:solidFill>
                  <a:schemeClr val="accent2"/>
                </a:solidFill>
              </a:rPr>
              <a:t> </a:t>
            </a:r>
            <a:r>
              <a:rPr lang="en-US" sz="1800" dirty="0" err="1" smtClean="0">
                <a:solidFill>
                  <a:schemeClr val="accent2"/>
                </a:solidFill>
              </a:rPr>
              <a:t>financières</a:t>
            </a:r>
            <a:endParaRPr lang="en-US" sz="1800" dirty="0">
              <a:solidFill>
                <a:schemeClr val="accent2"/>
              </a:solidFill>
            </a:endParaRPr>
          </a:p>
        </p:txBody>
      </p:sp>
      <p:sp>
        <p:nvSpPr>
          <p:cNvPr id="3" name="Content Placeholder 2"/>
          <p:cNvSpPr>
            <a:spLocks noGrp="1"/>
          </p:cNvSpPr>
          <p:nvPr>
            <p:ph idx="1"/>
          </p:nvPr>
        </p:nvSpPr>
        <p:spPr>
          <a:xfrm>
            <a:off x="3930732" y="2481944"/>
            <a:ext cx="4756068" cy="2220686"/>
          </a:xfrm>
        </p:spPr>
        <p:txBody>
          <a:bodyPr/>
          <a:lstStyle/>
          <a:p>
            <a:pPr>
              <a:lnSpc>
                <a:spcPct val="100000"/>
              </a:lnSpc>
            </a:pPr>
            <a:r>
              <a:rPr lang="fr-CA" sz="1200" i="0" dirty="0">
                <a:solidFill>
                  <a:schemeClr val="tx2"/>
                </a:solidFill>
                <a:latin typeface="Microsoft New Tai Lue" panose="020B0502040204020203" pitchFamily="34" charset="0"/>
                <a:cs typeface="Microsoft New Tai Lue" panose="020B0502040204020203" pitchFamily="34" charset="0"/>
              </a:rPr>
              <a:t>Sur les 14 personnes qui ont répondu à la question </a:t>
            </a:r>
            <a:r>
              <a:rPr lang="fr-CA" sz="1200" b="1" i="0" dirty="0">
                <a:solidFill>
                  <a:schemeClr val="accent4"/>
                </a:solidFill>
                <a:latin typeface="Microsoft New Tai Lue" panose="020B0502040204020203" pitchFamily="34" charset="0"/>
                <a:cs typeface="Microsoft New Tai Lue" panose="020B0502040204020203" pitchFamily="34" charset="0"/>
              </a:rPr>
              <a:t>« La Ville d’Ottawa dispose-t-elle des ressources financières nécessaires pour supporter les coûts extraordinaires des services de police engagés par la Ville à titre de capitale? »</a:t>
            </a:r>
            <a:r>
              <a:rPr lang="fr-CA" sz="1200" i="0" dirty="0">
                <a:solidFill>
                  <a:schemeClr val="tx2"/>
                </a:solidFill>
                <a:latin typeface="Microsoft New Tai Lue" panose="020B0502040204020203" pitchFamily="34" charset="0"/>
                <a:cs typeface="Microsoft New Tai Lue" panose="020B0502040204020203" pitchFamily="34" charset="0"/>
              </a:rPr>
              <a:t>, la majorité des intervenants internes et externes (n=9) a déclaré que la Ville ne dispose pas de suffisamment de fonds pour couvrir les coûts.</a:t>
            </a:r>
            <a:endParaRPr lang="en-US" sz="1200" i="0" dirty="0">
              <a:solidFill>
                <a:schemeClr val="tx2"/>
              </a:solidFill>
              <a:latin typeface="Microsoft New Tai Lue" panose="020B0502040204020203" pitchFamily="34" charset="0"/>
              <a:cs typeface="Microsoft New Tai Lue" panose="020B0502040204020203" pitchFamily="34" charset="0"/>
            </a:endParaRPr>
          </a:p>
          <a:p>
            <a:pPr>
              <a:lnSpc>
                <a:spcPct val="100000"/>
              </a:lnSpc>
            </a:pPr>
            <a:r>
              <a:rPr lang="fr-CA" sz="1200" i="0" dirty="0">
                <a:solidFill>
                  <a:schemeClr val="tx2"/>
                </a:solidFill>
                <a:latin typeface="Microsoft New Tai Lue" panose="020B0502040204020203" pitchFamily="34" charset="0"/>
                <a:cs typeface="Microsoft New Tai Lue" panose="020B0502040204020203" pitchFamily="34" charset="0"/>
              </a:rPr>
              <a:t>Au cours du premier semestre de l’exercice (avril à septembre), plus de 70 % du financement du programme a été revendiqué par le SPO. Ce chiffre est passé de 70 % en 2017-2018 à 97 % en 2018-2019. Les dépenses du premier et du deuxième trimestres ne sont pas disponibles pour 2015-2016.</a:t>
            </a:r>
            <a:endParaRPr lang="en-US" sz="1200" i="0" dirty="0">
              <a:solidFill>
                <a:schemeClr val="tx2"/>
              </a:solidFill>
              <a:latin typeface="Microsoft New Tai Lue" panose="020B0502040204020203" pitchFamily="34" charset="0"/>
              <a:cs typeface="Microsoft New Tai Lue" panose="020B0502040204020203" pitchFamily="34" charset="0"/>
            </a:endParaRPr>
          </a:p>
          <a:p>
            <a:endParaRPr lang="en-US" sz="1200" i="0" dirty="0">
              <a:solidFill>
                <a:schemeClr val="tx2"/>
              </a:solidFill>
              <a:latin typeface="Microsoft New Tai Lue" panose="020B0502040204020203" pitchFamily="34" charset="0"/>
              <a:cs typeface="Microsoft New Tai Lue" panose="020B0502040204020203" pitchFamily="34" charset="0"/>
            </a:endParaRPr>
          </a:p>
        </p:txBody>
      </p:sp>
      <p:sp>
        <p:nvSpPr>
          <p:cNvPr id="14" name="Content Placeholder 2"/>
          <p:cNvSpPr txBox="1">
            <a:spLocks/>
          </p:cNvSpPr>
          <p:nvPr/>
        </p:nvSpPr>
        <p:spPr>
          <a:xfrm>
            <a:off x="3827585" y="5342476"/>
            <a:ext cx="4972031" cy="2129348"/>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endParaRPr lang="en-US" sz="1200" i="0" dirty="0">
              <a:solidFill>
                <a:schemeClr val="tx2"/>
              </a:solidFill>
              <a:latin typeface="Microsoft New Tai Lue" panose="020B0502040204020203" pitchFamily="34" charset="0"/>
              <a:cs typeface="Microsoft New Tai Lue" panose="020B0502040204020203" pitchFamily="34" charset="0"/>
            </a:endParaRPr>
          </a:p>
        </p:txBody>
      </p:sp>
      <p:sp>
        <p:nvSpPr>
          <p:cNvPr id="15" name="Google Shape;512;p41"/>
          <p:cNvSpPr/>
          <p:nvPr/>
        </p:nvSpPr>
        <p:spPr>
          <a:xfrm>
            <a:off x="5438900" y="4572000"/>
            <a:ext cx="3360716" cy="1799525"/>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solidFill>
            <a:schemeClr val="accent3"/>
          </a:solidFill>
          <a:ln w="121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p:cNvSpPr txBox="1"/>
          <p:nvPr/>
        </p:nvSpPr>
        <p:spPr>
          <a:xfrm>
            <a:off x="5918553" y="4772772"/>
            <a:ext cx="2881063" cy="1384995"/>
          </a:xfrm>
          <a:prstGeom prst="rect">
            <a:avLst/>
          </a:prstGeom>
          <a:solidFill>
            <a:schemeClr val="lt1">
              <a:alpha val="0"/>
            </a:schemeClr>
          </a:solidFill>
          <a:ln w="9525">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fr-CA" sz="1200" i="1" dirty="0">
                <a:solidFill>
                  <a:schemeClr val="accent3"/>
                </a:solidFill>
              </a:rPr>
              <a:t>« [La Ville] est dans l’incapacité de supporter les coûts des mesures de sécurité en pleine évolution [...] les coûts engagés par la Ville pour des activités liées au fait d’être la capitale nationale ne devraient pas incomber aux contribuables municipaux »</a:t>
            </a:r>
            <a:endParaRPr lang="en-US" sz="1200" dirty="0">
              <a:solidFill>
                <a:schemeClr val="accent3"/>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4139376753"/>
              </p:ext>
            </p:extLst>
          </p:nvPr>
        </p:nvGraphicFramePr>
        <p:xfrm>
          <a:off x="457200" y="1518860"/>
          <a:ext cx="8229600" cy="791074"/>
        </p:xfrm>
        <a:graphic>
          <a:graphicData uri="http://schemas.openxmlformats.org/drawingml/2006/table">
            <a:tbl>
              <a:tblPr>
                <a:tableStyleId>{5C22544A-7EE6-4342-B048-85BDC9FD1C3A}</a:tableStyleId>
              </a:tblPr>
              <a:tblGrid>
                <a:gridCol w="8229600"/>
              </a:tblGrid>
              <a:tr h="7910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err="1" smtClean="0">
                          <a:solidFill>
                            <a:schemeClr val="accent1"/>
                          </a:solidFill>
                          <a:latin typeface="Microsoft New Tai Lue" panose="020B0502040204020203" pitchFamily="34" charset="0"/>
                          <a:ea typeface="+mn-ea"/>
                          <a:cs typeface="Microsoft New Tai Lue" panose="020B0502040204020203" pitchFamily="34" charset="0"/>
                        </a:rPr>
                        <a:t>Constatation</a:t>
                      </a:r>
                      <a:r>
                        <a:rPr lang="en-US" sz="1200" b="1" i="0" kern="1200" dirty="0" smtClean="0">
                          <a:solidFill>
                            <a:schemeClr val="accent1"/>
                          </a:solidFill>
                          <a:latin typeface="Microsoft New Tai Lue" panose="020B0502040204020203" pitchFamily="34" charset="0"/>
                          <a:ea typeface="+mn-ea"/>
                          <a:cs typeface="Microsoft New Tai Lue" panose="020B0502040204020203" pitchFamily="34" charset="0"/>
                        </a:rPr>
                        <a:t>: </a:t>
                      </a:r>
                      <a:r>
                        <a:rPr lang="fr-CA" sz="1200" b="0" i="0" kern="1200" dirty="0" smtClean="0">
                          <a:solidFill>
                            <a:schemeClr val="tx2"/>
                          </a:solidFill>
                          <a:latin typeface="Microsoft New Tai Lue" panose="020B0502040204020203" pitchFamily="34" charset="0"/>
                          <a:ea typeface="+mn-ea"/>
                          <a:cs typeface="Microsoft New Tai Lue" panose="020B0502040204020203" pitchFamily="34" charset="0"/>
                        </a:rPr>
                        <a:t>La Ville d’Ottawa aurait de la difficulté à</a:t>
                      </a:r>
                      <a:r>
                        <a:rPr lang="fr-CA" sz="1200" b="0" i="0" kern="1200" baseline="0" dirty="0" smtClean="0">
                          <a:solidFill>
                            <a:schemeClr val="tx2"/>
                          </a:solidFill>
                          <a:latin typeface="Microsoft New Tai Lue" panose="020B0502040204020203" pitchFamily="34" charset="0"/>
                          <a:ea typeface="+mn-ea"/>
                          <a:cs typeface="Microsoft New Tai Lue" panose="020B0502040204020203" pitchFamily="34" charset="0"/>
                        </a:rPr>
                        <a:t> </a:t>
                      </a:r>
                      <a:r>
                        <a:rPr lang="fr-CA" sz="1200" b="0" i="0" kern="1200" dirty="0" smtClean="0">
                          <a:solidFill>
                            <a:schemeClr val="tx2"/>
                          </a:solidFill>
                          <a:latin typeface="Microsoft New Tai Lue" panose="020B0502040204020203" pitchFamily="34" charset="0"/>
                          <a:ea typeface="+mn-ea"/>
                          <a:cs typeface="Microsoft New Tai Lue" panose="020B0502040204020203" pitchFamily="34" charset="0"/>
                        </a:rPr>
                        <a:t>faire face aux coûts extraordinaires des services de police sans le soutien continu du PCESPCN. La moitié de toutes les dépenses du programme a été consacrée à la fête du Canada et la Ville d’Ottawa absorbe d’autres coûts connexes.</a:t>
                      </a:r>
                      <a:endParaRPr lang="en-US" sz="1200" b="0" i="0" kern="1200" dirty="0" smtClean="0">
                        <a:solidFill>
                          <a:schemeClr val="tx2"/>
                        </a:solidFill>
                        <a:latin typeface="Microsoft New Tai Lue" panose="020B0502040204020203" pitchFamily="34" charset="0"/>
                        <a:ea typeface="+mn-ea"/>
                        <a:cs typeface="Microsoft New Tai Lue" panose="020B0502040204020203" pitchFamily="34" charset="0"/>
                      </a:endParaRPr>
                    </a:p>
                  </a:txBody>
                  <a:tcPr marL="45720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1" name="Google Shape;626;p41"/>
          <p:cNvGrpSpPr/>
          <p:nvPr/>
        </p:nvGrpSpPr>
        <p:grpSpPr>
          <a:xfrm flipH="1">
            <a:off x="457200" y="1742365"/>
            <a:ext cx="342882" cy="350068"/>
            <a:chOff x="3951850" y="2985350"/>
            <a:chExt cx="407950" cy="416500"/>
          </a:xfrm>
        </p:grpSpPr>
        <p:sp>
          <p:nvSpPr>
            <p:cNvPr id="12" name="Google Shape;627;p41"/>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28;p41"/>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29;p41"/>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30;p41"/>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0" name="Content Placeholder 2"/>
          <p:cNvGraphicFramePr>
            <a:graphicFrameLocks/>
          </p:cNvGraphicFramePr>
          <p:nvPr>
            <p:extLst>
              <p:ext uri="{D42A27DB-BD31-4B8C-83A1-F6EECF244321}">
                <p14:modId xmlns:p14="http://schemas.microsoft.com/office/powerpoint/2010/main" val="898119979"/>
              </p:ext>
            </p:extLst>
          </p:nvPr>
        </p:nvGraphicFramePr>
        <p:xfrm>
          <a:off x="457200" y="3240267"/>
          <a:ext cx="3370385" cy="29247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4389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err="1" smtClean="0"/>
              <a:t>Rendement</a:t>
            </a:r>
            <a:r>
              <a:rPr lang="en-US" dirty="0"/>
              <a:t/>
            </a:r>
            <a:br>
              <a:rPr lang="en-US" dirty="0"/>
            </a:br>
            <a:r>
              <a:rPr lang="en-US" sz="1800" dirty="0" err="1" smtClean="0">
                <a:solidFill>
                  <a:schemeClr val="accent2"/>
                </a:solidFill>
              </a:rPr>
              <a:t>Ressources</a:t>
            </a:r>
            <a:r>
              <a:rPr lang="en-US" sz="1800" dirty="0" smtClean="0">
                <a:solidFill>
                  <a:schemeClr val="accent2"/>
                </a:solidFill>
              </a:rPr>
              <a:t> </a:t>
            </a:r>
            <a:r>
              <a:rPr lang="en-US" sz="1800" dirty="0" err="1" smtClean="0">
                <a:solidFill>
                  <a:schemeClr val="accent2"/>
                </a:solidFill>
              </a:rPr>
              <a:t>financières</a:t>
            </a:r>
            <a:endParaRPr lang="en-US" sz="1800" dirty="0">
              <a:solidFill>
                <a:schemeClr val="accent2"/>
              </a:solidFill>
            </a:endParaRPr>
          </a:p>
        </p:txBody>
      </p:sp>
      <p:sp>
        <p:nvSpPr>
          <p:cNvPr id="12" name="Content Placeholder 3"/>
          <p:cNvSpPr txBox="1">
            <a:spLocks/>
          </p:cNvSpPr>
          <p:nvPr/>
        </p:nvSpPr>
        <p:spPr>
          <a:xfrm>
            <a:off x="4184157" y="3536901"/>
            <a:ext cx="3938912" cy="2749550"/>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endParaRPr lang="en-US" sz="1200" i="0" dirty="0">
              <a:solidFill>
                <a:schemeClr val="tx2"/>
              </a:solidFill>
              <a:latin typeface="Microsoft New Tai Lue" panose="020B0502040204020203" pitchFamily="34" charset="0"/>
              <a:cs typeface="Microsoft New Tai Lue" panose="020B0502040204020203" pitchFamily="34" charset="0"/>
            </a:endParaRPr>
          </a:p>
        </p:txBody>
      </p:sp>
      <p:grpSp>
        <p:nvGrpSpPr>
          <p:cNvPr id="13" name="Google Shape;724;p41"/>
          <p:cNvGrpSpPr/>
          <p:nvPr/>
        </p:nvGrpSpPr>
        <p:grpSpPr>
          <a:xfrm>
            <a:off x="7585260" y="2056446"/>
            <a:ext cx="537809" cy="594784"/>
            <a:chOff x="2605025" y="4998300"/>
            <a:chExt cx="417700" cy="429275"/>
          </a:xfrm>
        </p:grpSpPr>
        <p:sp>
          <p:nvSpPr>
            <p:cNvPr id="14" name="Google Shape;725;p41"/>
            <p:cNvSpPr/>
            <p:nvPr/>
          </p:nvSpPr>
          <p:spPr>
            <a:xfrm>
              <a:off x="2819350" y="5216875"/>
              <a:ext cx="202150" cy="210700"/>
            </a:xfrm>
            <a:custGeom>
              <a:avLst/>
              <a:gdLst/>
              <a:ahLst/>
              <a:cxnLst/>
              <a:rect l="l" t="t" r="r" b="b"/>
              <a:pathLst>
                <a:path w="8086" h="8428" fill="none" extrusionOk="0">
                  <a:moveTo>
                    <a:pt x="0" y="1851"/>
                  </a:moveTo>
                  <a:lnTo>
                    <a:pt x="5797" y="8135"/>
                  </a:lnTo>
                  <a:lnTo>
                    <a:pt x="5797" y="8135"/>
                  </a:lnTo>
                  <a:lnTo>
                    <a:pt x="5943" y="8257"/>
                  </a:lnTo>
                  <a:lnTo>
                    <a:pt x="6113" y="8354"/>
                  </a:lnTo>
                  <a:lnTo>
                    <a:pt x="6284" y="8403"/>
                  </a:lnTo>
                  <a:lnTo>
                    <a:pt x="6478" y="8427"/>
                  </a:lnTo>
                  <a:lnTo>
                    <a:pt x="6649" y="8403"/>
                  </a:lnTo>
                  <a:lnTo>
                    <a:pt x="6819" y="8354"/>
                  </a:lnTo>
                  <a:lnTo>
                    <a:pt x="6990" y="8257"/>
                  </a:lnTo>
                  <a:lnTo>
                    <a:pt x="7136" y="8135"/>
                  </a:lnTo>
                  <a:lnTo>
                    <a:pt x="7818" y="7453"/>
                  </a:lnTo>
                  <a:lnTo>
                    <a:pt x="7818" y="7453"/>
                  </a:lnTo>
                  <a:lnTo>
                    <a:pt x="7940" y="7307"/>
                  </a:lnTo>
                  <a:lnTo>
                    <a:pt x="8037" y="7136"/>
                  </a:lnTo>
                  <a:lnTo>
                    <a:pt x="8086" y="6966"/>
                  </a:lnTo>
                  <a:lnTo>
                    <a:pt x="8086" y="6795"/>
                  </a:lnTo>
                  <a:lnTo>
                    <a:pt x="8086" y="6601"/>
                  </a:lnTo>
                  <a:lnTo>
                    <a:pt x="8037" y="6430"/>
                  </a:lnTo>
                  <a:lnTo>
                    <a:pt x="7940" y="6260"/>
                  </a:lnTo>
                  <a:lnTo>
                    <a:pt x="7818" y="6114"/>
                  </a:lnTo>
                  <a:lnTo>
                    <a:pt x="1705"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26;p41"/>
            <p:cNvSpPr/>
            <p:nvPr/>
          </p:nvSpPr>
          <p:spPr>
            <a:xfrm>
              <a:off x="2606225" y="4998300"/>
              <a:ext cx="203400" cy="207650"/>
            </a:xfrm>
            <a:custGeom>
              <a:avLst/>
              <a:gdLst/>
              <a:ahLst/>
              <a:cxnLst/>
              <a:rect l="l" t="t" r="r" b="b"/>
              <a:pathLst>
                <a:path w="8136" h="8306" fill="none" extrusionOk="0">
                  <a:moveTo>
                    <a:pt x="8135" y="6649"/>
                  </a:moveTo>
                  <a:lnTo>
                    <a:pt x="4433" y="2947"/>
                  </a:lnTo>
                  <a:lnTo>
                    <a:pt x="1730" y="244"/>
                  </a:lnTo>
                  <a:lnTo>
                    <a:pt x="1730" y="244"/>
                  </a:lnTo>
                  <a:lnTo>
                    <a:pt x="1584" y="122"/>
                  </a:lnTo>
                  <a:lnTo>
                    <a:pt x="1413" y="49"/>
                  </a:lnTo>
                  <a:lnTo>
                    <a:pt x="1243" y="0"/>
                  </a:lnTo>
                  <a:lnTo>
                    <a:pt x="1048" y="0"/>
                  </a:lnTo>
                  <a:lnTo>
                    <a:pt x="878" y="0"/>
                  </a:lnTo>
                  <a:lnTo>
                    <a:pt x="683" y="49"/>
                  </a:lnTo>
                  <a:lnTo>
                    <a:pt x="512" y="122"/>
                  </a:lnTo>
                  <a:lnTo>
                    <a:pt x="390" y="244"/>
                  </a:lnTo>
                  <a:lnTo>
                    <a:pt x="390" y="244"/>
                  </a:lnTo>
                  <a:lnTo>
                    <a:pt x="269" y="365"/>
                  </a:lnTo>
                  <a:lnTo>
                    <a:pt x="171" y="511"/>
                  </a:lnTo>
                  <a:lnTo>
                    <a:pt x="98" y="682"/>
                  </a:lnTo>
                  <a:lnTo>
                    <a:pt x="50" y="852"/>
                  </a:lnTo>
                  <a:lnTo>
                    <a:pt x="1" y="1023"/>
                  </a:lnTo>
                  <a:lnTo>
                    <a:pt x="1" y="1218"/>
                  </a:lnTo>
                  <a:lnTo>
                    <a:pt x="1" y="1413"/>
                  </a:lnTo>
                  <a:lnTo>
                    <a:pt x="1" y="1607"/>
                  </a:lnTo>
                  <a:lnTo>
                    <a:pt x="74" y="2021"/>
                  </a:lnTo>
                  <a:lnTo>
                    <a:pt x="220" y="2484"/>
                  </a:lnTo>
                  <a:lnTo>
                    <a:pt x="390" y="2923"/>
                  </a:lnTo>
                  <a:lnTo>
                    <a:pt x="610" y="3385"/>
                  </a:lnTo>
                  <a:lnTo>
                    <a:pt x="853" y="3872"/>
                  </a:lnTo>
                  <a:lnTo>
                    <a:pt x="1121" y="4311"/>
                  </a:lnTo>
                  <a:lnTo>
                    <a:pt x="1413" y="4774"/>
                  </a:lnTo>
                  <a:lnTo>
                    <a:pt x="1706" y="5188"/>
                  </a:lnTo>
                  <a:lnTo>
                    <a:pt x="1998" y="5577"/>
                  </a:lnTo>
                  <a:lnTo>
                    <a:pt x="2290" y="5943"/>
                  </a:lnTo>
                  <a:lnTo>
                    <a:pt x="2582" y="6284"/>
                  </a:lnTo>
                  <a:lnTo>
                    <a:pt x="2850" y="6551"/>
                  </a:lnTo>
                  <a:lnTo>
                    <a:pt x="2850" y="6551"/>
                  </a:lnTo>
                  <a:lnTo>
                    <a:pt x="3070" y="6771"/>
                  </a:lnTo>
                  <a:lnTo>
                    <a:pt x="3313" y="6966"/>
                  </a:lnTo>
                  <a:lnTo>
                    <a:pt x="3557" y="7136"/>
                  </a:lnTo>
                  <a:lnTo>
                    <a:pt x="3800" y="7307"/>
                  </a:lnTo>
                  <a:lnTo>
                    <a:pt x="4312" y="7599"/>
                  </a:lnTo>
                  <a:lnTo>
                    <a:pt x="4823" y="7818"/>
                  </a:lnTo>
                  <a:lnTo>
                    <a:pt x="5310" y="8013"/>
                  </a:lnTo>
                  <a:lnTo>
                    <a:pt x="5724" y="8159"/>
                  </a:lnTo>
                  <a:lnTo>
                    <a:pt x="6333" y="8305"/>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27;p41"/>
            <p:cNvSpPr/>
            <p:nvPr/>
          </p:nvSpPr>
          <p:spPr>
            <a:xfrm>
              <a:off x="2605025" y="5003775"/>
              <a:ext cx="417700" cy="417700"/>
            </a:xfrm>
            <a:custGeom>
              <a:avLst/>
              <a:gdLst/>
              <a:ahLst/>
              <a:cxnLst/>
              <a:rect l="l" t="t" r="r" b="b"/>
              <a:pathLst>
                <a:path w="16708" h="16708" fill="none" extrusionOk="0">
                  <a:moveTo>
                    <a:pt x="13931" y="6820"/>
                  </a:moveTo>
                  <a:lnTo>
                    <a:pt x="13931" y="6820"/>
                  </a:lnTo>
                  <a:lnTo>
                    <a:pt x="14126" y="6625"/>
                  </a:lnTo>
                  <a:lnTo>
                    <a:pt x="14345" y="6357"/>
                  </a:lnTo>
                  <a:lnTo>
                    <a:pt x="14784" y="5797"/>
                  </a:lnTo>
                  <a:lnTo>
                    <a:pt x="15246" y="5139"/>
                  </a:lnTo>
                  <a:lnTo>
                    <a:pt x="15685" y="4482"/>
                  </a:lnTo>
                  <a:lnTo>
                    <a:pt x="16367" y="3386"/>
                  </a:lnTo>
                  <a:lnTo>
                    <a:pt x="16659" y="2923"/>
                  </a:lnTo>
                  <a:lnTo>
                    <a:pt x="16659" y="2923"/>
                  </a:lnTo>
                  <a:lnTo>
                    <a:pt x="16708" y="2825"/>
                  </a:lnTo>
                  <a:lnTo>
                    <a:pt x="16708" y="2728"/>
                  </a:lnTo>
                  <a:lnTo>
                    <a:pt x="16708" y="2655"/>
                  </a:lnTo>
                  <a:lnTo>
                    <a:pt x="16659" y="2582"/>
                  </a:lnTo>
                  <a:lnTo>
                    <a:pt x="16659" y="2582"/>
                  </a:lnTo>
                  <a:lnTo>
                    <a:pt x="16586" y="2533"/>
                  </a:lnTo>
                  <a:lnTo>
                    <a:pt x="16488" y="2533"/>
                  </a:lnTo>
                  <a:lnTo>
                    <a:pt x="16415" y="2533"/>
                  </a:lnTo>
                  <a:lnTo>
                    <a:pt x="16318" y="2582"/>
                  </a:lnTo>
                  <a:lnTo>
                    <a:pt x="13615" y="4944"/>
                  </a:lnTo>
                  <a:lnTo>
                    <a:pt x="13615" y="4944"/>
                  </a:lnTo>
                  <a:lnTo>
                    <a:pt x="13541" y="4993"/>
                  </a:lnTo>
                  <a:lnTo>
                    <a:pt x="13420" y="4993"/>
                  </a:lnTo>
                  <a:lnTo>
                    <a:pt x="13322" y="4969"/>
                  </a:lnTo>
                  <a:lnTo>
                    <a:pt x="13200" y="4871"/>
                  </a:lnTo>
                  <a:lnTo>
                    <a:pt x="13200" y="4871"/>
                  </a:lnTo>
                  <a:lnTo>
                    <a:pt x="13103" y="4749"/>
                  </a:lnTo>
                  <a:lnTo>
                    <a:pt x="13054" y="4628"/>
                  </a:lnTo>
                  <a:lnTo>
                    <a:pt x="13054" y="4530"/>
                  </a:lnTo>
                  <a:lnTo>
                    <a:pt x="13103" y="4433"/>
                  </a:lnTo>
                  <a:lnTo>
                    <a:pt x="13103" y="4433"/>
                  </a:lnTo>
                  <a:lnTo>
                    <a:pt x="15563" y="1486"/>
                  </a:lnTo>
                  <a:lnTo>
                    <a:pt x="15563" y="1486"/>
                  </a:lnTo>
                  <a:lnTo>
                    <a:pt x="15612" y="1388"/>
                  </a:lnTo>
                  <a:lnTo>
                    <a:pt x="15612" y="1315"/>
                  </a:lnTo>
                  <a:lnTo>
                    <a:pt x="15612" y="1218"/>
                  </a:lnTo>
                  <a:lnTo>
                    <a:pt x="15563" y="1145"/>
                  </a:lnTo>
                  <a:lnTo>
                    <a:pt x="15563" y="1145"/>
                  </a:lnTo>
                  <a:lnTo>
                    <a:pt x="15490" y="1096"/>
                  </a:lnTo>
                  <a:lnTo>
                    <a:pt x="15392" y="1096"/>
                  </a:lnTo>
                  <a:lnTo>
                    <a:pt x="15319" y="1096"/>
                  </a:lnTo>
                  <a:lnTo>
                    <a:pt x="15222" y="1145"/>
                  </a:lnTo>
                  <a:lnTo>
                    <a:pt x="15222" y="1145"/>
                  </a:lnTo>
                  <a:lnTo>
                    <a:pt x="12275" y="3605"/>
                  </a:lnTo>
                  <a:lnTo>
                    <a:pt x="12275" y="3605"/>
                  </a:lnTo>
                  <a:lnTo>
                    <a:pt x="12178" y="3653"/>
                  </a:lnTo>
                  <a:lnTo>
                    <a:pt x="12080" y="3653"/>
                  </a:lnTo>
                  <a:lnTo>
                    <a:pt x="11958" y="3605"/>
                  </a:lnTo>
                  <a:lnTo>
                    <a:pt x="11861" y="3507"/>
                  </a:lnTo>
                  <a:lnTo>
                    <a:pt x="11861" y="3507"/>
                  </a:lnTo>
                  <a:lnTo>
                    <a:pt x="11764" y="3386"/>
                  </a:lnTo>
                  <a:lnTo>
                    <a:pt x="11715" y="3288"/>
                  </a:lnTo>
                  <a:lnTo>
                    <a:pt x="11715" y="3166"/>
                  </a:lnTo>
                  <a:lnTo>
                    <a:pt x="11764" y="3093"/>
                  </a:lnTo>
                  <a:lnTo>
                    <a:pt x="14126" y="390"/>
                  </a:lnTo>
                  <a:lnTo>
                    <a:pt x="14126" y="390"/>
                  </a:lnTo>
                  <a:lnTo>
                    <a:pt x="14175" y="292"/>
                  </a:lnTo>
                  <a:lnTo>
                    <a:pt x="14175" y="219"/>
                  </a:lnTo>
                  <a:lnTo>
                    <a:pt x="14175" y="122"/>
                  </a:lnTo>
                  <a:lnTo>
                    <a:pt x="14126" y="49"/>
                  </a:lnTo>
                  <a:lnTo>
                    <a:pt x="14126" y="49"/>
                  </a:lnTo>
                  <a:lnTo>
                    <a:pt x="14053" y="0"/>
                  </a:lnTo>
                  <a:lnTo>
                    <a:pt x="13980" y="0"/>
                  </a:lnTo>
                  <a:lnTo>
                    <a:pt x="13882" y="0"/>
                  </a:lnTo>
                  <a:lnTo>
                    <a:pt x="13785" y="49"/>
                  </a:lnTo>
                  <a:lnTo>
                    <a:pt x="13785" y="49"/>
                  </a:lnTo>
                  <a:lnTo>
                    <a:pt x="13322" y="341"/>
                  </a:lnTo>
                  <a:lnTo>
                    <a:pt x="12226" y="1023"/>
                  </a:lnTo>
                  <a:lnTo>
                    <a:pt x="11569" y="1462"/>
                  </a:lnTo>
                  <a:lnTo>
                    <a:pt x="10911" y="1924"/>
                  </a:lnTo>
                  <a:lnTo>
                    <a:pt x="10351" y="2363"/>
                  </a:lnTo>
                  <a:lnTo>
                    <a:pt x="10083" y="2582"/>
                  </a:lnTo>
                  <a:lnTo>
                    <a:pt x="9888" y="2777"/>
                  </a:lnTo>
                  <a:lnTo>
                    <a:pt x="9888" y="2777"/>
                  </a:lnTo>
                  <a:lnTo>
                    <a:pt x="9766" y="2898"/>
                  </a:lnTo>
                  <a:lnTo>
                    <a:pt x="9669" y="3045"/>
                  </a:lnTo>
                  <a:lnTo>
                    <a:pt x="9572" y="3215"/>
                  </a:lnTo>
                  <a:lnTo>
                    <a:pt x="9499" y="3410"/>
                  </a:lnTo>
                  <a:lnTo>
                    <a:pt x="9377" y="3824"/>
                  </a:lnTo>
                  <a:lnTo>
                    <a:pt x="9304" y="4262"/>
                  </a:lnTo>
                  <a:lnTo>
                    <a:pt x="9255" y="4701"/>
                  </a:lnTo>
                  <a:lnTo>
                    <a:pt x="9279" y="5163"/>
                  </a:lnTo>
                  <a:lnTo>
                    <a:pt x="9328" y="5577"/>
                  </a:lnTo>
                  <a:lnTo>
                    <a:pt x="9352" y="5772"/>
                  </a:lnTo>
                  <a:lnTo>
                    <a:pt x="9425" y="5943"/>
                  </a:lnTo>
                  <a:lnTo>
                    <a:pt x="268" y="14418"/>
                  </a:lnTo>
                  <a:lnTo>
                    <a:pt x="268" y="14418"/>
                  </a:lnTo>
                  <a:lnTo>
                    <a:pt x="146" y="14564"/>
                  </a:lnTo>
                  <a:lnTo>
                    <a:pt x="73" y="14735"/>
                  </a:lnTo>
                  <a:lnTo>
                    <a:pt x="0" y="14905"/>
                  </a:lnTo>
                  <a:lnTo>
                    <a:pt x="0" y="15076"/>
                  </a:lnTo>
                  <a:lnTo>
                    <a:pt x="0" y="15271"/>
                  </a:lnTo>
                  <a:lnTo>
                    <a:pt x="73" y="15441"/>
                  </a:lnTo>
                  <a:lnTo>
                    <a:pt x="146" y="15612"/>
                  </a:lnTo>
                  <a:lnTo>
                    <a:pt x="268" y="15758"/>
                  </a:lnTo>
                  <a:lnTo>
                    <a:pt x="950" y="16440"/>
                  </a:lnTo>
                  <a:lnTo>
                    <a:pt x="950" y="16440"/>
                  </a:lnTo>
                  <a:lnTo>
                    <a:pt x="1096" y="16562"/>
                  </a:lnTo>
                  <a:lnTo>
                    <a:pt x="1267" y="16635"/>
                  </a:lnTo>
                  <a:lnTo>
                    <a:pt x="1437" y="16708"/>
                  </a:lnTo>
                  <a:lnTo>
                    <a:pt x="1632" y="16708"/>
                  </a:lnTo>
                  <a:lnTo>
                    <a:pt x="1802" y="16708"/>
                  </a:lnTo>
                  <a:lnTo>
                    <a:pt x="1973" y="16635"/>
                  </a:lnTo>
                  <a:lnTo>
                    <a:pt x="2143" y="16562"/>
                  </a:lnTo>
                  <a:lnTo>
                    <a:pt x="2289" y="16440"/>
                  </a:lnTo>
                  <a:lnTo>
                    <a:pt x="10765" y="7282"/>
                  </a:lnTo>
                  <a:lnTo>
                    <a:pt x="10765" y="7282"/>
                  </a:lnTo>
                  <a:lnTo>
                    <a:pt x="11130" y="7380"/>
                  </a:lnTo>
                  <a:lnTo>
                    <a:pt x="11544" y="7428"/>
                  </a:lnTo>
                  <a:lnTo>
                    <a:pt x="12007" y="7453"/>
                  </a:lnTo>
                  <a:lnTo>
                    <a:pt x="12445" y="7404"/>
                  </a:lnTo>
                  <a:lnTo>
                    <a:pt x="12884" y="7331"/>
                  </a:lnTo>
                  <a:lnTo>
                    <a:pt x="13298" y="7209"/>
                  </a:lnTo>
                  <a:lnTo>
                    <a:pt x="13493" y="7136"/>
                  </a:lnTo>
                  <a:lnTo>
                    <a:pt x="13663" y="7039"/>
                  </a:lnTo>
                  <a:lnTo>
                    <a:pt x="13809" y="6941"/>
                  </a:lnTo>
                  <a:lnTo>
                    <a:pt x="13931" y="6820"/>
                  </a:lnTo>
                  <a:lnTo>
                    <a:pt x="13931" y="6820"/>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7" name="Chart 6"/>
          <p:cNvGraphicFramePr/>
          <p:nvPr>
            <p:extLst>
              <p:ext uri="{D42A27DB-BD31-4B8C-83A1-F6EECF244321}">
                <p14:modId xmlns:p14="http://schemas.microsoft.com/office/powerpoint/2010/main" val="3017637077"/>
              </p:ext>
            </p:extLst>
          </p:nvPr>
        </p:nvGraphicFramePr>
        <p:xfrm>
          <a:off x="299421" y="2036950"/>
          <a:ext cx="3453181" cy="2570676"/>
        </p:xfrm>
        <a:graphic>
          <a:graphicData uri="http://schemas.openxmlformats.org/drawingml/2006/chart">
            <c:chart xmlns:c="http://schemas.openxmlformats.org/drawingml/2006/chart" xmlns:r="http://schemas.openxmlformats.org/officeDocument/2006/relationships" r:id="rId2"/>
          </a:graphicData>
        </a:graphic>
      </p:graphicFrame>
      <p:sp>
        <p:nvSpPr>
          <p:cNvPr id="10" name="Content Placeholder 9"/>
          <p:cNvSpPr>
            <a:spLocks noGrp="1"/>
          </p:cNvSpPr>
          <p:nvPr>
            <p:ph idx="1"/>
          </p:nvPr>
        </p:nvSpPr>
        <p:spPr>
          <a:xfrm>
            <a:off x="3892936" y="748602"/>
            <a:ext cx="4809507" cy="5525974"/>
          </a:xfrm>
        </p:spPr>
        <p:txBody>
          <a:bodyPr/>
          <a:lstStyle/>
          <a:p>
            <a:r>
              <a:rPr lang="fr-CA" sz="1200" i="0" dirty="0">
                <a:solidFill>
                  <a:schemeClr val="tx2"/>
                </a:solidFill>
                <a:latin typeface="Microsoft New Tai Lue" panose="020B0502040204020203" pitchFamily="34" charset="0"/>
                <a:cs typeface="Microsoft New Tai Lue" panose="020B0502040204020203" pitchFamily="34" charset="0"/>
              </a:rPr>
              <a:t>La moitié des dépenses du programme est consacrée à l’événement le plus important dans la capitale nationale, la fête du Canada.</a:t>
            </a:r>
            <a:endParaRPr lang="en-US" sz="1200" i="0" dirty="0">
              <a:solidFill>
                <a:schemeClr val="tx2"/>
              </a:solidFill>
              <a:latin typeface="Microsoft New Tai Lue" panose="020B0502040204020203" pitchFamily="34" charset="0"/>
              <a:cs typeface="Microsoft New Tai Lue" panose="020B0502040204020203" pitchFamily="34" charset="0"/>
            </a:endParaRPr>
          </a:p>
          <a:p>
            <a:pPr>
              <a:spcBef>
                <a:spcPts val="0"/>
              </a:spcBef>
              <a:spcAft>
                <a:spcPts val="0"/>
              </a:spcAft>
            </a:pPr>
            <a:r>
              <a:rPr lang="fr-CA" sz="1200" i="0" dirty="0">
                <a:solidFill>
                  <a:schemeClr val="tx2"/>
                </a:solidFill>
                <a:latin typeface="Microsoft New Tai Lue" panose="020B0502040204020203" pitchFamily="34" charset="0"/>
                <a:cs typeface="Microsoft New Tai Lue" panose="020B0502040204020203" pitchFamily="34" charset="0"/>
              </a:rPr>
              <a:t>Les répondants ont fait remarquer que même avec la somme supplémentaire de 1,2 million de dollars en 2017-2018 (pour les célébrations du 150e anniversaire du Canada), les dépenses du SPO ont dépassé le financement prévu. Dans le cadre de la </a:t>
            </a:r>
            <a:endParaRPr lang="fr-CA" sz="1200" i="0" dirty="0" smtClean="0">
              <a:solidFill>
                <a:schemeClr val="tx2"/>
              </a:solidFill>
              <a:latin typeface="Microsoft New Tai Lue" panose="020B0502040204020203" pitchFamily="34" charset="0"/>
              <a:cs typeface="Microsoft New Tai Lue" panose="020B0502040204020203" pitchFamily="34" charset="0"/>
            </a:endParaRPr>
          </a:p>
          <a:p>
            <a:pPr>
              <a:spcBef>
                <a:spcPts val="0"/>
              </a:spcBef>
              <a:spcAft>
                <a:spcPts val="0"/>
              </a:spcAft>
            </a:pPr>
            <a:r>
              <a:rPr lang="fr-CA" sz="1200" i="0" dirty="0" smtClean="0">
                <a:solidFill>
                  <a:schemeClr val="tx2"/>
                </a:solidFill>
                <a:latin typeface="Microsoft New Tai Lue" panose="020B0502040204020203" pitchFamily="34" charset="0"/>
                <a:cs typeface="Microsoft New Tai Lue" panose="020B0502040204020203" pitchFamily="34" charset="0"/>
              </a:rPr>
              <a:t>fête </a:t>
            </a:r>
            <a:r>
              <a:rPr lang="fr-CA" sz="1200" i="0" dirty="0">
                <a:solidFill>
                  <a:schemeClr val="tx2"/>
                </a:solidFill>
                <a:latin typeface="Microsoft New Tai Lue" panose="020B0502040204020203" pitchFamily="34" charset="0"/>
                <a:cs typeface="Microsoft New Tai Lue" panose="020B0502040204020203" pitchFamily="34" charset="0"/>
              </a:rPr>
              <a:t>du Canada, celui-ci a engagé des coûts qui ne </a:t>
            </a:r>
            <a:endParaRPr lang="fr-CA" sz="1200" i="0" dirty="0" smtClean="0">
              <a:solidFill>
                <a:schemeClr val="tx2"/>
              </a:solidFill>
              <a:latin typeface="Microsoft New Tai Lue" panose="020B0502040204020203" pitchFamily="34" charset="0"/>
              <a:cs typeface="Microsoft New Tai Lue" panose="020B0502040204020203" pitchFamily="34" charset="0"/>
            </a:endParaRPr>
          </a:p>
          <a:p>
            <a:pPr>
              <a:spcBef>
                <a:spcPts val="0"/>
              </a:spcBef>
              <a:spcAft>
                <a:spcPts val="0"/>
              </a:spcAft>
            </a:pPr>
            <a:r>
              <a:rPr lang="fr-CA" sz="1200" i="0" dirty="0" smtClean="0">
                <a:solidFill>
                  <a:schemeClr val="tx2"/>
                </a:solidFill>
                <a:latin typeface="Microsoft New Tai Lue" panose="020B0502040204020203" pitchFamily="34" charset="0"/>
                <a:cs typeface="Microsoft New Tai Lue" panose="020B0502040204020203" pitchFamily="34" charset="0"/>
              </a:rPr>
              <a:t>peuvent </a:t>
            </a:r>
            <a:r>
              <a:rPr lang="fr-CA" sz="1200" i="0" dirty="0">
                <a:solidFill>
                  <a:schemeClr val="tx2"/>
                </a:solidFill>
                <a:latin typeface="Microsoft New Tai Lue" panose="020B0502040204020203" pitchFamily="34" charset="0"/>
                <a:cs typeface="Microsoft New Tai Lue" panose="020B0502040204020203" pitchFamily="34" charset="0"/>
              </a:rPr>
              <a:t>être réclamés dans le cadre du programme </a:t>
            </a:r>
            <a:endParaRPr lang="fr-CA" sz="1200" i="0" dirty="0" smtClean="0">
              <a:solidFill>
                <a:schemeClr val="tx2"/>
              </a:solidFill>
              <a:latin typeface="Microsoft New Tai Lue" panose="020B0502040204020203" pitchFamily="34" charset="0"/>
              <a:cs typeface="Microsoft New Tai Lue" panose="020B0502040204020203" pitchFamily="34" charset="0"/>
            </a:endParaRPr>
          </a:p>
          <a:p>
            <a:pPr>
              <a:spcBef>
                <a:spcPts val="0"/>
              </a:spcBef>
              <a:spcAft>
                <a:spcPts val="0"/>
              </a:spcAft>
            </a:pPr>
            <a:r>
              <a:rPr lang="fr-CA" sz="1200" i="0" dirty="0" smtClean="0">
                <a:solidFill>
                  <a:schemeClr val="tx2"/>
                </a:solidFill>
                <a:latin typeface="Microsoft New Tai Lue" panose="020B0502040204020203" pitchFamily="34" charset="0"/>
                <a:cs typeface="Microsoft New Tai Lue" panose="020B0502040204020203" pitchFamily="34" charset="0"/>
              </a:rPr>
              <a:t>en </a:t>
            </a:r>
            <a:r>
              <a:rPr lang="fr-CA" sz="1200" i="0" dirty="0">
                <a:solidFill>
                  <a:schemeClr val="tx2"/>
                </a:solidFill>
                <a:latin typeface="Microsoft New Tai Lue" panose="020B0502040204020203" pitchFamily="34" charset="0"/>
                <a:cs typeface="Microsoft New Tai Lue" panose="020B0502040204020203" pitchFamily="34" charset="0"/>
              </a:rPr>
              <a:t>raison de leur inadmissibilité décrétée par les modalités. Ces coûts, résultant du maintien de l’ordre durant les célébrations de la fête du Canada, comprennent des éléments comme la location de radios, l’aire de rassemblement et la nourriture et l’eau pour les policiers en fonction. </a:t>
            </a:r>
            <a:endParaRPr lang="en-US" sz="1200" i="0" dirty="0">
              <a:solidFill>
                <a:schemeClr val="tx2"/>
              </a:solidFill>
              <a:latin typeface="Microsoft New Tai Lue" panose="020B0502040204020203" pitchFamily="34" charset="0"/>
              <a:cs typeface="Microsoft New Tai Lue" panose="020B0502040204020203" pitchFamily="34" charset="0"/>
            </a:endParaRPr>
          </a:p>
          <a:p>
            <a:pPr>
              <a:spcBef>
                <a:spcPts val="0"/>
              </a:spcBef>
              <a:spcAft>
                <a:spcPts val="0"/>
              </a:spcAft>
            </a:pPr>
            <a:endParaRPr lang="en-US" sz="1200" i="0" dirty="0" smtClean="0">
              <a:solidFill>
                <a:schemeClr val="tx2"/>
              </a:solidFill>
              <a:latin typeface="Microsoft New Tai Lue" panose="020B0502040204020203" pitchFamily="34" charset="0"/>
              <a:cs typeface="Microsoft New Tai Lue" panose="020B0502040204020203" pitchFamily="34" charset="0"/>
            </a:endParaRPr>
          </a:p>
          <a:p>
            <a:pPr>
              <a:buNone/>
            </a:pPr>
            <a:r>
              <a:rPr lang="fr-CA" sz="1200" i="0" dirty="0">
                <a:solidFill>
                  <a:schemeClr val="tx2"/>
                </a:solidFill>
                <a:latin typeface="Microsoft New Tai Lue" panose="020B0502040204020203" pitchFamily="34" charset="0"/>
                <a:cs typeface="Microsoft New Tai Lue" panose="020B0502040204020203" pitchFamily="34" charset="0"/>
              </a:rPr>
              <a:t>	</a:t>
            </a:r>
            <a:r>
              <a:rPr lang="fr-CA" sz="1200" i="0" dirty="0" smtClean="0">
                <a:solidFill>
                  <a:schemeClr val="tx2"/>
                </a:solidFill>
                <a:latin typeface="Microsoft New Tai Lue" panose="020B0502040204020203" pitchFamily="34" charset="0"/>
                <a:cs typeface="Microsoft New Tai Lue" panose="020B0502040204020203" pitchFamily="34" charset="0"/>
              </a:rPr>
              <a:t>En </a:t>
            </a:r>
            <a:r>
              <a:rPr lang="fr-CA" sz="1200" i="0" dirty="0">
                <a:solidFill>
                  <a:schemeClr val="tx2"/>
                </a:solidFill>
                <a:latin typeface="Microsoft New Tai Lue" panose="020B0502040204020203" pitchFamily="34" charset="0"/>
                <a:cs typeface="Microsoft New Tai Lue" panose="020B0502040204020203" pitchFamily="34" charset="0"/>
              </a:rPr>
              <a:t>2018-2019, la Ville d’Ottawa a demandé à </a:t>
            </a:r>
            <a:r>
              <a:rPr lang="fr-CA" sz="1200" i="0" dirty="0" smtClean="0">
                <a:solidFill>
                  <a:schemeClr val="tx2"/>
                </a:solidFill>
                <a:latin typeface="Microsoft New Tai Lue" panose="020B0502040204020203" pitchFamily="34" charset="0"/>
                <a:cs typeface="Microsoft New Tai Lue" panose="020B0502040204020203" pitchFamily="34" charset="0"/>
              </a:rPr>
              <a:t>PCH 	d’assumer </a:t>
            </a:r>
            <a:r>
              <a:rPr lang="fr-CA" sz="1200" i="0" dirty="0">
                <a:solidFill>
                  <a:schemeClr val="tx2"/>
                </a:solidFill>
                <a:latin typeface="Microsoft New Tai Lue" panose="020B0502040204020203" pitchFamily="34" charset="0"/>
                <a:cs typeface="Microsoft New Tai Lue" panose="020B0502040204020203" pitchFamily="34" charset="0"/>
              </a:rPr>
              <a:t>une partie des coûts supplémentaires engagés par la Ville dans le cadre des célébrations de la fête du Canada, s’élevant à 850 000 $. Cette somme inclut les coûts de sécurité comme le service des incendies et les services ambulanciers, ainsi que le déploiement de barricades et d’autres services municipaux. PCH a remis à la Ville 107 000 $ pour les coûts non associés à la sécurité, y compris l’enlèvement des ordures et l’installation de bannières, mais n’a pas remboursé les frais liés à la sécurité.</a:t>
            </a:r>
            <a:endParaRPr lang="en-US" sz="1200" i="0" dirty="0">
              <a:solidFill>
                <a:schemeClr val="tx2"/>
              </a:solidFill>
              <a:latin typeface="Microsoft New Tai Lue" panose="020B0502040204020203" pitchFamily="34" charset="0"/>
              <a:cs typeface="Microsoft New Tai Lue" panose="020B0502040204020203" pitchFamily="34" charset="0"/>
            </a:endParaRPr>
          </a:p>
          <a:p>
            <a:endParaRPr lang="en-US" dirty="0"/>
          </a:p>
        </p:txBody>
      </p:sp>
      <p:grpSp>
        <p:nvGrpSpPr>
          <p:cNvPr id="19" name="Google Shape;875;p43"/>
          <p:cNvGrpSpPr>
            <a:grpSpLocks noChangeAspect="1"/>
          </p:cNvGrpSpPr>
          <p:nvPr/>
        </p:nvGrpSpPr>
        <p:grpSpPr>
          <a:xfrm>
            <a:off x="4076549" y="3788859"/>
            <a:ext cx="455441" cy="640080"/>
            <a:chOff x="6689325" y="2984125"/>
            <a:chExt cx="315425" cy="443300"/>
          </a:xfrm>
        </p:grpSpPr>
        <p:sp>
          <p:nvSpPr>
            <p:cNvPr id="20" name="Google Shape;876;p43"/>
            <p:cNvSpPr/>
            <p:nvPr/>
          </p:nvSpPr>
          <p:spPr>
            <a:xfrm>
              <a:off x="6689325" y="2984125"/>
              <a:ext cx="315425" cy="77975"/>
            </a:xfrm>
            <a:custGeom>
              <a:avLst/>
              <a:gdLst/>
              <a:ahLst/>
              <a:cxnLst/>
              <a:rect l="l" t="t" r="r" b="b"/>
              <a:pathLst>
                <a:path w="12617" h="3119" fill="none" extrusionOk="0">
                  <a:moveTo>
                    <a:pt x="12130" y="1413"/>
                  </a:moveTo>
                  <a:lnTo>
                    <a:pt x="8647" y="1413"/>
                  </a:lnTo>
                  <a:lnTo>
                    <a:pt x="8647" y="878"/>
                  </a:lnTo>
                  <a:lnTo>
                    <a:pt x="8647" y="878"/>
                  </a:lnTo>
                  <a:lnTo>
                    <a:pt x="8623" y="707"/>
                  </a:lnTo>
                  <a:lnTo>
                    <a:pt x="8574" y="537"/>
                  </a:lnTo>
                  <a:lnTo>
                    <a:pt x="8501" y="391"/>
                  </a:lnTo>
                  <a:lnTo>
                    <a:pt x="8379" y="269"/>
                  </a:lnTo>
                  <a:lnTo>
                    <a:pt x="8257" y="147"/>
                  </a:lnTo>
                  <a:lnTo>
                    <a:pt x="8111" y="74"/>
                  </a:lnTo>
                  <a:lnTo>
                    <a:pt x="7941" y="25"/>
                  </a:lnTo>
                  <a:lnTo>
                    <a:pt x="7770" y="1"/>
                  </a:lnTo>
                  <a:lnTo>
                    <a:pt x="4848" y="1"/>
                  </a:lnTo>
                  <a:lnTo>
                    <a:pt x="4848" y="1"/>
                  </a:lnTo>
                  <a:lnTo>
                    <a:pt x="4677" y="25"/>
                  </a:lnTo>
                  <a:lnTo>
                    <a:pt x="4507" y="74"/>
                  </a:lnTo>
                  <a:lnTo>
                    <a:pt x="4361" y="147"/>
                  </a:lnTo>
                  <a:lnTo>
                    <a:pt x="4239" y="269"/>
                  </a:lnTo>
                  <a:lnTo>
                    <a:pt x="4117" y="391"/>
                  </a:lnTo>
                  <a:lnTo>
                    <a:pt x="4044" y="537"/>
                  </a:lnTo>
                  <a:lnTo>
                    <a:pt x="3995" y="707"/>
                  </a:lnTo>
                  <a:lnTo>
                    <a:pt x="3971" y="878"/>
                  </a:lnTo>
                  <a:lnTo>
                    <a:pt x="3971" y="1413"/>
                  </a:lnTo>
                  <a:lnTo>
                    <a:pt x="488" y="1413"/>
                  </a:lnTo>
                  <a:lnTo>
                    <a:pt x="488" y="1413"/>
                  </a:lnTo>
                  <a:lnTo>
                    <a:pt x="391" y="1413"/>
                  </a:lnTo>
                  <a:lnTo>
                    <a:pt x="293" y="1462"/>
                  </a:lnTo>
                  <a:lnTo>
                    <a:pt x="220" y="1486"/>
                  </a:lnTo>
                  <a:lnTo>
                    <a:pt x="147" y="1560"/>
                  </a:lnTo>
                  <a:lnTo>
                    <a:pt x="74" y="1633"/>
                  </a:lnTo>
                  <a:lnTo>
                    <a:pt x="50" y="1706"/>
                  </a:lnTo>
                  <a:lnTo>
                    <a:pt x="1" y="1803"/>
                  </a:lnTo>
                  <a:lnTo>
                    <a:pt x="1" y="1901"/>
                  </a:lnTo>
                  <a:lnTo>
                    <a:pt x="1" y="3118"/>
                  </a:lnTo>
                  <a:lnTo>
                    <a:pt x="12617" y="3118"/>
                  </a:lnTo>
                  <a:lnTo>
                    <a:pt x="12617" y="1901"/>
                  </a:lnTo>
                  <a:lnTo>
                    <a:pt x="12617" y="1901"/>
                  </a:lnTo>
                  <a:lnTo>
                    <a:pt x="12617" y="1803"/>
                  </a:lnTo>
                  <a:lnTo>
                    <a:pt x="12568" y="1706"/>
                  </a:lnTo>
                  <a:lnTo>
                    <a:pt x="12544" y="1633"/>
                  </a:lnTo>
                  <a:lnTo>
                    <a:pt x="12471" y="1560"/>
                  </a:lnTo>
                  <a:lnTo>
                    <a:pt x="12398" y="1486"/>
                  </a:lnTo>
                  <a:lnTo>
                    <a:pt x="12325" y="1462"/>
                  </a:lnTo>
                  <a:lnTo>
                    <a:pt x="12227" y="1413"/>
                  </a:lnTo>
                  <a:lnTo>
                    <a:pt x="12130" y="1413"/>
                  </a:lnTo>
                  <a:lnTo>
                    <a:pt x="12130" y="1413"/>
                  </a:lnTo>
                  <a:close/>
                  <a:moveTo>
                    <a:pt x="4750" y="878"/>
                  </a:moveTo>
                  <a:lnTo>
                    <a:pt x="4750" y="878"/>
                  </a:lnTo>
                  <a:lnTo>
                    <a:pt x="4750" y="829"/>
                  </a:lnTo>
                  <a:lnTo>
                    <a:pt x="4775" y="805"/>
                  </a:lnTo>
                  <a:lnTo>
                    <a:pt x="4799" y="780"/>
                  </a:lnTo>
                  <a:lnTo>
                    <a:pt x="4848" y="780"/>
                  </a:lnTo>
                  <a:lnTo>
                    <a:pt x="7770" y="780"/>
                  </a:lnTo>
                  <a:lnTo>
                    <a:pt x="7770" y="780"/>
                  </a:lnTo>
                  <a:lnTo>
                    <a:pt x="7819" y="780"/>
                  </a:lnTo>
                  <a:lnTo>
                    <a:pt x="7843" y="805"/>
                  </a:lnTo>
                  <a:lnTo>
                    <a:pt x="7868" y="829"/>
                  </a:lnTo>
                  <a:lnTo>
                    <a:pt x="7868" y="878"/>
                  </a:lnTo>
                  <a:lnTo>
                    <a:pt x="7868" y="1413"/>
                  </a:lnTo>
                  <a:lnTo>
                    <a:pt x="4750" y="1413"/>
                  </a:lnTo>
                  <a:lnTo>
                    <a:pt x="4750" y="878"/>
                  </a:lnTo>
                  <a:close/>
                </a:path>
              </a:pathLst>
            </a:custGeom>
            <a:noFill/>
            <a:ln w="12175" cap="rnd" cmpd="sng">
              <a:solidFill>
                <a:schemeClr val="accent3">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77;p43"/>
            <p:cNvSpPr/>
            <p:nvPr/>
          </p:nvSpPr>
          <p:spPr>
            <a:xfrm>
              <a:off x="6702125" y="3069375"/>
              <a:ext cx="289850" cy="358050"/>
            </a:xfrm>
            <a:custGeom>
              <a:avLst/>
              <a:gdLst/>
              <a:ahLst/>
              <a:cxnLst/>
              <a:rect l="l" t="t" r="r" b="b"/>
              <a:pathLst>
                <a:path w="11594" h="14322" fill="none" extrusionOk="0">
                  <a:moveTo>
                    <a:pt x="0" y="1"/>
                  </a:moveTo>
                  <a:lnTo>
                    <a:pt x="0" y="13834"/>
                  </a:lnTo>
                  <a:lnTo>
                    <a:pt x="0" y="13834"/>
                  </a:lnTo>
                  <a:lnTo>
                    <a:pt x="0" y="13932"/>
                  </a:lnTo>
                  <a:lnTo>
                    <a:pt x="49" y="14029"/>
                  </a:lnTo>
                  <a:lnTo>
                    <a:pt x="74" y="14102"/>
                  </a:lnTo>
                  <a:lnTo>
                    <a:pt x="147" y="14175"/>
                  </a:lnTo>
                  <a:lnTo>
                    <a:pt x="220" y="14224"/>
                  </a:lnTo>
                  <a:lnTo>
                    <a:pt x="293" y="14273"/>
                  </a:lnTo>
                  <a:lnTo>
                    <a:pt x="390" y="14297"/>
                  </a:lnTo>
                  <a:lnTo>
                    <a:pt x="488" y="14321"/>
                  </a:lnTo>
                  <a:lnTo>
                    <a:pt x="11106" y="14321"/>
                  </a:lnTo>
                  <a:lnTo>
                    <a:pt x="11106" y="14321"/>
                  </a:lnTo>
                  <a:lnTo>
                    <a:pt x="11204" y="14297"/>
                  </a:lnTo>
                  <a:lnTo>
                    <a:pt x="11301" y="14273"/>
                  </a:lnTo>
                  <a:lnTo>
                    <a:pt x="11374" y="14224"/>
                  </a:lnTo>
                  <a:lnTo>
                    <a:pt x="11447" y="14175"/>
                  </a:lnTo>
                  <a:lnTo>
                    <a:pt x="11520" y="14102"/>
                  </a:lnTo>
                  <a:lnTo>
                    <a:pt x="11545" y="14029"/>
                  </a:lnTo>
                  <a:lnTo>
                    <a:pt x="11593" y="13932"/>
                  </a:lnTo>
                  <a:lnTo>
                    <a:pt x="11593" y="13834"/>
                  </a:lnTo>
                  <a:lnTo>
                    <a:pt x="11593" y="1"/>
                  </a:lnTo>
                </a:path>
              </a:pathLst>
            </a:custGeom>
            <a:noFill/>
            <a:ln w="12175" cap="rnd" cmpd="sng">
              <a:solidFill>
                <a:schemeClr val="accent3">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78;p43"/>
            <p:cNvSpPr/>
            <p:nvPr/>
          </p:nvSpPr>
          <p:spPr>
            <a:xfrm>
              <a:off x="6761175" y="3117475"/>
              <a:ext cx="25" cy="261850"/>
            </a:xfrm>
            <a:custGeom>
              <a:avLst/>
              <a:gdLst/>
              <a:ahLst/>
              <a:cxnLst/>
              <a:rect l="l" t="t" r="r" b="b"/>
              <a:pathLst>
                <a:path w="1" h="10474" fill="none" extrusionOk="0">
                  <a:moveTo>
                    <a:pt x="1" y="10473"/>
                  </a:moveTo>
                  <a:lnTo>
                    <a:pt x="1" y="1"/>
                  </a:lnTo>
                </a:path>
              </a:pathLst>
            </a:custGeom>
            <a:noFill/>
            <a:ln w="12175" cap="rnd" cmpd="sng">
              <a:solidFill>
                <a:schemeClr val="accent3">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79;p43"/>
            <p:cNvSpPr/>
            <p:nvPr/>
          </p:nvSpPr>
          <p:spPr>
            <a:xfrm>
              <a:off x="6847025" y="3117475"/>
              <a:ext cx="25" cy="261850"/>
            </a:xfrm>
            <a:custGeom>
              <a:avLst/>
              <a:gdLst/>
              <a:ahLst/>
              <a:cxnLst/>
              <a:rect l="l" t="t" r="r" b="b"/>
              <a:pathLst>
                <a:path w="1" h="10474" fill="none" extrusionOk="0">
                  <a:moveTo>
                    <a:pt x="1" y="1"/>
                  </a:moveTo>
                  <a:lnTo>
                    <a:pt x="1" y="10473"/>
                  </a:lnTo>
                </a:path>
              </a:pathLst>
            </a:custGeom>
            <a:noFill/>
            <a:ln w="12175" cap="rnd" cmpd="sng">
              <a:solidFill>
                <a:schemeClr val="accent3">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80;p43"/>
            <p:cNvSpPr/>
            <p:nvPr/>
          </p:nvSpPr>
          <p:spPr>
            <a:xfrm>
              <a:off x="6932875" y="3117475"/>
              <a:ext cx="25" cy="261850"/>
            </a:xfrm>
            <a:custGeom>
              <a:avLst/>
              <a:gdLst/>
              <a:ahLst/>
              <a:cxnLst/>
              <a:rect l="l" t="t" r="r" b="b"/>
              <a:pathLst>
                <a:path w="1" h="10474" fill="none" extrusionOk="0">
                  <a:moveTo>
                    <a:pt x="1" y="1"/>
                  </a:moveTo>
                  <a:lnTo>
                    <a:pt x="1" y="10473"/>
                  </a:lnTo>
                </a:path>
              </a:pathLst>
            </a:custGeom>
            <a:noFill/>
            <a:ln w="12175" cap="rnd" cmpd="sng">
              <a:solidFill>
                <a:schemeClr val="accent3">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552" y="3364114"/>
            <a:ext cx="754490" cy="754490"/>
          </a:xfrm>
          <a:prstGeom prst="rect">
            <a:avLst/>
          </a:prstGeom>
        </p:spPr>
      </p:pic>
    </p:spTree>
    <p:extLst>
      <p:ext uri="{BB962C8B-B14F-4D97-AF65-F5344CB8AC3E}">
        <p14:creationId xmlns:p14="http://schemas.microsoft.com/office/powerpoint/2010/main" val="2076010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err="1" smtClean="0"/>
              <a:t>Rendement</a:t>
            </a:r>
            <a:r>
              <a:rPr lang="en-US" dirty="0"/>
              <a:t/>
            </a:r>
            <a:br>
              <a:rPr lang="en-US" dirty="0"/>
            </a:br>
            <a:r>
              <a:rPr lang="en-US" sz="1800" dirty="0" err="1" smtClean="0">
                <a:solidFill>
                  <a:schemeClr val="accent2"/>
                </a:solidFill>
              </a:rPr>
              <a:t>Sûreté</a:t>
            </a:r>
            <a:r>
              <a:rPr lang="en-US" sz="1800" dirty="0" smtClean="0">
                <a:solidFill>
                  <a:schemeClr val="accent2"/>
                </a:solidFill>
              </a:rPr>
              <a:t> et </a:t>
            </a:r>
            <a:r>
              <a:rPr lang="en-US" sz="1800" dirty="0" err="1" smtClean="0">
                <a:solidFill>
                  <a:schemeClr val="accent2"/>
                </a:solidFill>
              </a:rPr>
              <a:t>sécurité</a:t>
            </a:r>
            <a:endParaRPr lang="en-US" sz="1800" dirty="0">
              <a:solidFill>
                <a:schemeClr val="accent2"/>
              </a:solidFill>
            </a:endParaRPr>
          </a:p>
        </p:txBody>
      </p:sp>
      <p:graphicFrame>
        <p:nvGraphicFramePr>
          <p:cNvPr id="39" name="Table 38"/>
          <p:cNvGraphicFramePr>
            <a:graphicFrameLocks noGrp="1"/>
          </p:cNvGraphicFramePr>
          <p:nvPr>
            <p:extLst>
              <p:ext uri="{D42A27DB-BD31-4B8C-83A1-F6EECF244321}">
                <p14:modId xmlns:p14="http://schemas.microsoft.com/office/powerpoint/2010/main" val="1686718030"/>
              </p:ext>
            </p:extLst>
          </p:nvPr>
        </p:nvGraphicFramePr>
        <p:xfrm>
          <a:off x="469189" y="1495888"/>
          <a:ext cx="8229600" cy="649453"/>
        </p:xfrm>
        <a:graphic>
          <a:graphicData uri="http://schemas.openxmlformats.org/drawingml/2006/table">
            <a:tbl>
              <a:tblPr>
                <a:tableStyleId>{5C22544A-7EE6-4342-B048-85BDC9FD1C3A}</a:tableStyleId>
              </a:tblPr>
              <a:tblGrid>
                <a:gridCol w="8229600"/>
              </a:tblGrid>
              <a:tr h="6494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err="1" smtClean="0">
                          <a:solidFill>
                            <a:schemeClr val="accent1"/>
                          </a:solidFill>
                          <a:latin typeface="Microsoft New Tai Lue" panose="020B0502040204020203" pitchFamily="34" charset="0"/>
                          <a:ea typeface="+mn-ea"/>
                          <a:cs typeface="Microsoft New Tai Lue" panose="020B0502040204020203" pitchFamily="34" charset="0"/>
                        </a:rPr>
                        <a:t>Constatation</a:t>
                      </a:r>
                      <a:r>
                        <a:rPr lang="en-US" sz="1200" b="1" i="0" kern="1200" dirty="0" smtClean="0">
                          <a:solidFill>
                            <a:schemeClr val="accent1"/>
                          </a:solidFill>
                          <a:latin typeface="Microsoft New Tai Lue" panose="020B0502040204020203" pitchFamily="34" charset="0"/>
                          <a:ea typeface="+mn-ea"/>
                          <a:cs typeface="Microsoft New Tai Lue" panose="020B0502040204020203" pitchFamily="34" charset="0"/>
                        </a:rPr>
                        <a:t>: </a:t>
                      </a:r>
                      <a:r>
                        <a:rPr lang="fr-CA" sz="1200" b="0" i="0" kern="1200" dirty="0" smtClean="0">
                          <a:solidFill>
                            <a:schemeClr val="tx2"/>
                          </a:solidFill>
                          <a:latin typeface="Microsoft New Tai Lue" panose="020B0502040204020203" pitchFamily="34" charset="0"/>
                          <a:ea typeface="+mn-ea"/>
                          <a:cs typeface="Microsoft New Tai Lue" panose="020B0502040204020203" pitchFamily="34" charset="0"/>
                        </a:rPr>
                        <a:t>Le financement fourni par le programme contribue à renforcer le sentiment de sûreté et de sécurité lors des événements dans la capitale nationale, car il aide le SPO à déployer le personnel adéquat.</a:t>
                      </a:r>
                      <a:endParaRPr lang="en-US" sz="1200" b="0" i="0" kern="1200" dirty="0" smtClean="0">
                        <a:solidFill>
                          <a:schemeClr val="tx2"/>
                        </a:solidFill>
                        <a:latin typeface="Microsoft New Tai Lue" panose="020B0502040204020203" pitchFamily="34" charset="0"/>
                        <a:ea typeface="+mn-ea"/>
                        <a:cs typeface="Microsoft New Tai Lue" panose="020B0502040204020203" pitchFamily="34" charset="0"/>
                      </a:endParaRPr>
                    </a:p>
                  </a:txBody>
                  <a:tcPr marL="45720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40" name="Google Shape;626;p41"/>
          <p:cNvGrpSpPr/>
          <p:nvPr/>
        </p:nvGrpSpPr>
        <p:grpSpPr>
          <a:xfrm flipH="1">
            <a:off x="448294" y="1640497"/>
            <a:ext cx="342882" cy="350068"/>
            <a:chOff x="3951850" y="2985350"/>
            <a:chExt cx="407950" cy="416500"/>
          </a:xfrm>
        </p:grpSpPr>
        <p:sp>
          <p:nvSpPr>
            <p:cNvPr id="41" name="Google Shape;627;p41"/>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28;p41"/>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29;p41"/>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30;p41"/>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Content Placeholder 2"/>
          <p:cNvSpPr>
            <a:spLocks noGrp="1"/>
          </p:cNvSpPr>
          <p:nvPr>
            <p:ph idx="1"/>
          </p:nvPr>
        </p:nvSpPr>
        <p:spPr>
          <a:xfrm>
            <a:off x="3827585" y="2300845"/>
            <a:ext cx="4859215" cy="5492750"/>
          </a:xfrm>
        </p:spPr>
        <p:txBody>
          <a:bodyPr/>
          <a:lstStyle/>
          <a:p>
            <a:r>
              <a:rPr lang="fr-CA" sz="1200" i="0" dirty="0">
                <a:solidFill>
                  <a:schemeClr val="tx2"/>
                </a:solidFill>
                <a:latin typeface="Microsoft New Tai Lue" panose="020B0502040204020203" pitchFamily="34" charset="0"/>
                <a:cs typeface="Microsoft New Tai Lue" panose="020B0502040204020203" pitchFamily="34" charset="0"/>
              </a:rPr>
              <a:t>À l’heure actuelle, le SPO ne fournit aucune information à Sécurité publique Canada concernant les incidents qui surviennent au cours d’événements. On a demandé aux personnes interrogées si le PCESPCN contribue au renforcement du sentiment de sûreté et de sécurité dans la capitale. La majorité des personnes questionnées (n=12) ont affirmé que le financement accordé par le programme contribue à renforcer le sentiment de sûreté et de sécurité, tout comme il améliore la capacité de la Ville à fournir des services de police.</a:t>
            </a:r>
            <a:endParaRPr lang="en-US" sz="1200" i="0" dirty="0">
              <a:solidFill>
                <a:schemeClr val="tx2"/>
              </a:solidFill>
              <a:latin typeface="Microsoft New Tai Lue" panose="020B0502040204020203" pitchFamily="34" charset="0"/>
              <a:cs typeface="Microsoft New Tai Lue" panose="020B0502040204020203" pitchFamily="34" charset="0"/>
            </a:endParaRPr>
          </a:p>
          <a:p>
            <a:r>
              <a:rPr lang="fr-CA" sz="1200" i="0" dirty="0" smtClean="0">
                <a:solidFill>
                  <a:schemeClr val="tx2"/>
                </a:solidFill>
                <a:latin typeface="Microsoft New Tai Lue" panose="020B0502040204020203" pitchFamily="34" charset="0"/>
                <a:cs typeface="Microsoft New Tai Lue" panose="020B0502040204020203" pitchFamily="34" charset="0"/>
              </a:rPr>
              <a:t>Il </a:t>
            </a:r>
            <a:r>
              <a:rPr lang="fr-CA" sz="1200" i="0" dirty="0">
                <a:solidFill>
                  <a:schemeClr val="tx2"/>
                </a:solidFill>
                <a:latin typeface="Microsoft New Tai Lue" panose="020B0502040204020203" pitchFamily="34" charset="0"/>
                <a:cs typeface="Microsoft New Tai Lue" panose="020B0502040204020203" pitchFamily="34" charset="0"/>
              </a:rPr>
              <a:t>se dégage également des réponses obtenues aux entrevues que la sécurité signifie davantage que le maintien de l’ordre. Souvent, la Ville interviendra à des événements comme des manifestations par la fourniture de services ambulanciers et d’incendie et de transports en commun, en plus de la police.</a:t>
            </a:r>
            <a:endParaRPr lang="en-US" sz="1200" i="0" dirty="0">
              <a:solidFill>
                <a:schemeClr val="tx2"/>
              </a:solidFill>
              <a:latin typeface="Microsoft New Tai Lue" panose="020B0502040204020203" pitchFamily="34" charset="0"/>
              <a:cs typeface="Microsoft New Tai Lue" panose="020B0502040204020203" pitchFamily="34" charset="0"/>
            </a:endParaRPr>
          </a:p>
        </p:txBody>
      </p:sp>
      <p:sp>
        <p:nvSpPr>
          <p:cNvPr id="58" name="Google Shape;512;p41"/>
          <p:cNvSpPr/>
          <p:nvPr/>
        </p:nvSpPr>
        <p:spPr>
          <a:xfrm flipH="1">
            <a:off x="469189" y="2300845"/>
            <a:ext cx="2623657" cy="1550293"/>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TextBox 58"/>
          <p:cNvSpPr txBox="1"/>
          <p:nvPr/>
        </p:nvSpPr>
        <p:spPr>
          <a:xfrm>
            <a:off x="924718" y="2500112"/>
            <a:ext cx="2068497" cy="1200329"/>
          </a:xfrm>
          <a:prstGeom prst="rect">
            <a:avLst/>
          </a:prstGeom>
          <a:noFill/>
        </p:spPr>
        <p:txBody>
          <a:bodyPr wrap="square" rtlCol="0">
            <a:spAutoFit/>
          </a:bodyPr>
          <a:lstStyle/>
          <a:p>
            <a:r>
              <a:rPr lang="fr-CA" sz="1200" i="1" dirty="0">
                <a:solidFill>
                  <a:schemeClr val="accent3"/>
                </a:solidFill>
              </a:rPr>
              <a:t>« Le programme prévoit des fonds pour faire le travail correctement et disposer de plus de gens afin de rendre l’événement sécuritaire. »</a:t>
            </a:r>
            <a:endParaRPr lang="en-US" sz="1200" i="1" dirty="0">
              <a:solidFill>
                <a:schemeClr val="accent3"/>
              </a:solidFill>
            </a:endParaRPr>
          </a:p>
        </p:txBody>
      </p:sp>
      <p:pic>
        <p:nvPicPr>
          <p:cNvPr id="60" name="Picture 5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928" y="3978234"/>
            <a:ext cx="3111405" cy="2112238"/>
          </a:xfrm>
          <a:prstGeom prst="rect">
            <a:avLst/>
          </a:prstGeom>
        </p:spPr>
      </p:pic>
      <p:sp>
        <p:nvSpPr>
          <p:cNvPr id="61" name="Google Shape;512;p41"/>
          <p:cNvSpPr/>
          <p:nvPr/>
        </p:nvSpPr>
        <p:spPr>
          <a:xfrm>
            <a:off x="5728377" y="5245277"/>
            <a:ext cx="2136401" cy="1212495"/>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p:cNvSpPr txBox="1"/>
          <p:nvPr/>
        </p:nvSpPr>
        <p:spPr>
          <a:xfrm>
            <a:off x="6107230" y="5444140"/>
            <a:ext cx="1757548" cy="646331"/>
          </a:xfrm>
          <a:prstGeom prst="rect">
            <a:avLst/>
          </a:prstGeom>
          <a:noFill/>
        </p:spPr>
        <p:txBody>
          <a:bodyPr wrap="square" rtlCol="0">
            <a:spAutoFit/>
          </a:bodyPr>
          <a:lstStyle/>
          <a:p>
            <a:r>
              <a:rPr lang="fr-CA" sz="1200" i="1" dirty="0">
                <a:solidFill>
                  <a:schemeClr val="accent3"/>
                </a:solidFill>
              </a:rPr>
              <a:t>« La présence de ressources sur le terrain est très utile. »</a:t>
            </a:r>
            <a:endParaRPr lang="en-US" sz="1200" i="1" dirty="0">
              <a:solidFill>
                <a:schemeClr val="accent3"/>
              </a:solidFill>
            </a:endParaRPr>
          </a:p>
        </p:txBody>
      </p:sp>
    </p:spTree>
    <p:extLst>
      <p:ext uri="{BB962C8B-B14F-4D97-AF65-F5344CB8AC3E}">
        <p14:creationId xmlns:p14="http://schemas.microsoft.com/office/powerpoint/2010/main" val="2632641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4672" y="685800"/>
            <a:ext cx="4857722" cy="7348380"/>
          </a:xfrm>
        </p:spPr>
        <p:txBody>
          <a:bodyPr/>
          <a:lstStyle/>
          <a:p>
            <a:r>
              <a:rPr lang="fr-CA" sz="1200" i="0" dirty="0">
                <a:solidFill>
                  <a:schemeClr val="tx2"/>
                </a:solidFill>
                <a:latin typeface="Microsoft New Tai Lue" panose="020B0502040204020203" pitchFamily="34" charset="0"/>
                <a:cs typeface="Microsoft New Tai Lue" panose="020B0502040204020203" pitchFamily="34" charset="0"/>
              </a:rPr>
              <a:t>En 2018, le nombre total d’employés du SPO était de 1 380 policiers assermentés pour exécuter leurs fonctions de maintien de l’ordre et de 581 employés civils pour appuyer les efforts de ces derniers. De ce fait, le SPO emploie à temps plein une unité consacrée aux manifestations de moindre envergure de nature fédérale, déployée selon les besoins.</a:t>
            </a:r>
            <a:endParaRPr lang="en-US" sz="1200" i="0" dirty="0">
              <a:solidFill>
                <a:schemeClr val="tx2"/>
              </a:solidFill>
              <a:latin typeface="Microsoft New Tai Lue" panose="020B0502040204020203" pitchFamily="34" charset="0"/>
              <a:cs typeface="Microsoft New Tai Lue" panose="020B0502040204020203" pitchFamily="34" charset="0"/>
            </a:endParaRPr>
          </a:p>
          <a:p>
            <a:r>
              <a:rPr lang="fr-CA" sz="1200" i="0" dirty="0" smtClean="0">
                <a:solidFill>
                  <a:schemeClr val="tx2"/>
                </a:solidFill>
                <a:latin typeface="Microsoft New Tai Lue" panose="020B0502040204020203" pitchFamily="34" charset="0"/>
                <a:cs typeface="Microsoft New Tai Lue" panose="020B0502040204020203" pitchFamily="34" charset="0"/>
              </a:rPr>
              <a:t>Pour </a:t>
            </a:r>
            <a:r>
              <a:rPr lang="fr-CA" sz="1200" i="0" dirty="0">
                <a:solidFill>
                  <a:schemeClr val="tx2"/>
                </a:solidFill>
                <a:latin typeface="Microsoft New Tai Lue" panose="020B0502040204020203" pitchFamily="34" charset="0"/>
                <a:cs typeface="Microsoft New Tai Lue" panose="020B0502040204020203" pitchFamily="34" charset="0"/>
              </a:rPr>
              <a:t>les événements de plus grande importance, comme la fête du Canada ou le jour du Souvenir, le SPO fait appel à des agents supplémentaires qui s’ajoutent à l’unité des manifestations afin de disposer de tout le personnel adéquat. </a:t>
            </a:r>
            <a:endParaRPr lang="en-US" sz="1200" i="0" dirty="0">
              <a:solidFill>
                <a:schemeClr val="tx2"/>
              </a:solidFill>
              <a:latin typeface="Microsoft New Tai Lue" panose="020B0502040204020203" pitchFamily="34" charset="0"/>
              <a:cs typeface="Microsoft New Tai Lue" panose="020B0502040204020203" pitchFamily="34" charset="0"/>
            </a:endParaRPr>
          </a:p>
          <a:p>
            <a:r>
              <a:rPr lang="fr-CA" sz="1200" i="0" dirty="0" smtClean="0">
                <a:solidFill>
                  <a:schemeClr val="tx2"/>
                </a:solidFill>
                <a:latin typeface="Microsoft New Tai Lue" panose="020B0502040204020203" pitchFamily="34" charset="0"/>
                <a:cs typeface="Microsoft New Tai Lue" panose="020B0502040204020203" pitchFamily="34" charset="0"/>
              </a:rPr>
              <a:t>Le </a:t>
            </a:r>
            <a:r>
              <a:rPr lang="fr-CA" sz="1200" i="0" dirty="0">
                <a:solidFill>
                  <a:schemeClr val="tx2"/>
                </a:solidFill>
                <a:latin typeface="Microsoft New Tai Lue" panose="020B0502040204020203" pitchFamily="34" charset="0"/>
                <a:cs typeface="Microsoft New Tai Lue" panose="020B0502040204020203" pitchFamily="34" charset="0"/>
              </a:rPr>
              <a:t>personnel affecté à des événements peut varier de 550 policiers et employés civils pour la fête du Canada, de 60 à 130 policiers et employés civils pour une grande manifestation, à 2 policiers pour une petite marche devant une ambassade.</a:t>
            </a:r>
            <a:endParaRPr lang="en-US" sz="1200" i="0" dirty="0">
              <a:solidFill>
                <a:schemeClr val="tx2"/>
              </a:solidFill>
              <a:latin typeface="Microsoft New Tai Lue" panose="020B0502040204020203" pitchFamily="34" charset="0"/>
              <a:cs typeface="Microsoft New Tai Lue" panose="020B0502040204020203" pitchFamily="34" charset="0"/>
            </a:endParaRPr>
          </a:p>
          <a:p>
            <a:pPr>
              <a:spcBef>
                <a:spcPts val="0"/>
              </a:spcBef>
              <a:spcAft>
                <a:spcPts val="0"/>
              </a:spcAft>
              <a:buNone/>
            </a:pPr>
            <a:r>
              <a:rPr lang="fr-CA" sz="1200" i="0" dirty="0" smtClean="0">
                <a:solidFill>
                  <a:schemeClr val="tx2"/>
                </a:solidFill>
                <a:latin typeface="Microsoft New Tai Lue" panose="020B0502040204020203" pitchFamily="34" charset="0"/>
                <a:cs typeface="Microsoft New Tai Lue" panose="020B0502040204020203" pitchFamily="34" charset="0"/>
              </a:rPr>
              <a:t>L’affectation </a:t>
            </a:r>
            <a:r>
              <a:rPr lang="fr-CA" sz="1200" i="0" dirty="0">
                <a:solidFill>
                  <a:schemeClr val="tx2"/>
                </a:solidFill>
                <a:latin typeface="Microsoft New Tai Lue" panose="020B0502040204020203" pitchFamily="34" charset="0"/>
                <a:cs typeface="Microsoft New Tai Lue" panose="020B0502040204020203" pitchFamily="34" charset="0"/>
              </a:rPr>
              <a:t>de personnel pour tous les </a:t>
            </a:r>
            <a:endParaRPr lang="fr-CA" sz="1200" i="0" dirty="0" smtClean="0">
              <a:solidFill>
                <a:schemeClr val="tx2"/>
              </a:solidFill>
              <a:latin typeface="Microsoft New Tai Lue" panose="020B0502040204020203" pitchFamily="34" charset="0"/>
              <a:cs typeface="Microsoft New Tai Lue" panose="020B0502040204020203" pitchFamily="34" charset="0"/>
            </a:endParaRPr>
          </a:p>
          <a:p>
            <a:pPr>
              <a:spcBef>
                <a:spcPts val="0"/>
              </a:spcBef>
              <a:spcAft>
                <a:spcPts val="0"/>
              </a:spcAft>
              <a:buNone/>
            </a:pPr>
            <a:r>
              <a:rPr lang="fr-CA" sz="1200" i="0" dirty="0" smtClean="0">
                <a:solidFill>
                  <a:schemeClr val="tx2"/>
                </a:solidFill>
                <a:latin typeface="Microsoft New Tai Lue" panose="020B0502040204020203" pitchFamily="34" charset="0"/>
                <a:cs typeface="Microsoft New Tai Lue" panose="020B0502040204020203" pitchFamily="34" charset="0"/>
              </a:rPr>
              <a:t>événements </a:t>
            </a:r>
            <a:r>
              <a:rPr lang="fr-CA" sz="1200" i="0" dirty="0">
                <a:solidFill>
                  <a:schemeClr val="tx2"/>
                </a:solidFill>
                <a:latin typeface="Microsoft New Tai Lue" panose="020B0502040204020203" pitchFamily="34" charset="0"/>
                <a:cs typeface="Microsoft New Tai Lue" panose="020B0502040204020203" pitchFamily="34" charset="0"/>
              </a:rPr>
              <a:t>dans la capitale nationale est </a:t>
            </a:r>
            <a:endParaRPr lang="fr-CA" sz="1200" i="0" dirty="0" smtClean="0">
              <a:solidFill>
                <a:schemeClr val="tx2"/>
              </a:solidFill>
              <a:latin typeface="Microsoft New Tai Lue" panose="020B0502040204020203" pitchFamily="34" charset="0"/>
              <a:cs typeface="Microsoft New Tai Lue" panose="020B0502040204020203" pitchFamily="34" charset="0"/>
            </a:endParaRPr>
          </a:p>
          <a:p>
            <a:pPr>
              <a:spcBef>
                <a:spcPts val="0"/>
              </a:spcBef>
              <a:spcAft>
                <a:spcPts val="0"/>
              </a:spcAft>
              <a:buNone/>
            </a:pPr>
            <a:r>
              <a:rPr lang="fr-CA" sz="1200" i="0" dirty="0" smtClean="0">
                <a:solidFill>
                  <a:schemeClr val="tx2"/>
                </a:solidFill>
                <a:latin typeface="Microsoft New Tai Lue" panose="020B0502040204020203" pitchFamily="34" charset="0"/>
                <a:cs typeface="Microsoft New Tai Lue" panose="020B0502040204020203" pitchFamily="34" charset="0"/>
              </a:rPr>
              <a:t>basée </a:t>
            </a:r>
            <a:r>
              <a:rPr lang="fr-CA" sz="1200" i="0" dirty="0">
                <a:solidFill>
                  <a:schemeClr val="tx2"/>
                </a:solidFill>
                <a:latin typeface="Microsoft New Tai Lue" panose="020B0502040204020203" pitchFamily="34" charset="0"/>
                <a:cs typeface="Microsoft New Tai Lue" panose="020B0502040204020203" pitchFamily="34" charset="0"/>
              </a:rPr>
              <a:t>sur la taille et la nature de l’événement, sur l’escalade potentielle d’actes violents par les manifestants et les contre-manifestants et sur les risques pour le grand public. </a:t>
            </a:r>
            <a:endParaRPr lang="en-US" sz="1200" i="0" dirty="0">
              <a:solidFill>
                <a:schemeClr val="tx2"/>
              </a:solidFill>
              <a:latin typeface="Microsoft New Tai Lue" panose="020B0502040204020203" pitchFamily="34" charset="0"/>
              <a:cs typeface="Microsoft New Tai Lue" panose="020B0502040204020203" pitchFamily="34" charset="0"/>
            </a:endParaRPr>
          </a:p>
          <a:p>
            <a:pPr>
              <a:spcBef>
                <a:spcPts val="0"/>
              </a:spcBef>
              <a:spcAft>
                <a:spcPts val="0"/>
              </a:spcAft>
            </a:pPr>
            <a:endParaRPr lang="en-US" sz="1200" i="0" dirty="0">
              <a:solidFill>
                <a:schemeClr val="tx2"/>
              </a:solidFill>
              <a:latin typeface="Microsoft New Tai Lue" panose="020B0502040204020203" pitchFamily="34" charset="0"/>
              <a:cs typeface="Microsoft New Tai Lue" panose="020B0502040204020203" pitchFamily="34" charset="0"/>
            </a:endParaRPr>
          </a:p>
        </p:txBody>
      </p:sp>
      <p:sp>
        <p:nvSpPr>
          <p:cNvPr id="6" name="Title 1"/>
          <p:cNvSpPr>
            <a:spLocks noGrp="1"/>
          </p:cNvSpPr>
          <p:nvPr>
            <p:ph type="title"/>
          </p:nvPr>
        </p:nvSpPr>
        <p:spPr/>
        <p:txBody>
          <a:bodyPr/>
          <a:lstStyle/>
          <a:p>
            <a:r>
              <a:rPr lang="en-US" dirty="0" err="1" smtClean="0"/>
              <a:t>Rendement</a:t>
            </a:r>
            <a:r>
              <a:rPr lang="en-US" dirty="0"/>
              <a:t/>
            </a:r>
            <a:br>
              <a:rPr lang="en-US" dirty="0"/>
            </a:br>
            <a:r>
              <a:rPr lang="en-US" sz="1800" dirty="0" err="1">
                <a:solidFill>
                  <a:schemeClr val="accent2"/>
                </a:solidFill>
              </a:rPr>
              <a:t>Sûreté</a:t>
            </a:r>
            <a:r>
              <a:rPr lang="en-US" sz="1800" dirty="0">
                <a:solidFill>
                  <a:schemeClr val="accent2"/>
                </a:solidFill>
              </a:rPr>
              <a:t> et </a:t>
            </a:r>
            <a:r>
              <a:rPr lang="en-US" sz="1800" dirty="0" err="1">
                <a:solidFill>
                  <a:schemeClr val="accent2"/>
                </a:solidFill>
              </a:rPr>
              <a:t>sécurité</a:t>
            </a:r>
            <a:endParaRPr lang="en-US" sz="1800" dirty="0">
              <a:solidFill>
                <a:schemeClr val="accent2"/>
              </a:solidFill>
            </a:endParaRPr>
          </a:p>
        </p:txBody>
      </p:sp>
      <p:sp>
        <p:nvSpPr>
          <p:cNvPr id="25" name="TextBox 24"/>
          <p:cNvSpPr txBox="1"/>
          <p:nvPr/>
        </p:nvSpPr>
        <p:spPr>
          <a:xfrm rot="21216893">
            <a:off x="1010199" y="3597415"/>
            <a:ext cx="2305392" cy="830997"/>
          </a:xfrm>
          <a:prstGeom prst="rect">
            <a:avLst/>
          </a:prstGeom>
          <a:noFill/>
        </p:spPr>
        <p:txBody>
          <a:bodyPr wrap="square" rtlCol="0">
            <a:spAutoFit/>
          </a:bodyPr>
          <a:lstStyle/>
          <a:p>
            <a:r>
              <a:rPr lang="en-US" sz="1200" i="1" dirty="0">
                <a:solidFill>
                  <a:schemeClr val="accent4"/>
                </a:solidFill>
              </a:rPr>
              <a:t>673 </a:t>
            </a:r>
            <a:r>
              <a:rPr lang="en-US" sz="1200" i="1" dirty="0" err="1" smtClean="0">
                <a:solidFill>
                  <a:schemeClr val="accent4"/>
                </a:solidFill>
              </a:rPr>
              <a:t>policiers</a:t>
            </a:r>
            <a:r>
              <a:rPr lang="en-US" sz="1200" i="1" dirty="0" smtClean="0">
                <a:solidFill>
                  <a:schemeClr val="accent4"/>
                </a:solidFill>
              </a:rPr>
              <a:t> </a:t>
            </a:r>
            <a:r>
              <a:rPr lang="en-US" sz="1200" i="1" dirty="0" err="1" smtClean="0">
                <a:solidFill>
                  <a:schemeClr val="accent4"/>
                </a:solidFill>
              </a:rPr>
              <a:t>ont</a:t>
            </a:r>
            <a:r>
              <a:rPr lang="en-US" sz="1200" i="1" dirty="0" smtClean="0">
                <a:solidFill>
                  <a:schemeClr val="accent4"/>
                </a:solidFill>
              </a:rPr>
              <a:t> accompli des </a:t>
            </a:r>
            <a:r>
              <a:rPr lang="en-US" sz="1200" i="1" dirty="0" err="1" smtClean="0">
                <a:solidFill>
                  <a:schemeClr val="accent4"/>
                </a:solidFill>
              </a:rPr>
              <a:t>tâches</a:t>
            </a:r>
            <a:r>
              <a:rPr lang="en-US" sz="1200" i="1" dirty="0" smtClean="0">
                <a:solidFill>
                  <a:schemeClr val="accent4"/>
                </a:solidFill>
              </a:rPr>
              <a:t> </a:t>
            </a:r>
            <a:r>
              <a:rPr lang="en-US" sz="1200" i="1" dirty="0" err="1" smtClean="0">
                <a:solidFill>
                  <a:schemeClr val="accent4"/>
                </a:solidFill>
              </a:rPr>
              <a:t>extraordinaires</a:t>
            </a:r>
            <a:r>
              <a:rPr lang="en-US" sz="1200" i="1" dirty="0" smtClean="0">
                <a:solidFill>
                  <a:schemeClr val="accent4"/>
                </a:solidFill>
              </a:rPr>
              <a:t> de </a:t>
            </a:r>
            <a:r>
              <a:rPr lang="en-US" sz="1200" i="1" dirty="0" err="1" smtClean="0">
                <a:solidFill>
                  <a:schemeClr val="accent4"/>
                </a:solidFill>
              </a:rPr>
              <a:t>maintien</a:t>
            </a:r>
            <a:r>
              <a:rPr lang="en-US" sz="1200" i="1" dirty="0" smtClean="0">
                <a:solidFill>
                  <a:schemeClr val="accent4"/>
                </a:solidFill>
              </a:rPr>
              <a:t> de </a:t>
            </a:r>
            <a:r>
              <a:rPr lang="en-US" sz="1200" i="1" dirty="0" err="1" smtClean="0">
                <a:solidFill>
                  <a:schemeClr val="accent4"/>
                </a:solidFill>
              </a:rPr>
              <a:t>l’ordre</a:t>
            </a:r>
            <a:r>
              <a:rPr lang="en-US" sz="1200" i="1" dirty="0" smtClean="0">
                <a:solidFill>
                  <a:schemeClr val="accent4"/>
                </a:solidFill>
              </a:rPr>
              <a:t> </a:t>
            </a:r>
            <a:r>
              <a:rPr lang="en-US" sz="1200" i="1" dirty="0" err="1" smtClean="0">
                <a:solidFill>
                  <a:schemeClr val="accent4"/>
                </a:solidFill>
              </a:rPr>
              <a:t>lors</a:t>
            </a:r>
            <a:r>
              <a:rPr lang="en-US" sz="1200" i="1" dirty="0" smtClean="0">
                <a:solidFill>
                  <a:schemeClr val="accent4"/>
                </a:solidFill>
              </a:rPr>
              <a:t> de la fête du Canada de 2018</a:t>
            </a:r>
            <a:endParaRPr lang="en-US" sz="1200" i="1" dirty="0">
              <a:solidFill>
                <a:schemeClr val="accent4"/>
              </a:solidFill>
            </a:endParaRPr>
          </a:p>
        </p:txBody>
      </p:sp>
      <p:grpSp>
        <p:nvGrpSpPr>
          <p:cNvPr id="26" name="Google Shape;565;p41"/>
          <p:cNvGrpSpPr/>
          <p:nvPr/>
        </p:nvGrpSpPr>
        <p:grpSpPr>
          <a:xfrm rot="489447" flipH="1">
            <a:off x="2586394" y="2424999"/>
            <a:ext cx="523502" cy="577210"/>
            <a:chOff x="6618700" y="1635475"/>
            <a:chExt cx="456675" cy="432325"/>
          </a:xfrm>
        </p:grpSpPr>
        <p:sp>
          <p:nvSpPr>
            <p:cNvPr id="27" name="Google Shape;566;p41"/>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121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67;p41"/>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121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68;p41"/>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121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69;p41"/>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121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70;p41"/>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121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565;p41"/>
          <p:cNvGrpSpPr/>
          <p:nvPr/>
        </p:nvGrpSpPr>
        <p:grpSpPr>
          <a:xfrm rot="21047619">
            <a:off x="406332" y="3920011"/>
            <a:ext cx="523502" cy="577210"/>
            <a:chOff x="6618700" y="1635475"/>
            <a:chExt cx="456675" cy="432325"/>
          </a:xfrm>
        </p:grpSpPr>
        <p:sp>
          <p:nvSpPr>
            <p:cNvPr id="34" name="Google Shape;566;p41"/>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121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67;p41"/>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121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68;p41"/>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121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69;p41"/>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121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70;p41"/>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121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TextBox 44"/>
          <p:cNvSpPr txBox="1"/>
          <p:nvPr/>
        </p:nvSpPr>
        <p:spPr>
          <a:xfrm rot="383107" flipH="1">
            <a:off x="403543" y="2185900"/>
            <a:ext cx="2305392" cy="830997"/>
          </a:xfrm>
          <a:prstGeom prst="rect">
            <a:avLst/>
          </a:prstGeom>
          <a:noFill/>
        </p:spPr>
        <p:txBody>
          <a:bodyPr wrap="square" rtlCol="0">
            <a:spAutoFit/>
          </a:bodyPr>
          <a:lstStyle/>
          <a:p>
            <a:r>
              <a:rPr lang="en-US" sz="1200" i="1" dirty="0" smtClean="0">
                <a:solidFill>
                  <a:schemeClr val="accent4"/>
                </a:solidFill>
              </a:rPr>
              <a:t>129 </a:t>
            </a:r>
            <a:r>
              <a:rPr lang="en-US" sz="1200" i="1" dirty="0" err="1" smtClean="0">
                <a:solidFill>
                  <a:schemeClr val="accent4"/>
                </a:solidFill>
              </a:rPr>
              <a:t>policiers</a:t>
            </a:r>
            <a:r>
              <a:rPr lang="en-US" sz="1200" i="1" dirty="0" smtClean="0">
                <a:solidFill>
                  <a:schemeClr val="accent4"/>
                </a:solidFill>
              </a:rPr>
              <a:t> </a:t>
            </a:r>
            <a:r>
              <a:rPr lang="en-US" sz="1200" i="1" dirty="0" err="1" smtClean="0">
                <a:solidFill>
                  <a:schemeClr val="accent4"/>
                </a:solidFill>
              </a:rPr>
              <a:t>ont</a:t>
            </a:r>
            <a:r>
              <a:rPr lang="en-US" sz="1200" i="1" dirty="0" smtClean="0">
                <a:solidFill>
                  <a:schemeClr val="accent4"/>
                </a:solidFill>
              </a:rPr>
              <a:t> accompli </a:t>
            </a:r>
          </a:p>
          <a:p>
            <a:r>
              <a:rPr lang="en-US" sz="1200" i="1" dirty="0" smtClean="0">
                <a:solidFill>
                  <a:schemeClr val="accent4"/>
                </a:solidFill>
              </a:rPr>
              <a:t>des </a:t>
            </a:r>
            <a:r>
              <a:rPr lang="en-US" sz="1200" i="1" dirty="0" err="1" smtClean="0">
                <a:solidFill>
                  <a:schemeClr val="accent4"/>
                </a:solidFill>
              </a:rPr>
              <a:t>tâches</a:t>
            </a:r>
            <a:r>
              <a:rPr lang="en-US" sz="1200" i="1" dirty="0" smtClean="0">
                <a:solidFill>
                  <a:schemeClr val="accent4"/>
                </a:solidFill>
              </a:rPr>
              <a:t> </a:t>
            </a:r>
            <a:r>
              <a:rPr lang="en-US" sz="1200" i="1" dirty="0" err="1" smtClean="0">
                <a:solidFill>
                  <a:schemeClr val="accent4"/>
                </a:solidFill>
              </a:rPr>
              <a:t>extraordinaires</a:t>
            </a:r>
            <a:r>
              <a:rPr lang="en-US" sz="1200" i="1" dirty="0" smtClean="0">
                <a:solidFill>
                  <a:schemeClr val="accent4"/>
                </a:solidFill>
              </a:rPr>
              <a:t> </a:t>
            </a:r>
          </a:p>
          <a:p>
            <a:r>
              <a:rPr lang="en-US" sz="1200" i="1" dirty="0" smtClean="0">
                <a:solidFill>
                  <a:schemeClr val="accent4"/>
                </a:solidFill>
              </a:rPr>
              <a:t>de </a:t>
            </a:r>
            <a:r>
              <a:rPr lang="en-US" sz="1200" i="1" dirty="0" err="1" smtClean="0">
                <a:solidFill>
                  <a:schemeClr val="accent4"/>
                </a:solidFill>
              </a:rPr>
              <a:t>maintien</a:t>
            </a:r>
            <a:r>
              <a:rPr lang="en-US" sz="1200" i="1" dirty="0" smtClean="0">
                <a:solidFill>
                  <a:schemeClr val="accent4"/>
                </a:solidFill>
              </a:rPr>
              <a:t> de </a:t>
            </a:r>
            <a:r>
              <a:rPr lang="en-US" sz="1200" i="1" dirty="0" err="1" smtClean="0">
                <a:solidFill>
                  <a:schemeClr val="accent4"/>
                </a:solidFill>
              </a:rPr>
              <a:t>l’ordre</a:t>
            </a:r>
            <a:r>
              <a:rPr lang="en-US" sz="1200" i="1" dirty="0" smtClean="0">
                <a:solidFill>
                  <a:schemeClr val="accent4"/>
                </a:solidFill>
              </a:rPr>
              <a:t> </a:t>
            </a:r>
            <a:r>
              <a:rPr lang="en-US" sz="1200" i="1" dirty="0" err="1" smtClean="0">
                <a:solidFill>
                  <a:schemeClr val="accent4"/>
                </a:solidFill>
              </a:rPr>
              <a:t>lors</a:t>
            </a:r>
            <a:r>
              <a:rPr lang="en-US" sz="1200" i="1" dirty="0" smtClean="0">
                <a:solidFill>
                  <a:schemeClr val="accent4"/>
                </a:solidFill>
              </a:rPr>
              <a:t> </a:t>
            </a:r>
          </a:p>
          <a:p>
            <a:r>
              <a:rPr lang="en-US" sz="1200" i="1" dirty="0" smtClean="0">
                <a:solidFill>
                  <a:schemeClr val="accent4"/>
                </a:solidFill>
              </a:rPr>
              <a:t>du jour du Souvenir de 2016</a:t>
            </a:r>
          </a:p>
        </p:txBody>
      </p:sp>
      <p:grpSp>
        <p:nvGrpSpPr>
          <p:cNvPr id="2" name="Group 1"/>
          <p:cNvGrpSpPr/>
          <p:nvPr/>
        </p:nvGrpSpPr>
        <p:grpSpPr>
          <a:xfrm>
            <a:off x="7031020" y="3803132"/>
            <a:ext cx="1340007" cy="744815"/>
            <a:chOff x="7031020" y="3803132"/>
            <a:chExt cx="1340007" cy="744815"/>
          </a:xfrm>
        </p:grpSpPr>
        <p:grpSp>
          <p:nvGrpSpPr>
            <p:cNvPr id="10" name="Google Shape;595;p41"/>
            <p:cNvGrpSpPr/>
            <p:nvPr/>
          </p:nvGrpSpPr>
          <p:grpSpPr>
            <a:xfrm>
              <a:off x="7031020" y="3871901"/>
              <a:ext cx="259444" cy="676046"/>
              <a:chOff x="3384375" y="2267500"/>
              <a:chExt cx="203375" cy="507825"/>
            </a:xfrm>
          </p:grpSpPr>
          <p:sp>
            <p:nvSpPr>
              <p:cNvPr id="11" name="Google Shape;596;p41"/>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97;p41"/>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601;p41"/>
            <p:cNvGrpSpPr/>
            <p:nvPr/>
          </p:nvGrpSpPr>
          <p:grpSpPr>
            <a:xfrm>
              <a:off x="7342402" y="3803132"/>
              <a:ext cx="296648" cy="744815"/>
              <a:chOff x="4071800" y="2269925"/>
              <a:chExt cx="172925" cy="502950"/>
            </a:xfrm>
            <a:solidFill>
              <a:schemeClr val="accent6"/>
            </a:solidFill>
          </p:grpSpPr>
          <p:sp>
            <p:nvSpPr>
              <p:cNvPr id="17" name="Google Shape;602;p41"/>
              <p:cNvSpPr/>
              <p:nvPr/>
            </p:nvSpPr>
            <p:spPr>
              <a:xfrm>
                <a:off x="4118075" y="2269925"/>
                <a:ext cx="80375" cy="91350"/>
              </a:xfrm>
              <a:custGeom>
                <a:avLst/>
                <a:gdLst/>
                <a:ahLst/>
                <a:cxnLst/>
                <a:rect l="l" t="t" r="r" b="b"/>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grp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03;p41"/>
              <p:cNvSpPr/>
              <p:nvPr/>
            </p:nvSpPr>
            <p:spPr>
              <a:xfrm>
                <a:off x="4071800" y="2372825"/>
                <a:ext cx="172925" cy="400050"/>
              </a:xfrm>
              <a:custGeom>
                <a:avLst/>
                <a:gdLst/>
                <a:ahLst/>
                <a:cxnLst/>
                <a:rect l="l" t="t" r="r" b="b"/>
                <a:pathLst>
                  <a:path w="6917" h="16002" fill="none" extrusionOk="0">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grp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601;p41"/>
            <p:cNvGrpSpPr/>
            <p:nvPr/>
          </p:nvGrpSpPr>
          <p:grpSpPr>
            <a:xfrm>
              <a:off x="7704147" y="3803132"/>
              <a:ext cx="296648" cy="744815"/>
              <a:chOff x="4071800" y="2269925"/>
              <a:chExt cx="172925" cy="502950"/>
            </a:xfrm>
            <a:solidFill>
              <a:schemeClr val="accent6"/>
            </a:solidFill>
          </p:grpSpPr>
          <p:sp>
            <p:nvSpPr>
              <p:cNvPr id="50" name="Google Shape;602;p41"/>
              <p:cNvSpPr/>
              <p:nvPr/>
            </p:nvSpPr>
            <p:spPr>
              <a:xfrm>
                <a:off x="4118075" y="2269925"/>
                <a:ext cx="80375" cy="91350"/>
              </a:xfrm>
              <a:custGeom>
                <a:avLst/>
                <a:gdLst/>
                <a:ahLst/>
                <a:cxnLst/>
                <a:rect l="l" t="t" r="r" b="b"/>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grp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03;p41"/>
              <p:cNvSpPr/>
              <p:nvPr/>
            </p:nvSpPr>
            <p:spPr>
              <a:xfrm>
                <a:off x="4071800" y="2372825"/>
                <a:ext cx="172925" cy="400050"/>
              </a:xfrm>
              <a:custGeom>
                <a:avLst/>
                <a:gdLst/>
                <a:ahLst/>
                <a:cxnLst/>
                <a:rect l="l" t="t" r="r" b="b"/>
                <a:pathLst>
                  <a:path w="6917" h="16002" fill="none" extrusionOk="0">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grp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601;p41"/>
            <p:cNvGrpSpPr/>
            <p:nvPr/>
          </p:nvGrpSpPr>
          <p:grpSpPr>
            <a:xfrm>
              <a:off x="8074379" y="3803132"/>
              <a:ext cx="296648" cy="744815"/>
              <a:chOff x="4071800" y="2269925"/>
              <a:chExt cx="172925" cy="502950"/>
            </a:xfrm>
            <a:solidFill>
              <a:schemeClr val="accent6"/>
            </a:solidFill>
          </p:grpSpPr>
          <p:sp>
            <p:nvSpPr>
              <p:cNvPr id="53" name="Google Shape;602;p41"/>
              <p:cNvSpPr/>
              <p:nvPr/>
            </p:nvSpPr>
            <p:spPr>
              <a:xfrm>
                <a:off x="4118075" y="2269925"/>
                <a:ext cx="80375" cy="91350"/>
              </a:xfrm>
              <a:custGeom>
                <a:avLst/>
                <a:gdLst/>
                <a:ahLst/>
                <a:cxnLst/>
                <a:rect l="l" t="t" r="r" b="b"/>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grp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03;p41"/>
              <p:cNvSpPr/>
              <p:nvPr/>
            </p:nvSpPr>
            <p:spPr>
              <a:xfrm>
                <a:off x="4071800" y="2372825"/>
                <a:ext cx="172925" cy="400050"/>
              </a:xfrm>
              <a:custGeom>
                <a:avLst/>
                <a:gdLst/>
                <a:ahLst/>
                <a:cxnLst/>
                <a:rect l="l" t="t" r="r" b="b"/>
                <a:pathLst>
                  <a:path w="6917" h="16002" fill="none" extrusionOk="0">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grp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303774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117713943"/>
              </p:ext>
            </p:extLst>
          </p:nvPr>
        </p:nvGraphicFramePr>
        <p:xfrm>
          <a:off x="3813835" y="2440126"/>
          <a:ext cx="4857750" cy="3744260"/>
        </p:xfrm>
        <a:graphic>
          <a:graphicData uri="http://schemas.openxmlformats.org/drawingml/2006/table">
            <a:tbl>
              <a:tblPr firstRow="1" lastRow="1" bandRow="1">
                <a:tableStyleId>{0E3FDE45-AF77-4B5C-9715-49D594BDF05E}</a:tableStyleId>
              </a:tblPr>
              <a:tblGrid>
                <a:gridCol w="1131876"/>
                <a:gridCol w="906449"/>
                <a:gridCol w="906449"/>
                <a:gridCol w="941426"/>
                <a:gridCol w="971550"/>
              </a:tblGrid>
              <a:tr h="589942">
                <a:tc>
                  <a:txBody>
                    <a:bodyPr/>
                    <a:lstStyle/>
                    <a:p>
                      <a:endParaRPr lang="en-US" dirty="0"/>
                    </a:p>
                  </a:txBody>
                  <a:tcPr/>
                </a:tc>
                <a:tc>
                  <a:txBody>
                    <a:bodyPr/>
                    <a:lstStyle/>
                    <a:p>
                      <a:pPr algn="ctr"/>
                      <a:r>
                        <a:rPr lang="en-US" sz="1100" dirty="0" smtClean="0"/>
                        <a:t>2015-2016</a:t>
                      </a:r>
                      <a:endParaRPr lang="en-US" sz="1100" dirty="0"/>
                    </a:p>
                  </a:txBody>
                  <a:tcPr/>
                </a:tc>
                <a:tc>
                  <a:txBody>
                    <a:bodyPr/>
                    <a:lstStyle/>
                    <a:p>
                      <a:pPr algn="ctr"/>
                      <a:r>
                        <a:rPr lang="en-US" sz="1100" dirty="0" smtClean="0"/>
                        <a:t>2016-2017</a:t>
                      </a:r>
                      <a:endParaRPr lang="en-US" sz="1100" dirty="0"/>
                    </a:p>
                  </a:txBody>
                  <a:tcPr/>
                </a:tc>
                <a:tc>
                  <a:txBody>
                    <a:bodyPr/>
                    <a:lstStyle/>
                    <a:p>
                      <a:pPr algn="ctr"/>
                      <a:r>
                        <a:rPr lang="en-US" sz="1100" dirty="0" smtClean="0"/>
                        <a:t>2017-2018</a:t>
                      </a:r>
                      <a:endParaRPr lang="en-US" sz="1100" dirty="0"/>
                    </a:p>
                  </a:txBody>
                  <a:tcPr/>
                </a:tc>
                <a:tc>
                  <a:txBody>
                    <a:bodyPr/>
                    <a:lstStyle/>
                    <a:p>
                      <a:pPr algn="ctr"/>
                      <a:r>
                        <a:rPr lang="en-US" sz="1100" dirty="0" smtClean="0"/>
                        <a:t>2018-2019</a:t>
                      </a:r>
                    </a:p>
                    <a:p>
                      <a:pPr algn="ctr"/>
                      <a:r>
                        <a:rPr lang="en-US" sz="1000" dirty="0" smtClean="0"/>
                        <a:t>(</a:t>
                      </a:r>
                      <a:r>
                        <a:rPr lang="en-US" sz="1000" dirty="0" err="1" smtClean="0"/>
                        <a:t>Avril</a:t>
                      </a:r>
                      <a:r>
                        <a:rPr lang="en-US" sz="1000" dirty="0" smtClean="0"/>
                        <a:t> à </a:t>
                      </a:r>
                      <a:r>
                        <a:rPr lang="en-US" sz="1000" dirty="0" err="1" smtClean="0"/>
                        <a:t>Octobre</a:t>
                      </a:r>
                      <a:r>
                        <a:rPr lang="en-US" sz="1000" dirty="0" smtClean="0"/>
                        <a:t>)</a:t>
                      </a:r>
                      <a:endParaRPr lang="en-US" sz="1000" dirty="0"/>
                    </a:p>
                  </a:txBody>
                  <a:tcPr/>
                </a:tc>
              </a:tr>
              <a:tr h="284098">
                <a:tc>
                  <a:txBody>
                    <a:bodyPr/>
                    <a:lstStyle/>
                    <a:p>
                      <a:r>
                        <a:rPr lang="en-US" sz="1100" dirty="0" err="1" smtClean="0"/>
                        <a:t>Événements</a:t>
                      </a:r>
                      <a:endParaRPr lang="en-US" sz="1100" dirty="0"/>
                    </a:p>
                  </a:txBody>
                  <a:tcPr/>
                </a:tc>
                <a:tc>
                  <a:txBody>
                    <a:bodyPr/>
                    <a:lstStyle/>
                    <a:p>
                      <a:pPr algn="ctr"/>
                      <a:r>
                        <a:rPr lang="en-US" sz="1100" dirty="0" smtClean="0"/>
                        <a:t>2</a:t>
                      </a:r>
                      <a:endParaRPr lang="en-US" sz="1100" dirty="0"/>
                    </a:p>
                  </a:txBody>
                  <a:tcPr/>
                </a:tc>
                <a:tc>
                  <a:txBody>
                    <a:bodyPr/>
                    <a:lstStyle/>
                    <a:p>
                      <a:pPr algn="ctr"/>
                      <a:r>
                        <a:rPr lang="en-US" sz="1100" dirty="0" smtClean="0"/>
                        <a:t>2</a:t>
                      </a:r>
                      <a:endParaRPr lang="en-US" sz="1100" dirty="0"/>
                    </a:p>
                  </a:txBody>
                  <a:tcPr/>
                </a:tc>
                <a:tc>
                  <a:txBody>
                    <a:bodyPr/>
                    <a:lstStyle/>
                    <a:p>
                      <a:pPr algn="ctr"/>
                      <a:r>
                        <a:rPr lang="en-US" sz="1100" dirty="0" smtClean="0"/>
                        <a:t>4</a:t>
                      </a:r>
                      <a:endParaRPr lang="en-US" sz="1100" dirty="0"/>
                    </a:p>
                  </a:txBody>
                  <a:tcPr/>
                </a:tc>
                <a:tc>
                  <a:txBody>
                    <a:bodyPr/>
                    <a:lstStyle/>
                    <a:p>
                      <a:pPr algn="ctr"/>
                      <a:r>
                        <a:rPr lang="en-US" sz="1100" dirty="0" smtClean="0"/>
                        <a:t>1</a:t>
                      </a:r>
                      <a:endParaRPr lang="en-US" sz="1100" dirty="0"/>
                    </a:p>
                  </a:txBody>
                  <a:tcPr/>
                </a:tc>
              </a:tr>
              <a:tr h="263921">
                <a:tc>
                  <a:txBody>
                    <a:bodyPr/>
                    <a:lstStyle/>
                    <a:p>
                      <a:r>
                        <a:rPr lang="en-US" sz="1100" dirty="0" smtClean="0"/>
                        <a:t>Manifestations</a:t>
                      </a:r>
                      <a:endParaRPr lang="en-US" sz="1100" dirty="0"/>
                    </a:p>
                  </a:txBody>
                  <a:tcPr/>
                </a:tc>
                <a:tc>
                  <a:txBody>
                    <a:bodyPr/>
                    <a:lstStyle/>
                    <a:p>
                      <a:pPr algn="ctr"/>
                      <a:r>
                        <a:rPr lang="en-US" sz="1100" dirty="0" smtClean="0"/>
                        <a:t>170</a:t>
                      </a:r>
                      <a:endParaRPr lang="en-US" sz="1100" dirty="0"/>
                    </a:p>
                  </a:txBody>
                  <a:tcPr/>
                </a:tc>
                <a:tc>
                  <a:txBody>
                    <a:bodyPr/>
                    <a:lstStyle/>
                    <a:p>
                      <a:pPr algn="ctr"/>
                      <a:r>
                        <a:rPr lang="en-US" sz="1100" dirty="0" smtClean="0"/>
                        <a:t>89</a:t>
                      </a:r>
                      <a:endParaRPr lang="en-US" sz="1100" dirty="0"/>
                    </a:p>
                  </a:txBody>
                  <a:tcPr/>
                </a:tc>
                <a:tc>
                  <a:txBody>
                    <a:bodyPr/>
                    <a:lstStyle/>
                    <a:p>
                      <a:pPr algn="ctr"/>
                      <a:r>
                        <a:rPr lang="en-US" sz="1100" dirty="0" smtClean="0"/>
                        <a:t>202</a:t>
                      </a:r>
                      <a:endParaRPr lang="en-US" sz="1100" dirty="0"/>
                    </a:p>
                  </a:txBody>
                  <a:tcPr/>
                </a:tc>
                <a:tc>
                  <a:txBody>
                    <a:bodyPr/>
                    <a:lstStyle/>
                    <a:p>
                      <a:pPr algn="ctr"/>
                      <a:r>
                        <a:rPr lang="en-US" sz="1100" dirty="0" smtClean="0"/>
                        <a:t>87</a:t>
                      </a:r>
                      <a:endParaRPr lang="en-US" sz="1100" dirty="0"/>
                    </a:p>
                  </a:txBody>
                  <a:tcPr/>
                </a:tc>
              </a:tr>
              <a:tr h="434694">
                <a:tc>
                  <a:txBody>
                    <a:bodyPr/>
                    <a:lstStyle/>
                    <a:p>
                      <a:r>
                        <a:rPr lang="en-US" sz="1100" dirty="0" err="1" smtClean="0"/>
                        <a:t>Évenements</a:t>
                      </a:r>
                      <a:r>
                        <a:rPr lang="en-US" sz="1100" dirty="0" smtClean="0"/>
                        <a:t> </a:t>
                      </a:r>
                      <a:r>
                        <a:rPr lang="en-US" sz="1100" dirty="0" err="1" smtClean="0"/>
                        <a:t>spéciaux</a:t>
                      </a:r>
                      <a:r>
                        <a:rPr lang="en-US" sz="1100" dirty="0" smtClean="0"/>
                        <a:t> et </a:t>
                      </a:r>
                      <a:r>
                        <a:rPr lang="en-US" sz="1100" dirty="0" err="1" smtClean="0"/>
                        <a:t>veillées</a:t>
                      </a:r>
                      <a:endParaRPr lang="en-US" sz="1100" dirty="0"/>
                    </a:p>
                  </a:txBody>
                  <a:tcPr/>
                </a:tc>
                <a:tc>
                  <a:txBody>
                    <a:bodyPr/>
                    <a:lstStyle/>
                    <a:p>
                      <a:pPr algn="ctr"/>
                      <a:r>
                        <a:rPr lang="en-US" sz="1100" dirty="0" smtClean="0"/>
                        <a:t>3</a:t>
                      </a:r>
                      <a:endParaRPr lang="en-US" sz="1100" dirty="0"/>
                    </a:p>
                  </a:txBody>
                  <a:tcPr/>
                </a:tc>
                <a:tc>
                  <a:txBody>
                    <a:bodyPr/>
                    <a:lstStyle/>
                    <a:p>
                      <a:pPr algn="ctr"/>
                      <a:r>
                        <a:rPr lang="en-US" sz="1100" dirty="0" smtClean="0"/>
                        <a:t>5</a:t>
                      </a:r>
                      <a:endParaRPr lang="en-US" sz="1100" dirty="0"/>
                    </a:p>
                  </a:txBody>
                  <a:tcPr/>
                </a:tc>
                <a:tc>
                  <a:txBody>
                    <a:bodyPr/>
                    <a:lstStyle/>
                    <a:p>
                      <a:pPr algn="ctr"/>
                      <a:r>
                        <a:rPr lang="en-US" sz="1100" dirty="0" smtClean="0"/>
                        <a:t>3</a:t>
                      </a:r>
                      <a:endParaRPr lang="en-US" sz="1100" dirty="0"/>
                    </a:p>
                  </a:txBody>
                  <a:tcPr/>
                </a:tc>
                <a:tc>
                  <a:txBody>
                    <a:bodyPr/>
                    <a:lstStyle/>
                    <a:p>
                      <a:pPr algn="ctr"/>
                      <a:r>
                        <a:rPr lang="en-US" sz="1100" dirty="0" smtClean="0"/>
                        <a:t>1</a:t>
                      </a:r>
                      <a:endParaRPr lang="en-US" sz="1100" dirty="0"/>
                    </a:p>
                  </a:txBody>
                  <a:tcPr/>
                </a:tc>
              </a:tr>
              <a:tr h="434694">
                <a:tc>
                  <a:txBody>
                    <a:bodyPr/>
                    <a:lstStyle/>
                    <a:p>
                      <a:r>
                        <a:rPr lang="en-US" sz="1100" dirty="0" err="1" smtClean="0"/>
                        <a:t>Royautés</a:t>
                      </a:r>
                      <a:r>
                        <a:rPr lang="en-US" sz="1100" dirty="0" smtClean="0"/>
                        <a:t>,</a:t>
                      </a:r>
                      <a:r>
                        <a:rPr lang="en-US" sz="1100" baseline="0" dirty="0" smtClean="0"/>
                        <a:t> chefs </a:t>
                      </a:r>
                      <a:r>
                        <a:rPr lang="en-US" sz="1100" baseline="0" dirty="0" err="1" smtClean="0"/>
                        <a:t>d’État</a:t>
                      </a:r>
                      <a:r>
                        <a:rPr lang="en-US" sz="1100" baseline="0" dirty="0" smtClean="0"/>
                        <a:t>, </a:t>
                      </a:r>
                      <a:r>
                        <a:rPr lang="en-US" sz="1100" baseline="0" dirty="0" err="1" smtClean="0"/>
                        <a:t>dignitaires</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2</a:t>
                      </a: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0</a:t>
                      </a:r>
                      <a:endParaRPr lang="en-US" sz="1100" dirty="0"/>
                    </a:p>
                  </a:txBody>
                  <a:tcPr/>
                </a:tc>
              </a:tr>
              <a:tr h="434694">
                <a:tc>
                  <a:txBody>
                    <a:bodyPr/>
                    <a:lstStyle/>
                    <a:p>
                      <a:r>
                        <a:rPr lang="en-US" sz="1100" dirty="0" err="1" smtClean="0"/>
                        <a:t>Conflits</a:t>
                      </a:r>
                      <a:r>
                        <a:rPr lang="en-US" sz="1100" dirty="0" smtClean="0"/>
                        <a:t> de travail </a:t>
                      </a:r>
                      <a:r>
                        <a:rPr lang="en-US" sz="1100" dirty="0" err="1" smtClean="0"/>
                        <a:t>fédéraux</a:t>
                      </a:r>
                      <a:endParaRPr lang="en-US" sz="1100" dirty="0"/>
                    </a:p>
                  </a:txBody>
                  <a:tcPr/>
                </a:tc>
                <a:tc>
                  <a:txBody>
                    <a:bodyPr/>
                    <a:lstStyle/>
                    <a:p>
                      <a:pPr algn="ctr"/>
                      <a:r>
                        <a:rPr lang="en-US" sz="1100" dirty="0" smtClean="0"/>
                        <a:t>3</a:t>
                      </a:r>
                      <a:endParaRPr lang="en-US" sz="1100" dirty="0"/>
                    </a:p>
                  </a:txBody>
                  <a:tcPr/>
                </a:tc>
                <a:tc>
                  <a:txBody>
                    <a:bodyPr/>
                    <a:lstStyle/>
                    <a:p>
                      <a:pPr algn="ctr"/>
                      <a:r>
                        <a:rPr lang="en-US" sz="1100" dirty="0" smtClean="0"/>
                        <a:t>3</a:t>
                      </a:r>
                      <a:endParaRPr lang="en-US" sz="1100" dirty="0"/>
                    </a:p>
                  </a:txBody>
                  <a:tcPr/>
                </a:tc>
                <a:tc>
                  <a:txBody>
                    <a:bodyPr/>
                    <a:lstStyle/>
                    <a:p>
                      <a:pPr algn="ctr"/>
                      <a:r>
                        <a:rPr lang="en-US" sz="1100" dirty="0" smtClean="0"/>
                        <a:t>2</a:t>
                      </a:r>
                      <a:endParaRPr lang="en-US" sz="1100" dirty="0"/>
                    </a:p>
                  </a:txBody>
                  <a:tcPr/>
                </a:tc>
                <a:tc>
                  <a:txBody>
                    <a:bodyPr/>
                    <a:lstStyle/>
                    <a:p>
                      <a:pPr algn="ctr"/>
                      <a:r>
                        <a:rPr lang="en-US" sz="1100" dirty="0" smtClean="0"/>
                        <a:t>0</a:t>
                      </a:r>
                      <a:endParaRPr lang="en-US" sz="1100" dirty="0"/>
                    </a:p>
                  </a:txBody>
                  <a:tcPr/>
                </a:tc>
              </a:tr>
              <a:tr h="276884">
                <a:tc>
                  <a:txBody>
                    <a:bodyPr/>
                    <a:lstStyle/>
                    <a:p>
                      <a:r>
                        <a:rPr lang="en-US" sz="1100" dirty="0" smtClean="0"/>
                        <a:t>Points </a:t>
                      </a:r>
                      <a:r>
                        <a:rPr lang="en-US" sz="1100" dirty="0" err="1" smtClean="0"/>
                        <a:t>d’intérêt</a:t>
                      </a:r>
                      <a:endParaRPr lang="en-US" sz="1100" dirty="0"/>
                    </a:p>
                  </a:txBody>
                  <a:tcPr/>
                </a:tc>
                <a:tc>
                  <a:txBody>
                    <a:bodyPr/>
                    <a:lstStyle/>
                    <a:p>
                      <a:pPr algn="ctr"/>
                      <a:r>
                        <a:rPr lang="en-US" sz="1100" dirty="0" smtClean="0"/>
                        <a:t>5</a:t>
                      </a:r>
                      <a:endParaRPr lang="en-US" sz="1100" dirty="0"/>
                    </a:p>
                  </a:txBody>
                  <a:tcPr/>
                </a:tc>
                <a:tc>
                  <a:txBody>
                    <a:bodyPr/>
                    <a:lstStyle/>
                    <a:p>
                      <a:pPr algn="ctr"/>
                      <a:r>
                        <a:rPr lang="en-US" sz="1100" dirty="0" smtClean="0"/>
                        <a:t>64</a:t>
                      </a:r>
                      <a:endParaRPr lang="en-US" sz="1100" dirty="0"/>
                    </a:p>
                  </a:txBody>
                  <a:tcPr/>
                </a:tc>
                <a:tc>
                  <a:txBody>
                    <a:bodyPr/>
                    <a:lstStyle/>
                    <a:p>
                      <a:pPr algn="ctr"/>
                      <a:r>
                        <a:rPr lang="en-US" sz="1100" dirty="0" smtClean="0"/>
                        <a:t>49</a:t>
                      </a:r>
                      <a:endParaRPr lang="en-US" sz="1100" dirty="0"/>
                    </a:p>
                  </a:txBody>
                  <a:tcPr/>
                </a:tc>
                <a:tc>
                  <a:txBody>
                    <a:bodyPr/>
                    <a:lstStyle/>
                    <a:p>
                      <a:pPr algn="ctr"/>
                      <a:r>
                        <a:rPr lang="en-US" sz="1100" dirty="0" smtClean="0"/>
                        <a:t>1</a:t>
                      </a:r>
                      <a:endParaRPr lang="en-US" sz="1100" dirty="0"/>
                    </a:p>
                  </a:txBody>
                  <a:tcPr/>
                </a:tc>
              </a:tr>
              <a:tr h="271307">
                <a:tc>
                  <a:txBody>
                    <a:bodyPr/>
                    <a:lstStyle/>
                    <a:p>
                      <a:r>
                        <a:rPr lang="en-US" sz="1100" dirty="0" err="1" smtClean="0"/>
                        <a:t>Établissements</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65</a:t>
                      </a:r>
                      <a:endParaRPr lang="en-US" sz="1100" dirty="0"/>
                    </a:p>
                  </a:txBody>
                  <a:tcPr/>
                </a:tc>
              </a:tr>
              <a:tr h="434694">
                <a:tc>
                  <a:txBody>
                    <a:bodyPr/>
                    <a:lstStyle/>
                    <a:p>
                      <a:r>
                        <a:rPr lang="en-US" sz="1100" dirty="0" err="1" smtClean="0"/>
                        <a:t>Nombre</a:t>
                      </a:r>
                      <a:r>
                        <a:rPr lang="en-US" sz="1100" dirty="0" smtClean="0"/>
                        <a:t> total </a:t>
                      </a:r>
                      <a:r>
                        <a:rPr lang="en-US" sz="1100" dirty="0" err="1" smtClean="0"/>
                        <a:t>d’événements</a:t>
                      </a:r>
                      <a:endParaRPr lang="en-US" sz="1100" dirty="0"/>
                    </a:p>
                  </a:txBody>
                  <a:tcPr/>
                </a:tc>
                <a:tc>
                  <a:txBody>
                    <a:bodyPr/>
                    <a:lstStyle/>
                    <a:p>
                      <a:pPr algn="ctr"/>
                      <a:r>
                        <a:rPr lang="en-US" sz="1100" dirty="0" smtClean="0"/>
                        <a:t>183</a:t>
                      </a:r>
                      <a:endParaRPr lang="en-US" sz="1100" dirty="0"/>
                    </a:p>
                  </a:txBody>
                  <a:tcPr/>
                </a:tc>
                <a:tc>
                  <a:txBody>
                    <a:bodyPr/>
                    <a:lstStyle/>
                    <a:p>
                      <a:pPr algn="ctr"/>
                      <a:r>
                        <a:rPr lang="en-US" sz="1100" dirty="0" smtClean="0"/>
                        <a:t>166</a:t>
                      </a:r>
                      <a:endParaRPr lang="en-US" sz="1100" dirty="0"/>
                    </a:p>
                  </a:txBody>
                  <a:tcPr/>
                </a:tc>
                <a:tc>
                  <a:txBody>
                    <a:bodyPr/>
                    <a:lstStyle/>
                    <a:p>
                      <a:pPr algn="ctr"/>
                      <a:r>
                        <a:rPr lang="en-US" sz="1100" dirty="0" smtClean="0"/>
                        <a:t>261</a:t>
                      </a:r>
                      <a:endParaRPr lang="en-US" sz="1100" dirty="0"/>
                    </a:p>
                  </a:txBody>
                  <a:tcPr/>
                </a:tc>
                <a:tc>
                  <a:txBody>
                    <a:bodyPr/>
                    <a:lstStyle/>
                    <a:p>
                      <a:pPr algn="ctr"/>
                      <a:r>
                        <a:rPr lang="en-US" sz="1100" dirty="0" smtClean="0"/>
                        <a:t>155</a:t>
                      </a:r>
                      <a:endParaRPr lang="en-US" sz="1100" dirty="0"/>
                    </a:p>
                  </a:txBody>
                  <a:tcPr/>
                </a:tc>
              </a:tr>
            </a:tbl>
          </a:graphicData>
        </a:graphic>
      </p:graphicFrame>
      <p:sp>
        <p:nvSpPr>
          <p:cNvPr id="6" name="Title 1"/>
          <p:cNvSpPr>
            <a:spLocks noGrp="1"/>
          </p:cNvSpPr>
          <p:nvPr>
            <p:ph type="title"/>
          </p:nvPr>
        </p:nvSpPr>
        <p:spPr/>
        <p:txBody>
          <a:bodyPr/>
          <a:lstStyle/>
          <a:p>
            <a:r>
              <a:rPr lang="en-US" dirty="0" err="1"/>
              <a:t>Rendement</a:t>
            </a:r>
            <a:r>
              <a:rPr lang="en-US" dirty="0"/>
              <a:t/>
            </a:r>
            <a:br>
              <a:rPr lang="en-US" dirty="0"/>
            </a:br>
            <a:r>
              <a:rPr lang="en-US" sz="1800" dirty="0" err="1">
                <a:solidFill>
                  <a:schemeClr val="accent2"/>
                </a:solidFill>
              </a:rPr>
              <a:t>Sûreté</a:t>
            </a:r>
            <a:r>
              <a:rPr lang="en-US" sz="1800" dirty="0">
                <a:solidFill>
                  <a:schemeClr val="accent2"/>
                </a:solidFill>
              </a:rPr>
              <a:t> et </a:t>
            </a:r>
            <a:r>
              <a:rPr lang="en-US" sz="1800" dirty="0" err="1">
                <a:solidFill>
                  <a:schemeClr val="accent2"/>
                </a:solidFill>
              </a:rPr>
              <a:t>sécurité</a:t>
            </a:r>
            <a:endParaRPr lang="en-US" sz="1200" dirty="0">
              <a:solidFill>
                <a:schemeClr val="accent2"/>
              </a:solidFill>
            </a:endParaRPr>
          </a:p>
        </p:txBody>
      </p:sp>
      <p:sp>
        <p:nvSpPr>
          <p:cNvPr id="3" name="TextBox 2"/>
          <p:cNvSpPr txBox="1"/>
          <p:nvPr/>
        </p:nvSpPr>
        <p:spPr>
          <a:xfrm>
            <a:off x="3813835" y="685800"/>
            <a:ext cx="4857750" cy="1754326"/>
          </a:xfrm>
          <a:prstGeom prst="rect">
            <a:avLst/>
          </a:prstGeom>
          <a:noFill/>
        </p:spPr>
        <p:txBody>
          <a:bodyPr wrap="square" rtlCol="0">
            <a:spAutoFit/>
          </a:bodyPr>
          <a:lstStyle/>
          <a:p>
            <a:r>
              <a:rPr lang="fr-CA" sz="1200" dirty="0"/>
              <a:t>Le nombre total d’événements est demeuré relativement stable au cours des quatre années du programme.</a:t>
            </a:r>
            <a:endParaRPr lang="en-US" sz="1200" dirty="0"/>
          </a:p>
          <a:p>
            <a:r>
              <a:rPr lang="fr-CA" sz="1200" dirty="0"/>
              <a:t> </a:t>
            </a:r>
            <a:endParaRPr lang="en-US" sz="1200" dirty="0"/>
          </a:p>
          <a:p>
            <a:r>
              <a:rPr lang="fr-CA" sz="1200" dirty="0"/>
              <a:t>En 2017-2018, la fête du Canada a été comptée comme trois événements distincts, puisque les célébrations du 150</a:t>
            </a:r>
            <a:r>
              <a:rPr lang="fr-CA" sz="1200" baseline="30000" dirty="0"/>
              <a:t>e</a:t>
            </a:r>
            <a:r>
              <a:rPr lang="fr-CA" sz="1200" dirty="0"/>
              <a:t> anniversaire ont duré trois jours, soit le 30 juin, le 1</a:t>
            </a:r>
            <a:r>
              <a:rPr lang="fr-CA" sz="1200" baseline="30000" dirty="0"/>
              <a:t>er</a:t>
            </a:r>
            <a:r>
              <a:rPr lang="fr-CA" sz="1200" dirty="0"/>
              <a:t> juillet et le 2 juillet. En 2016-2017 et 2017-2018, l’escorte pour la relève de la garde a été prise en compte au titre de point d’intérêt, alors qu’en 2018-2019, elle a été comptabilisée sous Institutions et activités d’importance nationale.</a:t>
            </a:r>
            <a:endParaRPr lang="en-US" sz="1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660" y="2712522"/>
            <a:ext cx="3372592" cy="2529444"/>
          </a:xfrm>
          <a:prstGeom prst="rect">
            <a:avLst/>
          </a:prstGeom>
        </p:spPr>
      </p:pic>
      <p:sp>
        <p:nvSpPr>
          <p:cNvPr id="5" name="TextBox 4"/>
          <p:cNvSpPr txBox="1"/>
          <p:nvPr/>
        </p:nvSpPr>
        <p:spPr>
          <a:xfrm>
            <a:off x="266660" y="5241966"/>
            <a:ext cx="3372592" cy="461665"/>
          </a:xfrm>
          <a:prstGeom prst="rect">
            <a:avLst/>
          </a:prstGeom>
          <a:noFill/>
        </p:spPr>
        <p:txBody>
          <a:bodyPr wrap="square" rtlCol="0">
            <a:spAutoFit/>
          </a:bodyPr>
          <a:lstStyle/>
          <a:p>
            <a:pPr algn="ctr"/>
            <a:r>
              <a:rPr lang="en-US" sz="1200" dirty="0" smtClean="0">
                <a:solidFill>
                  <a:schemeClr val="accent4"/>
                </a:solidFill>
              </a:rPr>
              <a:t>Manifestation </a:t>
            </a:r>
            <a:r>
              <a:rPr lang="en-US" sz="1200" dirty="0" err="1" smtClean="0">
                <a:solidFill>
                  <a:schemeClr val="accent4"/>
                </a:solidFill>
              </a:rPr>
              <a:t>arménienne</a:t>
            </a:r>
            <a:r>
              <a:rPr lang="en-US" sz="1200" dirty="0" smtClean="0">
                <a:solidFill>
                  <a:schemeClr val="accent4"/>
                </a:solidFill>
              </a:rPr>
              <a:t> et </a:t>
            </a:r>
            <a:r>
              <a:rPr lang="en-US" sz="1200" dirty="0" err="1" smtClean="0">
                <a:solidFill>
                  <a:schemeClr val="accent4"/>
                </a:solidFill>
              </a:rPr>
              <a:t>turque</a:t>
            </a:r>
            <a:r>
              <a:rPr lang="en-US" sz="1200" dirty="0" smtClean="0">
                <a:solidFill>
                  <a:schemeClr val="accent4"/>
                </a:solidFill>
              </a:rPr>
              <a:t> </a:t>
            </a:r>
            <a:r>
              <a:rPr lang="en-US" sz="1200" dirty="0" err="1" smtClean="0">
                <a:solidFill>
                  <a:schemeClr val="accent4"/>
                </a:solidFill>
              </a:rPr>
              <a:t>sur</a:t>
            </a:r>
            <a:r>
              <a:rPr lang="en-US" sz="1200" dirty="0" smtClean="0">
                <a:solidFill>
                  <a:schemeClr val="accent4"/>
                </a:solidFill>
              </a:rPr>
              <a:t> la </a:t>
            </a:r>
            <a:r>
              <a:rPr lang="en-US" sz="1200" dirty="0" err="1" smtClean="0">
                <a:solidFill>
                  <a:schemeClr val="accent4"/>
                </a:solidFill>
              </a:rPr>
              <a:t>Colline</a:t>
            </a:r>
            <a:r>
              <a:rPr lang="en-US" sz="1200" dirty="0" smtClean="0">
                <a:solidFill>
                  <a:schemeClr val="accent4"/>
                </a:solidFill>
              </a:rPr>
              <a:t> du </a:t>
            </a:r>
            <a:r>
              <a:rPr lang="en-US" sz="1200" dirty="0" err="1" smtClean="0">
                <a:solidFill>
                  <a:schemeClr val="accent4"/>
                </a:solidFill>
              </a:rPr>
              <a:t>Parlement</a:t>
            </a:r>
            <a:endParaRPr lang="en-US" sz="1200" dirty="0">
              <a:solidFill>
                <a:schemeClr val="accent4"/>
              </a:solidFill>
            </a:endParaRPr>
          </a:p>
        </p:txBody>
      </p:sp>
    </p:spTree>
    <p:extLst>
      <p:ext uri="{BB962C8B-B14F-4D97-AF65-F5344CB8AC3E}">
        <p14:creationId xmlns:p14="http://schemas.microsoft.com/office/powerpoint/2010/main" val="8057310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621302"/>
            <a:ext cx="3182052" cy="1228028"/>
          </a:xfrm>
        </p:spPr>
        <p:txBody>
          <a:bodyPr/>
          <a:lstStyle/>
          <a:p>
            <a:r>
              <a:rPr lang="en-US" dirty="0" err="1" smtClean="0"/>
              <a:t>Rendement</a:t>
            </a:r>
            <a:r>
              <a:rPr lang="en-US" dirty="0"/>
              <a:t/>
            </a:r>
            <a:br>
              <a:rPr lang="en-US" dirty="0"/>
            </a:br>
            <a:r>
              <a:rPr lang="en-US" sz="1800" dirty="0" err="1" smtClean="0">
                <a:solidFill>
                  <a:schemeClr val="accent2"/>
                </a:solidFill>
              </a:rPr>
              <a:t>Efficacité</a:t>
            </a:r>
            <a:r>
              <a:rPr lang="en-US" sz="1800" dirty="0" smtClean="0">
                <a:solidFill>
                  <a:schemeClr val="accent2"/>
                </a:solidFill>
              </a:rPr>
              <a:t> et </a:t>
            </a:r>
            <a:r>
              <a:rPr lang="en-US" sz="1800" dirty="0" err="1" smtClean="0">
                <a:solidFill>
                  <a:schemeClr val="accent2"/>
                </a:solidFill>
              </a:rPr>
              <a:t>économie</a:t>
            </a:r>
            <a:endParaRPr lang="en-US" sz="1800" dirty="0">
              <a:solidFill>
                <a:schemeClr val="accent2"/>
              </a:solidFill>
            </a:endParaRPr>
          </a:p>
        </p:txBody>
      </p:sp>
      <p:sp>
        <p:nvSpPr>
          <p:cNvPr id="3" name="Content Placeholder 2"/>
          <p:cNvSpPr>
            <a:spLocks noGrp="1"/>
          </p:cNvSpPr>
          <p:nvPr>
            <p:ph idx="1"/>
          </p:nvPr>
        </p:nvSpPr>
        <p:spPr>
          <a:xfrm>
            <a:off x="3829078" y="1990827"/>
            <a:ext cx="4857722" cy="5846063"/>
          </a:xfrm>
        </p:spPr>
        <p:txBody>
          <a:bodyPr/>
          <a:lstStyle/>
          <a:p>
            <a:pPr>
              <a:lnSpc>
                <a:spcPct val="100000"/>
              </a:lnSpc>
              <a:spcAft>
                <a:spcPts val="600"/>
              </a:spcAft>
            </a:pPr>
            <a:r>
              <a:rPr lang="fr-CA" sz="1200" i="0" dirty="0">
                <a:solidFill>
                  <a:schemeClr val="tx2"/>
                </a:solidFill>
                <a:latin typeface="Microsoft New Tai Lue" panose="020B0502040204020203" pitchFamily="34" charset="0"/>
                <a:cs typeface="Microsoft New Tai Lue" panose="020B0502040204020203" pitchFamily="34" charset="0"/>
              </a:rPr>
              <a:t>Conformément à l’accord de contribution, deux versements sont prévus à chaque exercice. La remise des versements par Sécurité publique Canada n’a posé aucun problème, mais il a été difficile de vérifier le respect des délais.</a:t>
            </a:r>
            <a:endParaRPr lang="en-US" sz="1200" i="0" dirty="0">
              <a:solidFill>
                <a:schemeClr val="tx2"/>
              </a:solidFill>
              <a:latin typeface="Microsoft New Tai Lue" panose="020B0502040204020203" pitchFamily="34" charset="0"/>
              <a:cs typeface="Microsoft New Tai Lue" panose="020B0502040204020203" pitchFamily="34" charset="0"/>
            </a:endParaRPr>
          </a:p>
          <a:p>
            <a:pPr>
              <a:lnSpc>
                <a:spcPct val="100000"/>
              </a:lnSpc>
              <a:spcAft>
                <a:spcPts val="600"/>
              </a:spcAft>
            </a:pPr>
            <a:r>
              <a:rPr lang="fr-CA" sz="1200" i="0" dirty="0" smtClean="0">
                <a:solidFill>
                  <a:schemeClr val="tx2"/>
                </a:solidFill>
                <a:latin typeface="Microsoft New Tai Lue" panose="020B0502040204020203" pitchFamily="34" charset="0"/>
                <a:cs typeface="Microsoft New Tai Lue" panose="020B0502040204020203" pitchFamily="34" charset="0"/>
              </a:rPr>
              <a:t>Au </a:t>
            </a:r>
            <a:r>
              <a:rPr lang="fr-CA" sz="1200" i="0" dirty="0">
                <a:solidFill>
                  <a:schemeClr val="tx2"/>
                </a:solidFill>
                <a:latin typeface="Microsoft New Tai Lue" panose="020B0502040204020203" pitchFamily="34" charset="0"/>
                <a:cs typeface="Microsoft New Tai Lue" panose="020B0502040204020203" pitchFamily="34" charset="0"/>
              </a:rPr>
              <a:t>début du PCESPCN, Sécurité publique Canada a contesté certaines dépenses présentées par le SPO, mais la situation a été clarifiée et aucun autre problème n’est survenu.</a:t>
            </a:r>
            <a:endParaRPr lang="en-US" sz="1200" i="0" dirty="0">
              <a:solidFill>
                <a:schemeClr val="tx2"/>
              </a:solidFill>
              <a:latin typeface="Microsoft New Tai Lue" panose="020B0502040204020203" pitchFamily="34" charset="0"/>
              <a:cs typeface="Microsoft New Tai Lue" panose="020B0502040204020203" pitchFamily="34" charset="0"/>
            </a:endParaRPr>
          </a:p>
          <a:p>
            <a:pPr>
              <a:lnSpc>
                <a:spcPct val="100000"/>
              </a:lnSpc>
              <a:spcAft>
                <a:spcPts val="600"/>
              </a:spcAft>
            </a:pPr>
            <a:r>
              <a:rPr lang="fr-CA" sz="1200" i="0" dirty="0" smtClean="0">
                <a:solidFill>
                  <a:schemeClr val="tx2"/>
                </a:solidFill>
                <a:latin typeface="Microsoft New Tai Lue" panose="020B0502040204020203" pitchFamily="34" charset="0"/>
                <a:cs typeface="Microsoft New Tai Lue" panose="020B0502040204020203" pitchFamily="34" charset="0"/>
              </a:rPr>
              <a:t>Des </a:t>
            </a:r>
            <a:r>
              <a:rPr lang="fr-CA" sz="1200" i="0" dirty="0">
                <a:solidFill>
                  <a:schemeClr val="tx2"/>
                </a:solidFill>
                <a:latin typeface="Microsoft New Tai Lue" panose="020B0502040204020203" pitchFamily="34" charset="0"/>
                <a:cs typeface="Microsoft New Tai Lue" panose="020B0502040204020203" pitchFamily="34" charset="0"/>
              </a:rPr>
              <a:t>partenaires fédéraux n’étaient pas au courant d’autres programmes de financement susceptibles d’être utilisés par la Ville pour des activités liées au fait d’être la capitale nationale. Cependant, Sécurité publique Canada administre un autre programme de contribution qui fournit une aide financière aux provinces et territoires afin de compenser les coûts admissibles, extraordinaires, raisonnables et justifiables de maintien de l’ordre et de sécurité, soit le Cadre sur les coûts de sécurité des événements internationaux majeurs (CCSEIM).</a:t>
            </a:r>
            <a:endParaRPr lang="en-US" sz="1200" i="0" dirty="0">
              <a:solidFill>
                <a:schemeClr val="tx2"/>
              </a:solidFill>
              <a:latin typeface="Microsoft New Tai Lue" panose="020B0502040204020203" pitchFamily="34" charset="0"/>
              <a:cs typeface="Microsoft New Tai Lue" panose="020B0502040204020203" pitchFamily="34" charset="0"/>
            </a:endParaRPr>
          </a:p>
          <a:p>
            <a:pPr>
              <a:lnSpc>
                <a:spcPct val="100000"/>
              </a:lnSpc>
              <a:spcAft>
                <a:spcPts val="600"/>
              </a:spcAft>
            </a:pPr>
            <a:r>
              <a:rPr lang="fr-CA" sz="1200" i="0" dirty="0" smtClean="0">
                <a:solidFill>
                  <a:schemeClr val="tx2"/>
                </a:solidFill>
                <a:latin typeface="Microsoft New Tai Lue" panose="020B0502040204020203" pitchFamily="34" charset="0"/>
                <a:cs typeface="Microsoft New Tai Lue" panose="020B0502040204020203" pitchFamily="34" charset="0"/>
              </a:rPr>
              <a:t>En </a:t>
            </a:r>
            <a:r>
              <a:rPr lang="fr-CA" sz="1200" i="0" dirty="0">
                <a:solidFill>
                  <a:schemeClr val="tx2"/>
                </a:solidFill>
                <a:latin typeface="Microsoft New Tai Lue" panose="020B0502040204020203" pitchFamily="34" charset="0"/>
                <a:cs typeface="Microsoft New Tai Lue" panose="020B0502040204020203" pitchFamily="34" charset="0"/>
              </a:rPr>
              <a:t>2016, Ottawa a accueilli un événement après le lancement du PCESPCN qui était admissible au financement du CCSEIM : le Sommet des leaders nord-américains. Aucune duplication des coûts soumis à Sécurité publique Canada n’a été observée. Le SPO n’a pas utilisé le financement du PCESPCN pour couvrir les dépenses associées au sommet. </a:t>
            </a:r>
            <a:endParaRPr lang="en-US" sz="1200" i="0" dirty="0">
              <a:solidFill>
                <a:schemeClr val="tx2"/>
              </a:solidFill>
              <a:latin typeface="Microsoft New Tai Lue" panose="020B0502040204020203" pitchFamily="34" charset="0"/>
              <a:cs typeface="Microsoft New Tai Lue" panose="020B0502040204020203" pitchFamily="34" charset="0"/>
            </a:endParaRPr>
          </a:p>
          <a:p>
            <a:endParaRPr lang="en-US" sz="1200" dirty="0"/>
          </a:p>
          <a:p>
            <a:endParaRPr lang="en-US" sz="1200" dirty="0">
              <a:solidFill>
                <a:schemeClr val="accent3"/>
              </a:solidFill>
              <a:latin typeface="Microsoft New Tai Lue" panose="020B0502040204020203" pitchFamily="34" charset="0"/>
              <a:cs typeface="Microsoft New Tai Lue" panose="020B0502040204020203" pitchFamily="34" charset="0"/>
            </a:endParaRPr>
          </a:p>
        </p:txBody>
      </p:sp>
      <p:sp>
        <p:nvSpPr>
          <p:cNvPr id="4" name="Content Placeholder 3"/>
          <p:cNvSpPr>
            <a:spLocks noGrp="1"/>
          </p:cNvSpPr>
          <p:nvPr>
            <p:ph idx="13"/>
          </p:nvPr>
        </p:nvSpPr>
        <p:spPr>
          <a:xfrm>
            <a:off x="586679" y="2035879"/>
            <a:ext cx="2940292" cy="3127499"/>
          </a:xfrm>
        </p:spPr>
        <p:txBody>
          <a:bodyPr/>
          <a:lstStyle/>
          <a:p>
            <a:pPr>
              <a:lnSpc>
                <a:spcPct val="100000"/>
              </a:lnSpc>
            </a:pPr>
            <a:r>
              <a:rPr lang="fr-CA" sz="1200" i="0" dirty="0">
                <a:solidFill>
                  <a:schemeClr val="tx2"/>
                </a:solidFill>
                <a:latin typeface="Microsoft New Tai Lue" panose="020B0502040204020203" pitchFamily="34" charset="0"/>
                <a:cs typeface="Microsoft New Tai Lue" panose="020B0502040204020203" pitchFamily="34" charset="0"/>
              </a:rPr>
              <a:t>Sécurité publique Canada entretient une relation positive avec le SPO. La planification des mesures de sécurité lors d’événements dans la capitale nationale s’est améliorée grâce au PCESPCN. </a:t>
            </a:r>
            <a:endParaRPr lang="en-US" sz="1200" i="0" dirty="0">
              <a:solidFill>
                <a:schemeClr val="tx2"/>
              </a:solidFill>
              <a:latin typeface="Microsoft New Tai Lue" panose="020B0502040204020203" pitchFamily="34" charset="0"/>
              <a:cs typeface="Microsoft New Tai Lue" panose="020B0502040204020203" pitchFamily="34" charset="0"/>
            </a:endParaRPr>
          </a:p>
          <a:p>
            <a:pPr>
              <a:lnSpc>
                <a:spcPct val="100000"/>
              </a:lnSpc>
            </a:pPr>
            <a:r>
              <a:rPr lang="fr-CA" sz="1200" i="0" dirty="0">
                <a:solidFill>
                  <a:schemeClr val="tx2"/>
                </a:solidFill>
                <a:latin typeface="Microsoft New Tai Lue" panose="020B0502040204020203" pitchFamily="34" charset="0"/>
                <a:cs typeface="Microsoft New Tai Lue" panose="020B0502040204020203" pitchFamily="34" charset="0"/>
              </a:rPr>
              <a:t>Par exemple, une des personnes questionnées décrit la relation entre le SPO et la GRC comme </a:t>
            </a:r>
            <a:r>
              <a:rPr lang="fr-CA" sz="1200" dirty="0">
                <a:solidFill>
                  <a:schemeClr val="accent3"/>
                </a:solidFill>
                <a:latin typeface="Microsoft New Tai Lue" panose="020B0502040204020203" pitchFamily="34" charset="0"/>
                <a:cs typeface="Microsoft New Tai Lue" panose="020B0502040204020203" pitchFamily="34" charset="0"/>
              </a:rPr>
              <a:t>« la meilleure collaboration [qu’il a] vue […] [elle] est très simplifiée et harmonieuse. »</a:t>
            </a:r>
            <a:endParaRPr lang="en-US" sz="1200" dirty="0">
              <a:solidFill>
                <a:schemeClr val="accent3"/>
              </a:solidFill>
              <a:latin typeface="Microsoft New Tai Lue" panose="020B0502040204020203" pitchFamily="34" charset="0"/>
              <a:cs typeface="Microsoft New Tai Lue" panose="020B0502040204020203" pitchFamily="34" charset="0"/>
            </a:endParaRPr>
          </a:p>
          <a:p>
            <a:endParaRPr lang="en-US" sz="1200" i="0" dirty="0">
              <a:solidFill>
                <a:schemeClr val="tx2"/>
              </a:solidFill>
              <a:latin typeface="Microsoft New Tai Lue" panose="020B0502040204020203" pitchFamily="34" charset="0"/>
              <a:cs typeface="Microsoft New Tai Lue" panose="020B0502040204020203" pitchFamily="34" charset="0"/>
            </a:endParaRPr>
          </a:p>
        </p:txBody>
      </p:sp>
      <p:sp>
        <p:nvSpPr>
          <p:cNvPr id="5" name="Content Placeholder 4"/>
          <p:cNvSpPr>
            <a:spLocks noGrp="1"/>
          </p:cNvSpPr>
          <p:nvPr>
            <p:ph type="body" sz="quarter" idx="10"/>
          </p:nvPr>
        </p:nvSpPr>
        <p:spPr/>
        <p:txBody>
          <a:bodyPr/>
          <a:lstStyle/>
          <a:p>
            <a:endParaRPr lang="en-US" sz="1200" b="1" i="0" dirty="0">
              <a:solidFill>
                <a:schemeClr val="tx2"/>
              </a:solidFill>
              <a:latin typeface="Microsoft New Tai Lue" panose="020B0502040204020203" pitchFamily="34" charset="0"/>
              <a:cs typeface="Microsoft New Tai Lue" panose="020B0502040204020203" pitchFamily="34" charset="0"/>
            </a:endParaRPr>
          </a:p>
        </p:txBody>
      </p:sp>
      <p:grpSp>
        <p:nvGrpSpPr>
          <p:cNvPr id="11" name="Google Shape;623;p41"/>
          <p:cNvGrpSpPr/>
          <p:nvPr/>
        </p:nvGrpSpPr>
        <p:grpSpPr>
          <a:xfrm>
            <a:off x="917573" y="4448262"/>
            <a:ext cx="1407620" cy="1124429"/>
            <a:chOff x="5247525" y="3007275"/>
            <a:chExt cx="517575" cy="384825"/>
          </a:xfrm>
        </p:grpSpPr>
        <p:sp>
          <p:nvSpPr>
            <p:cNvPr id="12" name="Google Shape;624;p41"/>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25;p41"/>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4" name="Table 13"/>
          <p:cNvGraphicFramePr>
            <a:graphicFrameLocks noGrp="1"/>
          </p:cNvGraphicFramePr>
          <p:nvPr>
            <p:extLst>
              <p:ext uri="{D42A27DB-BD31-4B8C-83A1-F6EECF244321}">
                <p14:modId xmlns:p14="http://schemas.microsoft.com/office/powerpoint/2010/main" val="2757834356"/>
              </p:ext>
            </p:extLst>
          </p:nvPr>
        </p:nvGraphicFramePr>
        <p:xfrm>
          <a:off x="457200" y="1354429"/>
          <a:ext cx="8229600" cy="621792"/>
        </p:xfrm>
        <a:graphic>
          <a:graphicData uri="http://schemas.openxmlformats.org/drawingml/2006/table">
            <a:tbl>
              <a:tblPr>
                <a:tableStyleId>{5C22544A-7EE6-4342-B048-85BDC9FD1C3A}</a:tableStyleId>
              </a:tblPr>
              <a:tblGrid>
                <a:gridCol w="8229600"/>
              </a:tblGrid>
              <a:tr h="481938">
                <a:tc>
                  <a:txBody>
                    <a:bodyPr/>
                    <a:lstStyle/>
                    <a:p>
                      <a:pPr marL="0" indent="0" algn="l" defTabSz="914400" rtl="0" eaLnBrk="1" latinLnBrk="0" hangingPunct="1">
                        <a:lnSpc>
                          <a:spcPct val="120000"/>
                        </a:lnSpc>
                        <a:spcBef>
                          <a:spcPts val="600"/>
                        </a:spcBef>
                        <a:spcAft>
                          <a:spcPts val="600"/>
                        </a:spcAft>
                        <a:buFont typeface="Arial" panose="020B0604020202020204" pitchFamily="34" charset="0"/>
                        <a:buChar char="​"/>
                      </a:pPr>
                      <a:r>
                        <a:rPr lang="en-US" sz="1200" b="1" i="0" kern="1200" dirty="0" err="1" smtClean="0">
                          <a:solidFill>
                            <a:schemeClr val="accent1"/>
                          </a:solidFill>
                          <a:latin typeface="Microsoft New Tai Lue" panose="020B0502040204020203" pitchFamily="34" charset="0"/>
                          <a:ea typeface="+mn-ea"/>
                          <a:cs typeface="Microsoft New Tai Lue" panose="020B0502040204020203" pitchFamily="34" charset="0"/>
                        </a:rPr>
                        <a:t>Constatation</a:t>
                      </a:r>
                      <a:r>
                        <a:rPr lang="en-US" sz="1200" b="1" i="0" kern="1200" dirty="0" smtClean="0">
                          <a:solidFill>
                            <a:schemeClr val="accent1"/>
                          </a:solidFill>
                          <a:latin typeface="Microsoft New Tai Lue" panose="020B0502040204020203" pitchFamily="34" charset="0"/>
                          <a:ea typeface="+mn-ea"/>
                          <a:cs typeface="Microsoft New Tai Lue" panose="020B0502040204020203" pitchFamily="34" charset="0"/>
                        </a:rPr>
                        <a:t>: </a:t>
                      </a:r>
                      <a:r>
                        <a:rPr lang="fr-CA" sz="1200" b="0" i="0" kern="1200" dirty="0" smtClean="0">
                          <a:solidFill>
                            <a:schemeClr val="tx2"/>
                          </a:solidFill>
                          <a:latin typeface="Microsoft New Tai Lue" panose="020B0502040204020203" pitchFamily="34" charset="0"/>
                          <a:ea typeface="+mn-ea"/>
                          <a:cs typeface="Microsoft New Tai Lue" panose="020B0502040204020203" pitchFamily="34" charset="0"/>
                        </a:rPr>
                        <a:t>Aucun problème n’est survenu quant à une duplication des efforts de financement. Les renseignements fournis par le bénéficiaire ne semblent pas être utilisés autrement qu’à des fins administratives.</a:t>
                      </a:r>
                      <a:endParaRPr lang="en-US" sz="1200" b="0" i="0" kern="1200" dirty="0">
                        <a:solidFill>
                          <a:schemeClr val="tx2"/>
                        </a:solidFill>
                        <a:latin typeface="Microsoft New Tai Lue" panose="020B0502040204020203" pitchFamily="34" charset="0"/>
                        <a:ea typeface="+mn-ea"/>
                        <a:cs typeface="Microsoft New Tai Lue" panose="020B0502040204020203" pitchFamily="34" charset="0"/>
                      </a:endParaRPr>
                    </a:p>
                  </a:txBody>
                  <a:tcPr marL="45720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5" name="Google Shape;626;p41"/>
          <p:cNvGrpSpPr/>
          <p:nvPr/>
        </p:nvGrpSpPr>
        <p:grpSpPr>
          <a:xfrm flipH="1">
            <a:off x="496346" y="1499262"/>
            <a:ext cx="342882" cy="350068"/>
            <a:chOff x="3951850" y="2985350"/>
            <a:chExt cx="407950" cy="416500"/>
          </a:xfrm>
        </p:grpSpPr>
        <p:sp>
          <p:nvSpPr>
            <p:cNvPr id="16" name="Google Shape;627;p41"/>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28;p41"/>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29;p41"/>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30;p41"/>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206844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00000"/>
              </a:lnSpc>
            </a:pPr>
            <a:r>
              <a:rPr lang="fr-CA" sz="1200" i="0" dirty="0" smtClean="0">
                <a:solidFill>
                  <a:schemeClr val="tx1"/>
                </a:solidFill>
                <a:latin typeface="+mn-lt"/>
              </a:rPr>
              <a:t>À </a:t>
            </a:r>
            <a:r>
              <a:rPr lang="fr-CA" sz="1200" i="0" dirty="0">
                <a:solidFill>
                  <a:schemeClr val="tx1"/>
                </a:solidFill>
                <a:latin typeface="+mn-lt"/>
              </a:rPr>
              <a:t>l’heure actuelle, le SPO présente un total de quatre rapports chaque année. Il soumet également deux fois par année un rapport d’activités non financières et un état des flux de trésorerie.</a:t>
            </a:r>
            <a:endParaRPr lang="en-US" sz="1200" i="0" dirty="0">
              <a:solidFill>
                <a:schemeClr val="tx1"/>
              </a:solidFill>
              <a:latin typeface="+mn-lt"/>
            </a:endParaRPr>
          </a:p>
          <a:p>
            <a:pPr>
              <a:lnSpc>
                <a:spcPct val="100000"/>
              </a:lnSpc>
            </a:pPr>
            <a:r>
              <a:rPr lang="fr-CA" sz="1200" i="0" dirty="0" smtClean="0">
                <a:solidFill>
                  <a:schemeClr val="tx1"/>
                </a:solidFill>
                <a:latin typeface="+mn-lt"/>
              </a:rPr>
              <a:t>Le </a:t>
            </a:r>
            <a:r>
              <a:rPr lang="fr-CA" sz="1200" i="0" dirty="0">
                <a:solidFill>
                  <a:schemeClr val="tx1"/>
                </a:solidFill>
                <a:latin typeface="+mn-lt"/>
              </a:rPr>
              <a:t>SPO est d’avis que les renseignements demandés par le programme sont appropriés. La collecte de données constitue un défi interne pour le SPO, car ces données doivent être compilées manuellement, et la solution proposée par les technologies de l’information a été retardée en raison de réductions budgétaires. </a:t>
            </a:r>
            <a:endParaRPr lang="en-US" sz="1200" i="0" dirty="0">
              <a:solidFill>
                <a:schemeClr val="tx1"/>
              </a:solidFill>
              <a:latin typeface="+mn-lt"/>
            </a:endParaRPr>
          </a:p>
          <a:p>
            <a:pPr>
              <a:lnSpc>
                <a:spcPct val="100000"/>
              </a:lnSpc>
            </a:pPr>
            <a:r>
              <a:rPr lang="fr-CA" sz="1200" i="0" dirty="0">
                <a:solidFill>
                  <a:schemeClr val="tx1"/>
                </a:solidFill>
                <a:latin typeface="+mn-lt"/>
              </a:rPr>
              <a:t>Par exemple, les modes de catégorisation des événements dans les rapports étaient incohérents et cela ne semble pas avoir été réglé par le secteur de programme avec le bénéficiaire. Ces incohérences ont rendu plus difficile l’analyse des tendances relatives aux nombres et aux types d’événements. </a:t>
            </a:r>
            <a:endParaRPr lang="en-US" sz="1200" i="0" dirty="0">
              <a:solidFill>
                <a:schemeClr val="tx1"/>
              </a:solidFill>
              <a:latin typeface="+mn-lt"/>
            </a:endParaRPr>
          </a:p>
          <a:p>
            <a:pPr>
              <a:lnSpc>
                <a:spcPct val="100000"/>
              </a:lnSpc>
            </a:pPr>
            <a:r>
              <a:rPr lang="fr-CA" sz="1200" i="0" dirty="0" smtClean="0">
                <a:solidFill>
                  <a:schemeClr val="tx1"/>
                </a:solidFill>
                <a:latin typeface="+mn-lt"/>
              </a:rPr>
              <a:t>En </a:t>
            </a:r>
            <a:r>
              <a:rPr lang="fr-CA" sz="1200" i="0" dirty="0">
                <a:solidFill>
                  <a:schemeClr val="tx1"/>
                </a:solidFill>
                <a:latin typeface="+mn-lt"/>
              </a:rPr>
              <a:t>outre, le SPO fournit une répartition des événements, laquelle est jointe en annexe du rapport d’activités non financières. Pour les deux périodes de rapport, cette annexe n’était pas disponible pour le secteur de programme et devait être demandée directement au SPO.</a:t>
            </a:r>
            <a:endParaRPr lang="en-US" sz="1200" i="0" dirty="0">
              <a:solidFill>
                <a:schemeClr val="tx1"/>
              </a:solidFill>
              <a:latin typeface="+mn-lt"/>
            </a:endParaRPr>
          </a:p>
          <a:p>
            <a:pPr>
              <a:lnSpc>
                <a:spcPct val="100000"/>
              </a:lnSpc>
            </a:pPr>
            <a:r>
              <a:rPr lang="fr-CA" sz="1200" i="0" dirty="0" smtClean="0">
                <a:solidFill>
                  <a:schemeClr val="tx1"/>
                </a:solidFill>
                <a:latin typeface="+mn-lt"/>
              </a:rPr>
              <a:t>Aucune </a:t>
            </a:r>
            <a:r>
              <a:rPr lang="fr-CA" sz="1200" i="0" dirty="0">
                <a:solidFill>
                  <a:schemeClr val="tx1"/>
                </a:solidFill>
                <a:latin typeface="+mn-lt"/>
              </a:rPr>
              <a:t>preuve de l’utilisation par Sécurité publique Canada des renseignements fournis par le SPO n’a été constatée, autre que comme un moyen de vérifier que les conditions de l’accord ont été respectées, et pour autoriser le paiement. Toutefois, aucune ressource interne n’a obtenu de financement dans le cadre du programme et les coûts administratifs ont été absorbés par la division des politiques de police.</a:t>
            </a:r>
            <a:endParaRPr lang="en-US" sz="1200" i="0" dirty="0">
              <a:solidFill>
                <a:schemeClr val="tx1"/>
              </a:solidFill>
              <a:latin typeface="+mn-lt"/>
            </a:endParaRPr>
          </a:p>
          <a:p>
            <a:pPr lvl="2">
              <a:lnSpc>
                <a:spcPct val="120000"/>
              </a:lnSpc>
              <a:spcAft>
                <a:spcPts val="600"/>
              </a:spcAft>
              <a:buNone/>
            </a:pPr>
            <a:endParaRPr lang="en-US" sz="1200" dirty="0">
              <a:solidFill>
                <a:schemeClr val="tx1"/>
              </a:solidFill>
              <a:latin typeface="+mn-lt"/>
              <a:cs typeface="+mn-cs"/>
            </a:endParaRPr>
          </a:p>
        </p:txBody>
      </p:sp>
      <p:sp>
        <p:nvSpPr>
          <p:cNvPr id="4" name="Text Placeholder 3"/>
          <p:cNvSpPr>
            <a:spLocks noGrp="1"/>
          </p:cNvSpPr>
          <p:nvPr>
            <p:ph type="body" sz="quarter" idx="10"/>
          </p:nvPr>
        </p:nvSpPr>
        <p:spPr/>
        <p:txBody>
          <a:bodyPr/>
          <a:lstStyle/>
          <a:p>
            <a:endParaRPr lang="en-US"/>
          </a:p>
        </p:txBody>
      </p:sp>
      <p:sp>
        <p:nvSpPr>
          <p:cNvPr id="5" name="Title 1"/>
          <p:cNvSpPr>
            <a:spLocks noGrp="1"/>
          </p:cNvSpPr>
          <p:nvPr>
            <p:ph type="title"/>
          </p:nvPr>
        </p:nvSpPr>
        <p:spPr/>
        <p:txBody>
          <a:bodyPr/>
          <a:lstStyle/>
          <a:p>
            <a:r>
              <a:rPr lang="en-US" dirty="0" err="1" smtClean="0"/>
              <a:t>Rendement</a:t>
            </a:r>
            <a:r>
              <a:rPr lang="en-US" dirty="0"/>
              <a:t/>
            </a:r>
            <a:br>
              <a:rPr lang="en-US" dirty="0"/>
            </a:br>
            <a:r>
              <a:rPr lang="en-US" sz="1800" dirty="0" err="1" smtClean="0">
                <a:solidFill>
                  <a:schemeClr val="accent2"/>
                </a:solidFill>
              </a:rPr>
              <a:t>Efficacité</a:t>
            </a:r>
            <a:r>
              <a:rPr lang="en-US" sz="1800" dirty="0" smtClean="0">
                <a:solidFill>
                  <a:schemeClr val="accent2"/>
                </a:solidFill>
              </a:rPr>
              <a:t> et </a:t>
            </a:r>
            <a:r>
              <a:rPr lang="en-US" sz="1800" dirty="0" err="1" smtClean="0">
                <a:solidFill>
                  <a:schemeClr val="accent2"/>
                </a:solidFill>
              </a:rPr>
              <a:t>économie</a:t>
            </a:r>
            <a:endParaRPr lang="en-US" sz="1800" dirty="0">
              <a:solidFill>
                <a:schemeClr val="accent2"/>
              </a:solidFill>
            </a:endParaRPr>
          </a:p>
        </p:txBody>
      </p:sp>
      <p:grpSp>
        <p:nvGrpSpPr>
          <p:cNvPr id="14" name="Google Shape;816;p41"/>
          <p:cNvGrpSpPr/>
          <p:nvPr/>
        </p:nvGrpSpPr>
        <p:grpSpPr>
          <a:xfrm>
            <a:off x="514402" y="3418666"/>
            <a:ext cx="606716" cy="836499"/>
            <a:chOff x="1268550" y="929175"/>
            <a:chExt cx="407950" cy="497475"/>
          </a:xfrm>
        </p:grpSpPr>
        <p:sp>
          <p:nvSpPr>
            <p:cNvPr id="15" name="Google Shape;817;p41"/>
            <p:cNvSpPr/>
            <p:nvPr/>
          </p:nvSpPr>
          <p:spPr>
            <a:xfrm>
              <a:off x="1268550" y="953550"/>
              <a:ext cx="387250" cy="473100"/>
            </a:xfrm>
            <a:custGeom>
              <a:avLst/>
              <a:gdLst/>
              <a:ahLst/>
              <a:cxnLst/>
              <a:rect l="l" t="t" r="r" b="b"/>
              <a:pathLst>
                <a:path w="15490" h="18924" fill="none" extrusionOk="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18;p41"/>
            <p:cNvSpPr/>
            <p:nvPr/>
          </p:nvSpPr>
          <p:spPr>
            <a:xfrm>
              <a:off x="1298975" y="929175"/>
              <a:ext cx="377525" cy="462775"/>
            </a:xfrm>
            <a:custGeom>
              <a:avLst/>
              <a:gdLst/>
              <a:ahLst/>
              <a:cxnLst/>
              <a:rect l="l" t="t" r="r" b="b"/>
              <a:pathLst>
                <a:path w="15101" h="18511" fill="none" extrusionOk="0">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19;p41"/>
            <p:cNvSpPr/>
            <p:nvPr/>
          </p:nvSpPr>
          <p:spPr>
            <a:xfrm>
              <a:off x="15924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497;p41"/>
          <p:cNvGrpSpPr/>
          <p:nvPr/>
        </p:nvGrpSpPr>
        <p:grpSpPr>
          <a:xfrm>
            <a:off x="1162196" y="2350200"/>
            <a:ext cx="606716" cy="882974"/>
            <a:chOff x="596350" y="929175"/>
            <a:chExt cx="407950" cy="497475"/>
          </a:xfrm>
        </p:grpSpPr>
        <p:sp>
          <p:nvSpPr>
            <p:cNvPr id="19" name="Google Shape;498;p41"/>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99;p41"/>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00;p41"/>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01;p41"/>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02;p41"/>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03;p41"/>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04;p41"/>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497;p41"/>
          <p:cNvGrpSpPr/>
          <p:nvPr/>
        </p:nvGrpSpPr>
        <p:grpSpPr>
          <a:xfrm>
            <a:off x="468489" y="2336781"/>
            <a:ext cx="606716" cy="882974"/>
            <a:chOff x="596350" y="929175"/>
            <a:chExt cx="407950" cy="497475"/>
          </a:xfrm>
        </p:grpSpPr>
        <p:sp>
          <p:nvSpPr>
            <p:cNvPr id="31" name="Google Shape;498;p41"/>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99;p41"/>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00;p41"/>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01;p41"/>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02;p41"/>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03;p41"/>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04;p41"/>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816;p41"/>
          <p:cNvGrpSpPr/>
          <p:nvPr/>
        </p:nvGrpSpPr>
        <p:grpSpPr>
          <a:xfrm>
            <a:off x="1207445" y="3418666"/>
            <a:ext cx="606716" cy="836499"/>
            <a:chOff x="1268550" y="929175"/>
            <a:chExt cx="407950" cy="497475"/>
          </a:xfrm>
        </p:grpSpPr>
        <p:sp>
          <p:nvSpPr>
            <p:cNvPr id="39" name="Google Shape;817;p41"/>
            <p:cNvSpPr/>
            <p:nvPr/>
          </p:nvSpPr>
          <p:spPr>
            <a:xfrm>
              <a:off x="1268550" y="953550"/>
              <a:ext cx="387250" cy="473100"/>
            </a:xfrm>
            <a:custGeom>
              <a:avLst/>
              <a:gdLst/>
              <a:ahLst/>
              <a:cxnLst/>
              <a:rect l="l" t="t" r="r" b="b"/>
              <a:pathLst>
                <a:path w="15490" h="18924" fill="none" extrusionOk="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18;p41"/>
            <p:cNvSpPr/>
            <p:nvPr/>
          </p:nvSpPr>
          <p:spPr>
            <a:xfrm>
              <a:off x="1298975" y="929175"/>
              <a:ext cx="377525" cy="462775"/>
            </a:xfrm>
            <a:custGeom>
              <a:avLst/>
              <a:gdLst/>
              <a:ahLst/>
              <a:cxnLst/>
              <a:rect l="l" t="t" r="r" b="b"/>
              <a:pathLst>
                <a:path w="15101" h="18511" fill="none" extrusionOk="0">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19;p41"/>
            <p:cNvSpPr/>
            <p:nvPr/>
          </p:nvSpPr>
          <p:spPr>
            <a:xfrm>
              <a:off x="15924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Freeform 41">
            <a:extLst>
              <a:ext uri="{FF2B5EF4-FFF2-40B4-BE49-F238E27FC236}">
                <a16:creationId xmlns:lc="http://schemas.openxmlformats.org/drawingml/2006/lockedCanvas" xmlns:a16="http://schemas.microsoft.com/office/drawing/2014/main" xmlns="" id="{4B6360B5-A461-4224-AAD0-0D22CE2BB0D9}"/>
              </a:ext>
            </a:extLst>
          </p:cNvPr>
          <p:cNvSpPr>
            <a:spLocks/>
          </p:cNvSpPr>
          <p:nvPr/>
        </p:nvSpPr>
        <p:spPr bwMode="auto">
          <a:xfrm>
            <a:off x="663508" y="2606347"/>
            <a:ext cx="283752" cy="282252"/>
          </a:xfrm>
          <a:custGeom>
            <a:avLst/>
            <a:gdLst>
              <a:gd name="T0" fmla="*/ 637 w 660"/>
              <a:gd name="T1" fmla="*/ 11 h 655"/>
              <a:gd name="T2" fmla="*/ 585 w 660"/>
              <a:gd name="T3" fmla="*/ 23 h 655"/>
              <a:gd name="T4" fmla="*/ 254 w 660"/>
              <a:gd name="T5" fmla="*/ 547 h 655"/>
              <a:gd name="T6" fmla="*/ 73 w 660"/>
              <a:gd name="T7" fmla="*/ 307 h 655"/>
              <a:gd name="T8" fmla="*/ 20 w 660"/>
              <a:gd name="T9" fmla="*/ 300 h 655"/>
              <a:gd name="T10" fmla="*/ 13 w 660"/>
              <a:gd name="T11" fmla="*/ 353 h 655"/>
              <a:gd name="T12" fmla="*/ 218 w 660"/>
              <a:gd name="T13" fmla="*/ 624 h 655"/>
              <a:gd name="T14" fmla="*/ 235 w 660"/>
              <a:gd name="T15" fmla="*/ 649 h 655"/>
              <a:gd name="T16" fmla="*/ 255 w 660"/>
              <a:gd name="T17" fmla="*/ 655 h 655"/>
              <a:gd name="T18" fmla="*/ 257 w 660"/>
              <a:gd name="T19" fmla="*/ 655 h 655"/>
              <a:gd name="T20" fmla="*/ 260 w 660"/>
              <a:gd name="T21" fmla="*/ 655 h 655"/>
              <a:gd name="T22" fmla="*/ 283 w 660"/>
              <a:gd name="T23" fmla="*/ 647 h 655"/>
              <a:gd name="T24" fmla="*/ 298 w 660"/>
              <a:gd name="T25" fmla="*/ 620 h 655"/>
              <a:gd name="T26" fmla="*/ 649 w 660"/>
              <a:gd name="T27" fmla="*/ 63 h 655"/>
              <a:gd name="T28" fmla="*/ 637 w 660"/>
              <a:gd name="T29" fmla="*/ 11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655">
                <a:moveTo>
                  <a:pt x="637" y="11"/>
                </a:moveTo>
                <a:cubicBezTo>
                  <a:pt x="620" y="0"/>
                  <a:pt x="596" y="5"/>
                  <a:pt x="585" y="23"/>
                </a:cubicBezTo>
                <a:cubicBezTo>
                  <a:pt x="254" y="547"/>
                  <a:pt x="254" y="547"/>
                  <a:pt x="254" y="547"/>
                </a:cubicBezTo>
                <a:cubicBezTo>
                  <a:pt x="73" y="307"/>
                  <a:pt x="73" y="307"/>
                  <a:pt x="73" y="307"/>
                </a:cubicBezTo>
                <a:cubicBezTo>
                  <a:pt x="61" y="290"/>
                  <a:pt x="37" y="287"/>
                  <a:pt x="20" y="300"/>
                </a:cubicBezTo>
                <a:cubicBezTo>
                  <a:pt x="3" y="312"/>
                  <a:pt x="0" y="336"/>
                  <a:pt x="13" y="353"/>
                </a:cubicBezTo>
                <a:cubicBezTo>
                  <a:pt x="218" y="624"/>
                  <a:pt x="218" y="624"/>
                  <a:pt x="218" y="624"/>
                </a:cubicBezTo>
                <a:cubicBezTo>
                  <a:pt x="220" y="634"/>
                  <a:pt x="225" y="643"/>
                  <a:pt x="235" y="649"/>
                </a:cubicBezTo>
                <a:cubicBezTo>
                  <a:pt x="241" y="653"/>
                  <a:pt x="248" y="655"/>
                  <a:pt x="255" y="655"/>
                </a:cubicBezTo>
                <a:cubicBezTo>
                  <a:pt x="256" y="655"/>
                  <a:pt x="257" y="655"/>
                  <a:pt x="257" y="655"/>
                </a:cubicBezTo>
                <a:cubicBezTo>
                  <a:pt x="258" y="655"/>
                  <a:pt x="259" y="655"/>
                  <a:pt x="260" y="655"/>
                </a:cubicBezTo>
                <a:cubicBezTo>
                  <a:pt x="268" y="655"/>
                  <a:pt x="276" y="652"/>
                  <a:pt x="283" y="647"/>
                </a:cubicBezTo>
                <a:cubicBezTo>
                  <a:pt x="292" y="641"/>
                  <a:pt x="297" y="631"/>
                  <a:pt x="298" y="620"/>
                </a:cubicBezTo>
                <a:cubicBezTo>
                  <a:pt x="649" y="63"/>
                  <a:pt x="649" y="63"/>
                  <a:pt x="649" y="63"/>
                </a:cubicBezTo>
                <a:cubicBezTo>
                  <a:pt x="660" y="46"/>
                  <a:pt x="655" y="22"/>
                  <a:pt x="637" y="11"/>
                </a:cubicBezTo>
                <a:close/>
              </a:path>
            </a:pathLst>
          </a:custGeom>
          <a:solidFill>
            <a:schemeClr val="bg1"/>
          </a:solidFill>
          <a:ln w="57150">
            <a:solidFill>
              <a:schemeClr val="accent3"/>
            </a:solidFill>
          </a:ln>
        </p:spPr>
        <p:txBody>
          <a:bodyPr vert="horz" wrap="square" lIns="51435" tIns="25718" rIns="51435" bIns="25718" numCol="1" anchor="t" anchorCtr="0" compatLnSpc="1">
            <a:prstTxWarp prst="textNoShape">
              <a:avLst/>
            </a:prstTxWarp>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1100"/>
          </a:p>
        </p:txBody>
      </p:sp>
      <p:sp>
        <p:nvSpPr>
          <p:cNvPr id="43" name="Freeform 42">
            <a:extLst>
              <a:ext uri="{FF2B5EF4-FFF2-40B4-BE49-F238E27FC236}">
                <a16:creationId xmlns:lc="http://schemas.openxmlformats.org/drawingml/2006/lockedCanvas" xmlns:a16="http://schemas.microsoft.com/office/drawing/2014/main" xmlns="" id="{4B6360B5-A461-4224-AAD0-0D22CE2BB0D9}"/>
              </a:ext>
            </a:extLst>
          </p:cNvPr>
          <p:cNvSpPr>
            <a:spLocks/>
          </p:cNvSpPr>
          <p:nvPr/>
        </p:nvSpPr>
        <p:spPr bwMode="auto">
          <a:xfrm>
            <a:off x="1396446" y="2623207"/>
            <a:ext cx="283752" cy="282252"/>
          </a:xfrm>
          <a:custGeom>
            <a:avLst/>
            <a:gdLst>
              <a:gd name="T0" fmla="*/ 637 w 660"/>
              <a:gd name="T1" fmla="*/ 11 h 655"/>
              <a:gd name="T2" fmla="*/ 585 w 660"/>
              <a:gd name="T3" fmla="*/ 23 h 655"/>
              <a:gd name="T4" fmla="*/ 254 w 660"/>
              <a:gd name="T5" fmla="*/ 547 h 655"/>
              <a:gd name="T6" fmla="*/ 73 w 660"/>
              <a:gd name="T7" fmla="*/ 307 h 655"/>
              <a:gd name="T8" fmla="*/ 20 w 660"/>
              <a:gd name="T9" fmla="*/ 300 h 655"/>
              <a:gd name="T10" fmla="*/ 13 w 660"/>
              <a:gd name="T11" fmla="*/ 353 h 655"/>
              <a:gd name="T12" fmla="*/ 218 w 660"/>
              <a:gd name="T13" fmla="*/ 624 h 655"/>
              <a:gd name="T14" fmla="*/ 235 w 660"/>
              <a:gd name="T15" fmla="*/ 649 h 655"/>
              <a:gd name="T16" fmla="*/ 255 w 660"/>
              <a:gd name="T17" fmla="*/ 655 h 655"/>
              <a:gd name="T18" fmla="*/ 257 w 660"/>
              <a:gd name="T19" fmla="*/ 655 h 655"/>
              <a:gd name="T20" fmla="*/ 260 w 660"/>
              <a:gd name="T21" fmla="*/ 655 h 655"/>
              <a:gd name="T22" fmla="*/ 283 w 660"/>
              <a:gd name="T23" fmla="*/ 647 h 655"/>
              <a:gd name="T24" fmla="*/ 298 w 660"/>
              <a:gd name="T25" fmla="*/ 620 h 655"/>
              <a:gd name="T26" fmla="*/ 649 w 660"/>
              <a:gd name="T27" fmla="*/ 63 h 655"/>
              <a:gd name="T28" fmla="*/ 637 w 660"/>
              <a:gd name="T29" fmla="*/ 11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655">
                <a:moveTo>
                  <a:pt x="637" y="11"/>
                </a:moveTo>
                <a:cubicBezTo>
                  <a:pt x="620" y="0"/>
                  <a:pt x="596" y="5"/>
                  <a:pt x="585" y="23"/>
                </a:cubicBezTo>
                <a:cubicBezTo>
                  <a:pt x="254" y="547"/>
                  <a:pt x="254" y="547"/>
                  <a:pt x="254" y="547"/>
                </a:cubicBezTo>
                <a:cubicBezTo>
                  <a:pt x="73" y="307"/>
                  <a:pt x="73" y="307"/>
                  <a:pt x="73" y="307"/>
                </a:cubicBezTo>
                <a:cubicBezTo>
                  <a:pt x="61" y="290"/>
                  <a:pt x="37" y="287"/>
                  <a:pt x="20" y="300"/>
                </a:cubicBezTo>
                <a:cubicBezTo>
                  <a:pt x="3" y="312"/>
                  <a:pt x="0" y="336"/>
                  <a:pt x="13" y="353"/>
                </a:cubicBezTo>
                <a:cubicBezTo>
                  <a:pt x="218" y="624"/>
                  <a:pt x="218" y="624"/>
                  <a:pt x="218" y="624"/>
                </a:cubicBezTo>
                <a:cubicBezTo>
                  <a:pt x="220" y="634"/>
                  <a:pt x="225" y="643"/>
                  <a:pt x="235" y="649"/>
                </a:cubicBezTo>
                <a:cubicBezTo>
                  <a:pt x="241" y="653"/>
                  <a:pt x="248" y="655"/>
                  <a:pt x="255" y="655"/>
                </a:cubicBezTo>
                <a:cubicBezTo>
                  <a:pt x="256" y="655"/>
                  <a:pt x="257" y="655"/>
                  <a:pt x="257" y="655"/>
                </a:cubicBezTo>
                <a:cubicBezTo>
                  <a:pt x="258" y="655"/>
                  <a:pt x="259" y="655"/>
                  <a:pt x="260" y="655"/>
                </a:cubicBezTo>
                <a:cubicBezTo>
                  <a:pt x="268" y="655"/>
                  <a:pt x="276" y="652"/>
                  <a:pt x="283" y="647"/>
                </a:cubicBezTo>
                <a:cubicBezTo>
                  <a:pt x="292" y="641"/>
                  <a:pt x="297" y="631"/>
                  <a:pt x="298" y="620"/>
                </a:cubicBezTo>
                <a:cubicBezTo>
                  <a:pt x="649" y="63"/>
                  <a:pt x="649" y="63"/>
                  <a:pt x="649" y="63"/>
                </a:cubicBezTo>
                <a:cubicBezTo>
                  <a:pt x="660" y="46"/>
                  <a:pt x="655" y="22"/>
                  <a:pt x="637" y="11"/>
                </a:cubicBezTo>
                <a:close/>
              </a:path>
            </a:pathLst>
          </a:custGeom>
          <a:solidFill>
            <a:schemeClr val="bg1"/>
          </a:solidFill>
          <a:ln w="57150">
            <a:solidFill>
              <a:schemeClr val="accent3"/>
            </a:solidFill>
          </a:ln>
        </p:spPr>
        <p:txBody>
          <a:bodyPr vert="horz" wrap="square" lIns="51435" tIns="25718" rIns="51435" bIns="25718" numCol="1" anchor="t" anchorCtr="0" compatLnSpc="1">
            <a:prstTxWarp prst="textNoShape">
              <a:avLst/>
            </a:prstTxWarp>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1100"/>
          </a:p>
        </p:txBody>
      </p:sp>
      <p:sp>
        <p:nvSpPr>
          <p:cNvPr id="44" name="Freeform 43">
            <a:extLst>
              <a:ext uri="{FF2B5EF4-FFF2-40B4-BE49-F238E27FC236}">
                <a16:creationId xmlns:lc="http://schemas.openxmlformats.org/drawingml/2006/lockedCanvas" xmlns:a16="http://schemas.microsoft.com/office/drawing/2014/main" xmlns="" id="{4B6360B5-A461-4224-AAD0-0D22CE2BB0D9}"/>
              </a:ext>
            </a:extLst>
          </p:cNvPr>
          <p:cNvSpPr>
            <a:spLocks/>
          </p:cNvSpPr>
          <p:nvPr/>
        </p:nvSpPr>
        <p:spPr bwMode="auto">
          <a:xfrm>
            <a:off x="698508" y="3646123"/>
            <a:ext cx="283752" cy="282252"/>
          </a:xfrm>
          <a:custGeom>
            <a:avLst/>
            <a:gdLst>
              <a:gd name="T0" fmla="*/ 637 w 660"/>
              <a:gd name="T1" fmla="*/ 11 h 655"/>
              <a:gd name="T2" fmla="*/ 585 w 660"/>
              <a:gd name="T3" fmla="*/ 23 h 655"/>
              <a:gd name="T4" fmla="*/ 254 w 660"/>
              <a:gd name="T5" fmla="*/ 547 h 655"/>
              <a:gd name="T6" fmla="*/ 73 w 660"/>
              <a:gd name="T7" fmla="*/ 307 h 655"/>
              <a:gd name="T8" fmla="*/ 20 w 660"/>
              <a:gd name="T9" fmla="*/ 300 h 655"/>
              <a:gd name="T10" fmla="*/ 13 w 660"/>
              <a:gd name="T11" fmla="*/ 353 h 655"/>
              <a:gd name="T12" fmla="*/ 218 w 660"/>
              <a:gd name="T13" fmla="*/ 624 h 655"/>
              <a:gd name="T14" fmla="*/ 235 w 660"/>
              <a:gd name="T15" fmla="*/ 649 h 655"/>
              <a:gd name="T16" fmla="*/ 255 w 660"/>
              <a:gd name="T17" fmla="*/ 655 h 655"/>
              <a:gd name="T18" fmla="*/ 257 w 660"/>
              <a:gd name="T19" fmla="*/ 655 h 655"/>
              <a:gd name="T20" fmla="*/ 260 w 660"/>
              <a:gd name="T21" fmla="*/ 655 h 655"/>
              <a:gd name="T22" fmla="*/ 283 w 660"/>
              <a:gd name="T23" fmla="*/ 647 h 655"/>
              <a:gd name="T24" fmla="*/ 298 w 660"/>
              <a:gd name="T25" fmla="*/ 620 h 655"/>
              <a:gd name="T26" fmla="*/ 649 w 660"/>
              <a:gd name="T27" fmla="*/ 63 h 655"/>
              <a:gd name="T28" fmla="*/ 637 w 660"/>
              <a:gd name="T29" fmla="*/ 11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655">
                <a:moveTo>
                  <a:pt x="637" y="11"/>
                </a:moveTo>
                <a:cubicBezTo>
                  <a:pt x="620" y="0"/>
                  <a:pt x="596" y="5"/>
                  <a:pt x="585" y="23"/>
                </a:cubicBezTo>
                <a:cubicBezTo>
                  <a:pt x="254" y="547"/>
                  <a:pt x="254" y="547"/>
                  <a:pt x="254" y="547"/>
                </a:cubicBezTo>
                <a:cubicBezTo>
                  <a:pt x="73" y="307"/>
                  <a:pt x="73" y="307"/>
                  <a:pt x="73" y="307"/>
                </a:cubicBezTo>
                <a:cubicBezTo>
                  <a:pt x="61" y="290"/>
                  <a:pt x="37" y="287"/>
                  <a:pt x="20" y="300"/>
                </a:cubicBezTo>
                <a:cubicBezTo>
                  <a:pt x="3" y="312"/>
                  <a:pt x="0" y="336"/>
                  <a:pt x="13" y="353"/>
                </a:cubicBezTo>
                <a:cubicBezTo>
                  <a:pt x="218" y="624"/>
                  <a:pt x="218" y="624"/>
                  <a:pt x="218" y="624"/>
                </a:cubicBezTo>
                <a:cubicBezTo>
                  <a:pt x="220" y="634"/>
                  <a:pt x="225" y="643"/>
                  <a:pt x="235" y="649"/>
                </a:cubicBezTo>
                <a:cubicBezTo>
                  <a:pt x="241" y="653"/>
                  <a:pt x="248" y="655"/>
                  <a:pt x="255" y="655"/>
                </a:cubicBezTo>
                <a:cubicBezTo>
                  <a:pt x="256" y="655"/>
                  <a:pt x="257" y="655"/>
                  <a:pt x="257" y="655"/>
                </a:cubicBezTo>
                <a:cubicBezTo>
                  <a:pt x="258" y="655"/>
                  <a:pt x="259" y="655"/>
                  <a:pt x="260" y="655"/>
                </a:cubicBezTo>
                <a:cubicBezTo>
                  <a:pt x="268" y="655"/>
                  <a:pt x="276" y="652"/>
                  <a:pt x="283" y="647"/>
                </a:cubicBezTo>
                <a:cubicBezTo>
                  <a:pt x="292" y="641"/>
                  <a:pt x="297" y="631"/>
                  <a:pt x="298" y="620"/>
                </a:cubicBezTo>
                <a:cubicBezTo>
                  <a:pt x="649" y="63"/>
                  <a:pt x="649" y="63"/>
                  <a:pt x="649" y="63"/>
                </a:cubicBezTo>
                <a:cubicBezTo>
                  <a:pt x="660" y="46"/>
                  <a:pt x="655" y="22"/>
                  <a:pt x="637" y="11"/>
                </a:cubicBezTo>
                <a:close/>
              </a:path>
            </a:pathLst>
          </a:custGeom>
          <a:solidFill>
            <a:schemeClr val="bg1"/>
          </a:solidFill>
          <a:ln w="57150">
            <a:solidFill>
              <a:schemeClr val="accent3"/>
            </a:solidFill>
          </a:ln>
        </p:spPr>
        <p:txBody>
          <a:bodyPr vert="horz" wrap="square" lIns="51435" tIns="25718" rIns="51435" bIns="25718" numCol="1" anchor="t" anchorCtr="0" compatLnSpc="1">
            <a:prstTxWarp prst="textNoShape">
              <a:avLst/>
            </a:prstTxWarp>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1100"/>
          </a:p>
        </p:txBody>
      </p:sp>
      <p:sp>
        <p:nvSpPr>
          <p:cNvPr id="45" name="Freeform 44">
            <a:extLst>
              <a:ext uri="{FF2B5EF4-FFF2-40B4-BE49-F238E27FC236}">
                <a16:creationId xmlns:lc="http://schemas.openxmlformats.org/drawingml/2006/lockedCanvas" xmlns:a16="http://schemas.microsoft.com/office/drawing/2014/main" xmlns="" id="{4B6360B5-A461-4224-AAD0-0D22CE2BB0D9}"/>
              </a:ext>
            </a:extLst>
          </p:cNvPr>
          <p:cNvSpPr>
            <a:spLocks/>
          </p:cNvSpPr>
          <p:nvPr/>
        </p:nvSpPr>
        <p:spPr bwMode="auto">
          <a:xfrm>
            <a:off x="1441212" y="3646123"/>
            <a:ext cx="283752" cy="282252"/>
          </a:xfrm>
          <a:custGeom>
            <a:avLst/>
            <a:gdLst>
              <a:gd name="T0" fmla="*/ 637 w 660"/>
              <a:gd name="T1" fmla="*/ 11 h 655"/>
              <a:gd name="T2" fmla="*/ 585 w 660"/>
              <a:gd name="T3" fmla="*/ 23 h 655"/>
              <a:gd name="T4" fmla="*/ 254 w 660"/>
              <a:gd name="T5" fmla="*/ 547 h 655"/>
              <a:gd name="T6" fmla="*/ 73 w 660"/>
              <a:gd name="T7" fmla="*/ 307 h 655"/>
              <a:gd name="T8" fmla="*/ 20 w 660"/>
              <a:gd name="T9" fmla="*/ 300 h 655"/>
              <a:gd name="T10" fmla="*/ 13 w 660"/>
              <a:gd name="T11" fmla="*/ 353 h 655"/>
              <a:gd name="T12" fmla="*/ 218 w 660"/>
              <a:gd name="T13" fmla="*/ 624 h 655"/>
              <a:gd name="T14" fmla="*/ 235 w 660"/>
              <a:gd name="T15" fmla="*/ 649 h 655"/>
              <a:gd name="T16" fmla="*/ 255 w 660"/>
              <a:gd name="T17" fmla="*/ 655 h 655"/>
              <a:gd name="T18" fmla="*/ 257 w 660"/>
              <a:gd name="T19" fmla="*/ 655 h 655"/>
              <a:gd name="T20" fmla="*/ 260 w 660"/>
              <a:gd name="T21" fmla="*/ 655 h 655"/>
              <a:gd name="T22" fmla="*/ 283 w 660"/>
              <a:gd name="T23" fmla="*/ 647 h 655"/>
              <a:gd name="T24" fmla="*/ 298 w 660"/>
              <a:gd name="T25" fmla="*/ 620 h 655"/>
              <a:gd name="T26" fmla="*/ 649 w 660"/>
              <a:gd name="T27" fmla="*/ 63 h 655"/>
              <a:gd name="T28" fmla="*/ 637 w 660"/>
              <a:gd name="T29" fmla="*/ 11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655">
                <a:moveTo>
                  <a:pt x="637" y="11"/>
                </a:moveTo>
                <a:cubicBezTo>
                  <a:pt x="620" y="0"/>
                  <a:pt x="596" y="5"/>
                  <a:pt x="585" y="23"/>
                </a:cubicBezTo>
                <a:cubicBezTo>
                  <a:pt x="254" y="547"/>
                  <a:pt x="254" y="547"/>
                  <a:pt x="254" y="547"/>
                </a:cubicBezTo>
                <a:cubicBezTo>
                  <a:pt x="73" y="307"/>
                  <a:pt x="73" y="307"/>
                  <a:pt x="73" y="307"/>
                </a:cubicBezTo>
                <a:cubicBezTo>
                  <a:pt x="61" y="290"/>
                  <a:pt x="37" y="287"/>
                  <a:pt x="20" y="300"/>
                </a:cubicBezTo>
                <a:cubicBezTo>
                  <a:pt x="3" y="312"/>
                  <a:pt x="0" y="336"/>
                  <a:pt x="13" y="353"/>
                </a:cubicBezTo>
                <a:cubicBezTo>
                  <a:pt x="218" y="624"/>
                  <a:pt x="218" y="624"/>
                  <a:pt x="218" y="624"/>
                </a:cubicBezTo>
                <a:cubicBezTo>
                  <a:pt x="220" y="634"/>
                  <a:pt x="225" y="643"/>
                  <a:pt x="235" y="649"/>
                </a:cubicBezTo>
                <a:cubicBezTo>
                  <a:pt x="241" y="653"/>
                  <a:pt x="248" y="655"/>
                  <a:pt x="255" y="655"/>
                </a:cubicBezTo>
                <a:cubicBezTo>
                  <a:pt x="256" y="655"/>
                  <a:pt x="257" y="655"/>
                  <a:pt x="257" y="655"/>
                </a:cubicBezTo>
                <a:cubicBezTo>
                  <a:pt x="258" y="655"/>
                  <a:pt x="259" y="655"/>
                  <a:pt x="260" y="655"/>
                </a:cubicBezTo>
                <a:cubicBezTo>
                  <a:pt x="268" y="655"/>
                  <a:pt x="276" y="652"/>
                  <a:pt x="283" y="647"/>
                </a:cubicBezTo>
                <a:cubicBezTo>
                  <a:pt x="292" y="641"/>
                  <a:pt x="297" y="631"/>
                  <a:pt x="298" y="620"/>
                </a:cubicBezTo>
                <a:cubicBezTo>
                  <a:pt x="649" y="63"/>
                  <a:pt x="649" y="63"/>
                  <a:pt x="649" y="63"/>
                </a:cubicBezTo>
                <a:cubicBezTo>
                  <a:pt x="660" y="46"/>
                  <a:pt x="655" y="22"/>
                  <a:pt x="637" y="11"/>
                </a:cubicBezTo>
                <a:close/>
              </a:path>
            </a:pathLst>
          </a:custGeom>
          <a:solidFill>
            <a:schemeClr val="bg1"/>
          </a:solidFill>
          <a:ln w="57150">
            <a:solidFill>
              <a:schemeClr val="accent3"/>
            </a:solidFill>
          </a:ln>
        </p:spPr>
        <p:txBody>
          <a:bodyPr vert="horz" wrap="square" lIns="51435" tIns="25718" rIns="51435" bIns="25718" numCol="1" anchor="t" anchorCtr="0" compatLnSpc="1">
            <a:prstTxWarp prst="textNoShape">
              <a:avLst/>
            </a:prstTxWarp>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1100"/>
          </a:p>
        </p:txBody>
      </p:sp>
      <p:sp>
        <p:nvSpPr>
          <p:cNvPr id="2" name="Equal 1"/>
          <p:cNvSpPr/>
          <p:nvPr/>
        </p:nvSpPr>
        <p:spPr>
          <a:xfrm>
            <a:off x="1888175" y="3030376"/>
            <a:ext cx="522515" cy="410952"/>
          </a:xfrm>
          <a:prstGeom prst="mathEqual">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b="1" dirty="0" smtClean="0">
              <a:solidFill>
                <a:schemeClr val="tx2"/>
              </a:solidFill>
              <a:latin typeface="+mj-lt"/>
            </a:endParaRPr>
          </a:p>
        </p:txBody>
      </p:sp>
      <p:sp>
        <p:nvSpPr>
          <p:cNvPr id="46" name="Freeform 45"/>
          <p:cNvSpPr>
            <a:spLocks noEditPoints="1"/>
          </p:cNvSpPr>
          <p:nvPr/>
        </p:nvSpPr>
        <p:spPr bwMode="auto">
          <a:xfrm>
            <a:off x="2515266" y="2883726"/>
            <a:ext cx="436964" cy="816812"/>
          </a:xfrm>
          <a:custGeom>
            <a:avLst/>
            <a:gdLst>
              <a:gd name="T0" fmla="*/ 54 w 131"/>
              <a:gd name="T1" fmla="*/ 128 h 243"/>
              <a:gd name="T2" fmla="*/ 22 w 131"/>
              <a:gd name="T3" fmla="*/ 113 h 243"/>
              <a:gd name="T4" fmla="*/ 11 w 131"/>
              <a:gd name="T5" fmla="*/ 98 h 243"/>
              <a:gd name="T6" fmla="*/ 3 w 131"/>
              <a:gd name="T7" fmla="*/ 68 h 243"/>
              <a:gd name="T8" fmla="*/ 7 w 131"/>
              <a:gd name="T9" fmla="*/ 47 h 243"/>
              <a:gd name="T10" fmla="*/ 17 w 131"/>
              <a:gd name="T11" fmla="*/ 30 h 243"/>
              <a:gd name="T12" fmla="*/ 44 w 131"/>
              <a:gd name="T13" fmla="*/ 16 h 243"/>
              <a:gd name="T14" fmla="*/ 54 w 131"/>
              <a:gd name="T15" fmla="*/ 9 h 243"/>
              <a:gd name="T16" fmla="*/ 61 w 131"/>
              <a:gd name="T17" fmla="*/ 1 h 243"/>
              <a:gd name="T18" fmla="*/ 68 w 131"/>
              <a:gd name="T19" fmla="*/ 1 h 243"/>
              <a:gd name="T20" fmla="*/ 75 w 131"/>
              <a:gd name="T21" fmla="*/ 9 h 243"/>
              <a:gd name="T22" fmla="*/ 85 w 131"/>
              <a:gd name="T23" fmla="*/ 16 h 243"/>
              <a:gd name="T24" fmla="*/ 109 w 131"/>
              <a:gd name="T25" fmla="*/ 28 h 243"/>
              <a:gd name="T26" fmla="*/ 117 w 131"/>
              <a:gd name="T27" fmla="*/ 38 h 243"/>
              <a:gd name="T28" fmla="*/ 123 w 131"/>
              <a:gd name="T29" fmla="*/ 50 h 243"/>
              <a:gd name="T30" fmla="*/ 118 w 131"/>
              <a:gd name="T31" fmla="*/ 60 h 243"/>
              <a:gd name="T32" fmla="*/ 99 w 131"/>
              <a:gd name="T33" fmla="*/ 65 h 243"/>
              <a:gd name="T34" fmla="*/ 91 w 131"/>
              <a:gd name="T35" fmla="*/ 60 h 243"/>
              <a:gd name="T36" fmla="*/ 86 w 131"/>
              <a:gd name="T37" fmla="*/ 53 h 243"/>
              <a:gd name="T38" fmla="*/ 75 w 131"/>
              <a:gd name="T39" fmla="*/ 43 h 243"/>
              <a:gd name="T40" fmla="*/ 90 w 131"/>
              <a:gd name="T41" fmla="*/ 102 h 243"/>
              <a:gd name="T42" fmla="*/ 119 w 131"/>
              <a:gd name="T43" fmla="*/ 120 h 243"/>
              <a:gd name="T44" fmla="*/ 128 w 131"/>
              <a:gd name="T45" fmla="*/ 136 h 243"/>
              <a:gd name="T46" fmla="*/ 131 w 131"/>
              <a:gd name="T47" fmla="*/ 156 h 243"/>
              <a:gd name="T48" fmla="*/ 123 w 131"/>
              <a:gd name="T49" fmla="*/ 188 h 243"/>
              <a:gd name="T50" fmla="*/ 108 w 131"/>
              <a:gd name="T51" fmla="*/ 205 h 243"/>
              <a:gd name="T52" fmla="*/ 75 w 131"/>
              <a:gd name="T53" fmla="*/ 218 h 243"/>
              <a:gd name="T54" fmla="*/ 74 w 131"/>
              <a:gd name="T55" fmla="*/ 237 h 243"/>
              <a:gd name="T56" fmla="*/ 65 w 131"/>
              <a:gd name="T57" fmla="*/ 243 h 243"/>
              <a:gd name="T58" fmla="*/ 58 w 131"/>
              <a:gd name="T59" fmla="*/ 240 h 243"/>
              <a:gd name="T60" fmla="*/ 54 w 131"/>
              <a:gd name="T61" fmla="*/ 219 h 243"/>
              <a:gd name="T62" fmla="*/ 33 w 131"/>
              <a:gd name="T63" fmla="*/ 212 h 243"/>
              <a:gd name="T64" fmla="*/ 17 w 131"/>
              <a:gd name="T65" fmla="*/ 201 h 243"/>
              <a:gd name="T66" fmla="*/ 3 w 131"/>
              <a:gd name="T67" fmla="*/ 179 h 243"/>
              <a:gd name="T68" fmla="*/ 0 w 131"/>
              <a:gd name="T69" fmla="*/ 167 h 243"/>
              <a:gd name="T70" fmla="*/ 9 w 131"/>
              <a:gd name="T71" fmla="*/ 158 h 243"/>
              <a:gd name="T72" fmla="*/ 29 w 131"/>
              <a:gd name="T73" fmla="*/ 157 h 243"/>
              <a:gd name="T74" fmla="*/ 35 w 131"/>
              <a:gd name="T75" fmla="*/ 162 h 243"/>
              <a:gd name="T76" fmla="*/ 42 w 131"/>
              <a:gd name="T77" fmla="*/ 174 h 243"/>
              <a:gd name="T78" fmla="*/ 54 w 131"/>
              <a:gd name="T79" fmla="*/ 186 h 243"/>
              <a:gd name="T80" fmla="*/ 54 w 131"/>
              <a:gd name="T81" fmla="*/ 43 h 243"/>
              <a:gd name="T82" fmla="*/ 42 w 131"/>
              <a:gd name="T83" fmla="*/ 52 h 243"/>
              <a:gd name="T84" fmla="*/ 37 w 131"/>
              <a:gd name="T85" fmla="*/ 67 h 243"/>
              <a:gd name="T86" fmla="*/ 42 w 131"/>
              <a:gd name="T87" fmla="*/ 80 h 243"/>
              <a:gd name="T88" fmla="*/ 54 w 131"/>
              <a:gd name="T89" fmla="*/ 43 h 243"/>
              <a:gd name="T90" fmla="*/ 80 w 131"/>
              <a:gd name="T91" fmla="*/ 187 h 243"/>
              <a:gd name="T92" fmla="*/ 92 w 131"/>
              <a:gd name="T93" fmla="*/ 178 h 243"/>
              <a:gd name="T94" fmla="*/ 96 w 131"/>
              <a:gd name="T95" fmla="*/ 170 h 243"/>
              <a:gd name="T96" fmla="*/ 98 w 131"/>
              <a:gd name="T97" fmla="*/ 160 h 243"/>
              <a:gd name="T98" fmla="*/ 95 w 131"/>
              <a:gd name="T99" fmla="*/ 149 h 243"/>
              <a:gd name="T100" fmla="*/ 90 w 131"/>
              <a:gd name="T101" fmla="*/ 141 h 243"/>
              <a:gd name="T102" fmla="*/ 75 w 131"/>
              <a:gd name="T103" fmla="*/ 13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1" h="243">
                <a:moveTo>
                  <a:pt x="54" y="186"/>
                </a:moveTo>
                <a:lnTo>
                  <a:pt x="54" y="128"/>
                </a:lnTo>
                <a:lnTo>
                  <a:pt x="54" y="128"/>
                </a:lnTo>
                <a:lnTo>
                  <a:pt x="43" y="124"/>
                </a:lnTo>
                <a:lnTo>
                  <a:pt x="32" y="119"/>
                </a:lnTo>
                <a:lnTo>
                  <a:pt x="22" y="113"/>
                </a:lnTo>
                <a:lnTo>
                  <a:pt x="16" y="106"/>
                </a:lnTo>
                <a:lnTo>
                  <a:pt x="16" y="106"/>
                </a:lnTo>
                <a:lnTo>
                  <a:pt x="11" y="98"/>
                </a:lnTo>
                <a:lnTo>
                  <a:pt x="7" y="89"/>
                </a:lnTo>
                <a:lnTo>
                  <a:pt x="4" y="78"/>
                </a:lnTo>
                <a:lnTo>
                  <a:pt x="3" y="68"/>
                </a:lnTo>
                <a:lnTo>
                  <a:pt x="3" y="68"/>
                </a:lnTo>
                <a:lnTo>
                  <a:pt x="4" y="57"/>
                </a:lnTo>
                <a:lnTo>
                  <a:pt x="7" y="47"/>
                </a:lnTo>
                <a:lnTo>
                  <a:pt x="11" y="39"/>
                </a:lnTo>
                <a:lnTo>
                  <a:pt x="17" y="30"/>
                </a:lnTo>
                <a:lnTo>
                  <a:pt x="17" y="30"/>
                </a:lnTo>
                <a:lnTo>
                  <a:pt x="25" y="24"/>
                </a:lnTo>
                <a:lnTo>
                  <a:pt x="34" y="19"/>
                </a:lnTo>
                <a:lnTo>
                  <a:pt x="44" y="16"/>
                </a:lnTo>
                <a:lnTo>
                  <a:pt x="54" y="13"/>
                </a:lnTo>
                <a:lnTo>
                  <a:pt x="54" y="9"/>
                </a:lnTo>
                <a:lnTo>
                  <a:pt x="54" y="9"/>
                </a:lnTo>
                <a:lnTo>
                  <a:pt x="55" y="6"/>
                </a:lnTo>
                <a:lnTo>
                  <a:pt x="58" y="3"/>
                </a:lnTo>
                <a:lnTo>
                  <a:pt x="61" y="1"/>
                </a:lnTo>
                <a:lnTo>
                  <a:pt x="65" y="0"/>
                </a:lnTo>
                <a:lnTo>
                  <a:pt x="65" y="0"/>
                </a:lnTo>
                <a:lnTo>
                  <a:pt x="68" y="1"/>
                </a:lnTo>
                <a:lnTo>
                  <a:pt x="71" y="3"/>
                </a:lnTo>
                <a:lnTo>
                  <a:pt x="74" y="6"/>
                </a:lnTo>
                <a:lnTo>
                  <a:pt x="75" y="9"/>
                </a:lnTo>
                <a:lnTo>
                  <a:pt x="75" y="13"/>
                </a:lnTo>
                <a:lnTo>
                  <a:pt x="75" y="13"/>
                </a:lnTo>
                <a:lnTo>
                  <a:pt x="85" y="16"/>
                </a:lnTo>
                <a:lnTo>
                  <a:pt x="94" y="19"/>
                </a:lnTo>
                <a:lnTo>
                  <a:pt x="102" y="23"/>
                </a:lnTo>
                <a:lnTo>
                  <a:pt x="109" y="28"/>
                </a:lnTo>
                <a:lnTo>
                  <a:pt x="109" y="28"/>
                </a:lnTo>
                <a:lnTo>
                  <a:pt x="113" y="33"/>
                </a:lnTo>
                <a:lnTo>
                  <a:pt x="117" y="38"/>
                </a:lnTo>
                <a:lnTo>
                  <a:pt x="120" y="43"/>
                </a:lnTo>
                <a:lnTo>
                  <a:pt x="123" y="50"/>
                </a:lnTo>
                <a:lnTo>
                  <a:pt x="123" y="50"/>
                </a:lnTo>
                <a:lnTo>
                  <a:pt x="123" y="54"/>
                </a:lnTo>
                <a:lnTo>
                  <a:pt x="121" y="57"/>
                </a:lnTo>
                <a:lnTo>
                  <a:pt x="118" y="60"/>
                </a:lnTo>
                <a:lnTo>
                  <a:pt x="114" y="62"/>
                </a:lnTo>
                <a:lnTo>
                  <a:pt x="99" y="65"/>
                </a:lnTo>
                <a:lnTo>
                  <a:pt x="99" y="65"/>
                </a:lnTo>
                <a:lnTo>
                  <a:pt x="96" y="63"/>
                </a:lnTo>
                <a:lnTo>
                  <a:pt x="93" y="62"/>
                </a:lnTo>
                <a:lnTo>
                  <a:pt x="91" y="60"/>
                </a:lnTo>
                <a:lnTo>
                  <a:pt x="88" y="58"/>
                </a:lnTo>
                <a:lnTo>
                  <a:pt x="88" y="58"/>
                </a:lnTo>
                <a:lnTo>
                  <a:pt x="86" y="53"/>
                </a:lnTo>
                <a:lnTo>
                  <a:pt x="83" y="49"/>
                </a:lnTo>
                <a:lnTo>
                  <a:pt x="79" y="45"/>
                </a:lnTo>
                <a:lnTo>
                  <a:pt x="75" y="43"/>
                </a:lnTo>
                <a:lnTo>
                  <a:pt x="75" y="96"/>
                </a:lnTo>
                <a:lnTo>
                  <a:pt x="75" y="96"/>
                </a:lnTo>
                <a:lnTo>
                  <a:pt x="90" y="102"/>
                </a:lnTo>
                <a:lnTo>
                  <a:pt x="102" y="107"/>
                </a:lnTo>
                <a:lnTo>
                  <a:pt x="112" y="112"/>
                </a:lnTo>
                <a:lnTo>
                  <a:pt x="119" y="120"/>
                </a:lnTo>
                <a:lnTo>
                  <a:pt x="119" y="120"/>
                </a:lnTo>
                <a:lnTo>
                  <a:pt x="125" y="127"/>
                </a:lnTo>
                <a:lnTo>
                  <a:pt x="128" y="136"/>
                </a:lnTo>
                <a:lnTo>
                  <a:pt x="130" y="145"/>
                </a:lnTo>
                <a:lnTo>
                  <a:pt x="131" y="156"/>
                </a:lnTo>
                <a:lnTo>
                  <a:pt x="131" y="156"/>
                </a:lnTo>
                <a:lnTo>
                  <a:pt x="130" y="168"/>
                </a:lnTo>
                <a:lnTo>
                  <a:pt x="127" y="178"/>
                </a:lnTo>
                <a:lnTo>
                  <a:pt x="123" y="188"/>
                </a:lnTo>
                <a:lnTo>
                  <a:pt x="116" y="198"/>
                </a:lnTo>
                <a:lnTo>
                  <a:pt x="116" y="198"/>
                </a:lnTo>
                <a:lnTo>
                  <a:pt x="108" y="205"/>
                </a:lnTo>
                <a:lnTo>
                  <a:pt x="98" y="210"/>
                </a:lnTo>
                <a:lnTo>
                  <a:pt x="87" y="215"/>
                </a:lnTo>
                <a:lnTo>
                  <a:pt x="75" y="218"/>
                </a:lnTo>
                <a:lnTo>
                  <a:pt x="75" y="234"/>
                </a:lnTo>
                <a:lnTo>
                  <a:pt x="75" y="234"/>
                </a:lnTo>
                <a:lnTo>
                  <a:pt x="74" y="237"/>
                </a:lnTo>
                <a:lnTo>
                  <a:pt x="71" y="240"/>
                </a:lnTo>
                <a:lnTo>
                  <a:pt x="68" y="242"/>
                </a:lnTo>
                <a:lnTo>
                  <a:pt x="65" y="243"/>
                </a:lnTo>
                <a:lnTo>
                  <a:pt x="65" y="243"/>
                </a:lnTo>
                <a:lnTo>
                  <a:pt x="61" y="242"/>
                </a:lnTo>
                <a:lnTo>
                  <a:pt x="58" y="240"/>
                </a:lnTo>
                <a:lnTo>
                  <a:pt x="55" y="237"/>
                </a:lnTo>
                <a:lnTo>
                  <a:pt x="54" y="234"/>
                </a:lnTo>
                <a:lnTo>
                  <a:pt x="54" y="219"/>
                </a:lnTo>
                <a:lnTo>
                  <a:pt x="54" y="219"/>
                </a:lnTo>
                <a:lnTo>
                  <a:pt x="44" y="217"/>
                </a:lnTo>
                <a:lnTo>
                  <a:pt x="33" y="212"/>
                </a:lnTo>
                <a:lnTo>
                  <a:pt x="25" y="207"/>
                </a:lnTo>
                <a:lnTo>
                  <a:pt x="17" y="201"/>
                </a:lnTo>
                <a:lnTo>
                  <a:pt x="17" y="201"/>
                </a:lnTo>
                <a:lnTo>
                  <a:pt x="12" y="194"/>
                </a:lnTo>
                <a:lnTo>
                  <a:pt x="7" y="188"/>
                </a:lnTo>
                <a:lnTo>
                  <a:pt x="3" y="179"/>
                </a:lnTo>
                <a:lnTo>
                  <a:pt x="0" y="171"/>
                </a:lnTo>
                <a:lnTo>
                  <a:pt x="0" y="171"/>
                </a:lnTo>
                <a:lnTo>
                  <a:pt x="0" y="167"/>
                </a:lnTo>
                <a:lnTo>
                  <a:pt x="1" y="162"/>
                </a:lnTo>
                <a:lnTo>
                  <a:pt x="4" y="159"/>
                </a:lnTo>
                <a:lnTo>
                  <a:pt x="9" y="158"/>
                </a:lnTo>
                <a:lnTo>
                  <a:pt x="25" y="156"/>
                </a:lnTo>
                <a:lnTo>
                  <a:pt x="25" y="156"/>
                </a:lnTo>
                <a:lnTo>
                  <a:pt x="29" y="157"/>
                </a:lnTo>
                <a:lnTo>
                  <a:pt x="31" y="158"/>
                </a:lnTo>
                <a:lnTo>
                  <a:pt x="34" y="160"/>
                </a:lnTo>
                <a:lnTo>
                  <a:pt x="35" y="162"/>
                </a:lnTo>
                <a:lnTo>
                  <a:pt x="35" y="162"/>
                </a:lnTo>
                <a:lnTo>
                  <a:pt x="38" y="169"/>
                </a:lnTo>
                <a:lnTo>
                  <a:pt x="42" y="174"/>
                </a:lnTo>
                <a:lnTo>
                  <a:pt x="42" y="174"/>
                </a:lnTo>
                <a:lnTo>
                  <a:pt x="48" y="182"/>
                </a:lnTo>
                <a:lnTo>
                  <a:pt x="54" y="186"/>
                </a:lnTo>
                <a:lnTo>
                  <a:pt x="54" y="186"/>
                </a:lnTo>
                <a:close/>
                <a:moveTo>
                  <a:pt x="54" y="43"/>
                </a:moveTo>
                <a:lnTo>
                  <a:pt x="54" y="43"/>
                </a:lnTo>
                <a:lnTo>
                  <a:pt x="48" y="46"/>
                </a:lnTo>
                <a:lnTo>
                  <a:pt x="42" y="52"/>
                </a:lnTo>
                <a:lnTo>
                  <a:pt x="42" y="52"/>
                </a:lnTo>
                <a:lnTo>
                  <a:pt x="38" y="59"/>
                </a:lnTo>
                <a:lnTo>
                  <a:pt x="37" y="67"/>
                </a:lnTo>
                <a:lnTo>
                  <a:pt x="37" y="67"/>
                </a:lnTo>
                <a:lnTo>
                  <a:pt x="38" y="73"/>
                </a:lnTo>
                <a:lnTo>
                  <a:pt x="42" y="80"/>
                </a:lnTo>
                <a:lnTo>
                  <a:pt x="42" y="80"/>
                </a:lnTo>
                <a:lnTo>
                  <a:pt x="47" y="86"/>
                </a:lnTo>
                <a:lnTo>
                  <a:pt x="54" y="90"/>
                </a:lnTo>
                <a:lnTo>
                  <a:pt x="54" y="43"/>
                </a:lnTo>
                <a:close/>
                <a:moveTo>
                  <a:pt x="75" y="188"/>
                </a:moveTo>
                <a:lnTo>
                  <a:pt x="75" y="188"/>
                </a:lnTo>
                <a:lnTo>
                  <a:pt x="80" y="187"/>
                </a:lnTo>
                <a:lnTo>
                  <a:pt x="84" y="185"/>
                </a:lnTo>
                <a:lnTo>
                  <a:pt x="87" y="182"/>
                </a:lnTo>
                <a:lnTo>
                  <a:pt x="92" y="178"/>
                </a:lnTo>
                <a:lnTo>
                  <a:pt x="92" y="178"/>
                </a:lnTo>
                <a:lnTo>
                  <a:pt x="94" y="174"/>
                </a:lnTo>
                <a:lnTo>
                  <a:pt x="96" y="170"/>
                </a:lnTo>
                <a:lnTo>
                  <a:pt x="97" y="166"/>
                </a:lnTo>
                <a:lnTo>
                  <a:pt x="98" y="160"/>
                </a:lnTo>
                <a:lnTo>
                  <a:pt x="98" y="160"/>
                </a:lnTo>
                <a:lnTo>
                  <a:pt x="97" y="156"/>
                </a:lnTo>
                <a:lnTo>
                  <a:pt x="96" y="152"/>
                </a:lnTo>
                <a:lnTo>
                  <a:pt x="95" y="149"/>
                </a:lnTo>
                <a:lnTo>
                  <a:pt x="93" y="144"/>
                </a:lnTo>
                <a:lnTo>
                  <a:pt x="93" y="144"/>
                </a:lnTo>
                <a:lnTo>
                  <a:pt x="90" y="141"/>
                </a:lnTo>
                <a:lnTo>
                  <a:pt x="85" y="139"/>
                </a:lnTo>
                <a:lnTo>
                  <a:pt x="80" y="137"/>
                </a:lnTo>
                <a:lnTo>
                  <a:pt x="75" y="135"/>
                </a:lnTo>
                <a:lnTo>
                  <a:pt x="75" y="18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3256914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55466" y="2081477"/>
            <a:ext cx="4857722" cy="5492750"/>
          </a:xfrm>
        </p:spPr>
        <p:txBody>
          <a:bodyPr/>
          <a:lstStyle/>
          <a:p>
            <a:r>
              <a:rPr lang="fr-CA" sz="1200" i="0" dirty="0">
                <a:solidFill>
                  <a:schemeClr val="tx2"/>
                </a:solidFill>
                <a:latin typeface="Microsoft New Tai Lue" panose="020B0502040204020203" pitchFamily="34" charset="0"/>
                <a:cs typeface="Microsoft New Tai Lue" panose="020B0502040204020203" pitchFamily="34" charset="0"/>
              </a:rPr>
              <a:t>Les déploiements du SPO pour les événements sont basés sur la taille de la foule, les risques de menaces et d’autres éléments. L’équipe de liaison du SPO commence à travailler avec les organisateurs dès qu’elle est au courant d’un événement à venir. Elle s’est développé une réputation de travailler avec les manifestants plutôt que d’essayer d’empêcher les manifestations.</a:t>
            </a:r>
            <a:endParaRPr lang="en-US" sz="1200" i="0" dirty="0">
              <a:solidFill>
                <a:schemeClr val="tx2"/>
              </a:solidFill>
              <a:latin typeface="Microsoft New Tai Lue" panose="020B0502040204020203" pitchFamily="34" charset="0"/>
              <a:cs typeface="Microsoft New Tai Lue" panose="020B0502040204020203" pitchFamily="34" charset="0"/>
            </a:endParaRPr>
          </a:p>
          <a:p>
            <a:pPr marL="0" lvl="4" indent="-1588">
              <a:lnSpc>
                <a:spcPct val="120000"/>
              </a:lnSpc>
              <a:spcBef>
                <a:spcPts val="600"/>
              </a:spcBef>
              <a:buNone/>
            </a:pPr>
            <a:r>
              <a:rPr lang="fr-CA" sz="1200" i="1" dirty="0">
                <a:solidFill>
                  <a:schemeClr val="accent3"/>
                </a:solidFill>
              </a:rPr>
              <a:t>« </a:t>
            </a:r>
            <a:r>
              <a:rPr lang="fr-CA" sz="1200" i="1" dirty="0" smtClean="0">
                <a:solidFill>
                  <a:schemeClr val="accent3"/>
                </a:solidFill>
              </a:rPr>
              <a:t>Le </a:t>
            </a:r>
            <a:r>
              <a:rPr lang="fr-CA" sz="1200" i="1" dirty="0">
                <a:solidFill>
                  <a:schemeClr val="accent3"/>
                </a:solidFill>
              </a:rPr>
              <a:t>travail effectué d’avance a presque plus de valeur que le déploiement. </a:t>
            </a:r>
            <a:r>
              <a:rPr lang="fr-CA" sz="1200" i="1" dirty="0" smtClean="0">
                <a:solidFill>
                  <a:schemeClr val="accent3"/>
                </a:solidFill>
              </a:rPr>
              <a:t>»</a:t>
            </a:r>
            <a:endParaRPr lang="en-US" sz="1200" i="1" dirty="0">
              <a:solidFill>
                <a:schemeClr val="accent3"/>
              </a:solidFill>
            </a:endParaRPr>
          </a:p>
          <a:p>
            <a:r>
              <a:rPr lang="fr-CA" sz="1200" i="0" dirty="0">
                <a:solidFill>
                  <a:schemeClr val="tx2"/>
                </a:solidFill>
                <a:latin typeface="Microsoft New Tai Lue" panose="020B0502040204020203" pitchFamily="34" charset="0"/>
                <a:cs typeface="Microsoft New Tai Lue" panose="020B0502040204020203" pitchFamily="34" charset="0"/>
              </a:rPr>
              <a:t>Le SPO a développé sa formation interne en matière de culture et de diversité. Pour certains événements, il peut assigner un policier possédant une compétence particulière ou utiliser des agents qui ont une bonne relation avec la communauté concernée. </a:t>
            </a:r>
            <a:endParaRPr lang="en-US" sz="1200" i="0" dirty="0">
              <a:solidFill>
                <a:schemeClr val="tx2"/>
              </a:solidFill>
              <a:latin typeface="Microsoft New Tai Lue" panose="020B0502040204020203" pitchFamily="34" charset="0"/>
              <a:cs typeface="Microsoft New Tai Lue" panose="020B0502040204020203" pitchFamily="34" charset="0"/>
            </a:endParaRPr>
          </a:p>
          <a:p>
            <a:pPr marL="0" lvl="4" indent="-1588">
              <a:lnSpc>
                <a:spcPct val="120000"/>
              </a:lnSpc>
              <a:spcBef>
                <a:spcPts val="600"/>
              </a:spcBef>
              <a:buNone/>
            </a:pPr>
            <a:r>
              <a:rPr lang="fr-CA" sz="1200" dirty="0"/>
              <a:t>Les attentes relatives à l’ACS + ont évolué depuis le lancement du programme. Le SPO n’est pas tenu de fournir des renseignements concernant l’ACS +, car ces aspects ne documentent pas la conception ou l’exécution du programme.</a:t>
            </a:r>
            <a:endParaRPr lang="en-US" sz="1200" i="0" dirty="0" smtClean="0">
              <a:latin typeface="Microsoft New Tai Lue" panose="020B0502040204020203" pitchFamily="34" charset="0"/>
              <a:cs typeface="Microsoft New Tai Lue" panose="020B0502040204020203" pitchFamily="34" charset="0"/>
            </a:endParaRPr>
          </a:p>
        </p:txBody>
      </p:sp>
      <p:sp>
        <p:nvSpPr>
          <p:cNvPr id="5" name="Text Placeholder 4"/>
          <p:cNvSpPr>
            <a:spLocks noGrp="1"/>
          </p:cNvSpPr>
          <p:nvPr>
            <p:ph type="body" sz="quarter" idx="10"/>
          </p:nvPr>
        </p:nvSpPr>
        <p:spPr/>
        <p:txBody>
          <a:bodyPr/>
          <a:lstStyle/>
          <a:p>
            <a:endParaRPr lang="en-US"/>
          </a:p>
        </p:txBody>
      </p:sp>
      <p:sp>
        <p:nvSpPr>
          <p:cNvPr id="6" name="Title 1"/>
          <p:cNvSpPr>
            <a:spLocks noGrp="1"/>
          </p:cNvSpPr>
          <p:nvPr>
            <p:ph type="title"/>
          </p:nvPr>
        </p:nvSpPr>
        <p:spPr/>
        <p:txBody>
          <a:bodyPr/>
          <a:lstStyle/>
          <a:p>
            <a:r>
              <a:rPr lang="en-US" dirty="0" smtClean="0"/>
              <a:t>ACS+</a:t>
            </a:r>
            <a:r>
              <a:rPr lang="en-US" dirty="0"/>
              <a:t/>
            </a:r>
            <a:br>
              <a:rPr lang="en-US" dirty="0"/>
            </a:br>
            <a:endParaRPr lang="en-US" sz="1800" dirty="0">
              <a:solidFill>
                <a:schemeClr val="accent2"/>
              </a:solidFill>
            </a:endParaRPr>
          </a:p>
        </p:txBody>
      </p:sp>
      <p:grpSp>
        <p:nvGrpSpPr>
          <p:cNvPr id="2" name="Group 1"/>
          <p:cNvGrpSpPr/>
          <p:nvPr/>
        </p:nvGrpSpPr>
        <p:grpSpPr>
          <a:xfrm>
            <a:off x="545414" y="4485629"/>
            <a:ext cx="2831776" cy="1481689"/>
            <a:chOff x="5633722" y="4801694"/>
            <a:chExt cx="2831776" cy="1481689"/>
          </a:xfrm>
        </p:grpSpPr>
        <p:grpSp>
          <p:nvGrpSpPr>
            <p:cNvPr id="24" name="Group 23"/>
            <p:cNvGrpSpPr/>
            <p:nvPr/>
          </p:nvGrpSpPr>
          <p:grpSpPr>
            <a:xfrm>
              <a:off x="7439446" y="4828329"/>
              <a:ext cx="476359" cy="1429708"/>
              <a:chOff x="9889356" y="1898210"/>
              <a:chExt cx="750276" cy="2515971"/>
            </a:xfrm>
          </p:grpSpPr>
          <p:sp>
            <p:nvSpPr>
              <p:cNvPr id="25" name="Freeform 24">
                <a:extLst>
                  <a:ext uri="{FF2B5EF4-FFF2-40B4-BE49-F238E27FC236}">
                    <a16:creationId xmlns:lc="http://schemas.openxmlformats.org/drawingml/2006/lockedCanvas" xmlns:a16="http://schemas.microsoft.com/office/drawing/2014/main" xmlns="" id="{7ED99851-C13E-46D7-9190-B56BEA2D42C6}"/>
                  </a:ext>
                </a:extLst>
              </p:cNvPr>
              <p:cNvSpPr>
                <a:spLocks/>
              </p:cNvSpPr>
              <p:nvPr/>
            </p:nvSpPr>
            <p:spPr bwMode="auto">
              <a:xfrm>
                <a:off x="10112264" y="2438578"/>
                <a:ext cx="332298" cy="400521"/>
              </a:xfrm>
              <a:custGeom>
                <a:avLst/>
                <a:gdLst>
                  <a:gd name="T0" fmla="*/ 252 w 294"/>
                  <a:gd name="T1" fmla="*/ 42 h 204"/>
                  <a:gd name="T2" fmla="*/ 202 w 294"/>
                  <a:gd name="T3" fmla="*/ 38 h 204"/>
                  <a:gd name="T4" fmla="*/ 191 w 294"/>
                  <a:gd name="T5" fmla="*/ 0 h 204"/>
                  <a:gd name="T6" fmla="*/ 140 w 294"/>
                  <a:gd name="T7" fmla="*/ 1 h 204"/>
                  <a:gd name="T8" fmla="*/ 140 w 294"/>
                  <a:gd name="T9" fmla="*/ 1 h 204"/>
                  <a:gd name="T10" fmla="*/ 90 w 294"/>
                  <a:gd name="T11" fmla="*/ 0 h 204"/>
                  <a:gd name="T12" fmla="*/ 79 w 294"/>
                  <a:gd name="T13" fmla="*/ 38 h 204"/>
                  <a:gd name="T14" fmla="*/ 42 w 294"/>
                  <a:gd name="T15" fmla="*/ 42 h 204"/>
                  <a:gd name="T16" fmla="*/ 31 w 294"/>
                  <a:gd name="T17" fmla="*/ 89 h 204"/>
                  <a:gd name="T18" fmla="*/ 140 w 294"/>
                  <a:gd name="T19" fmla="*/ 204 h 204"/>
                  <a:gd name="T20" fmla="*/ 263 w 294"/>
                  <a:gd name="T21" fmla="*/ 89 h 204"/>
                  <a:gd name="T22" fmla="*/ 252 w 294"/>
                  <a:gd name="T23" fmla="*/ 42 h 204"/>
                  <a:gd name="connsiteX0" fmla="*/ 8108 w 8707"/>
                  <a:gd name="connsiteY0" fmla="*/ 3060 h 10000"/>
                  <a:gd name="connsiteX1" fmla="*/ 6205 w 8707"/>
                  <a:gd name="connsiteY1" fmla="*/ 1863 h 10000"/>
                  <a:gd name="connsiteX2" fmla="*/ 5831 w 8707"/>
                  <a:gd name="connsiteY2" fmla="*/ 0 h 10000"/>
                  <a:gd name="connsiteX3" fmla="*/ 4096 w 8707"/>
                  <a:gd name="connsiteY3" fmla="*/ 49 h 10000"/>
                  <a:gd name="connsiteX4" fmla="*/ 4096 w 8707"/>
                  <a:gd name="connsiteY4" fmla="*/ 49 h 10000"/>
                  <a:gd name="connsiteX5" fmla="*/ 2395 w 8707"/>
                  <a:gd name="connsiteY5" fmla="*/ 0 h 10000"/>
                  <a:gd name="connsiteX6" fmla="*/ 2021 w 8707"/>
                  <a:gd name="connsiteY6" fmla="*/ 1863 h 10000"/>
                  <a:gd name="connsiteX7" fmla="*/ 763 w 8707"/>
                  <a:gd name="connsiteY7" fmla="*/ 2059 h 10000"/>
                  <a:gd name="connsiteX8" fmla="*/ 388 w 8707"/>
                  <a:gd name="connsiteY8" fmla="*/ 4363 h 10000"/>
                  <a:gd name="connsiteX9" fmla="*/ 4096 w 8707"/>
                  <a:gd name="connsiteY9" fmla="*/ 10000 h 10000"/>
                  <a:gd name="connsiteX10" fmla="*/ 8280 w 8707"/>
                  <a:gd name="connsiteY10" fmla="*/ 4363 h 10000"/>
                  <a:gd name="connsiteX11" fmla="*/ 8108 w 8707"/>
                  <a:gd name="connsiteY11" fmla="*/ 3060 h 10000"/>
                  <a:gd name="connsiteX0" fmla="*/ 8981 w 9669"/>
                  <a:gd name="connsiteY0" fmla="*/ 3060 h 10000"/>
                  <a:gd name="connsiteX1" fmla="*/ 6795 w 9669"/>
                  <a:gd name="connsiteY1" fmla="*/ 1863 h 10000"/>
                  <a:gd name="connsiteX2" fmla="*/ 6366 w 9669"/>
                  <a:gd name="connsiteY2" fmla="*/ 0 h 10000"/>
                  <a:gd name="connsiteX3" fmla="*/ 4373 w 9669"/>
                  <a:gd name="connsiteY3" fmla="*/ 49 h 10000"/>
                  <a:gd name="connsiteX4" fmla="*/ 4373 w 9669"/>
                  <a:gd name="connsiteY4" fmla="*/ 49 h 10000"/>
                  <a:gd name="connsiteX5" fmla="*/ 2420 w 9669"/>
                  <a:gd name="connsiteY5" fmla="*/ 0 h 10000"/>
                  <a:gd name="connsiteX6" fmla="*/ 1990 w 9669"/>
                  <a:gd name="connsiteY6" fmla="*/ 1863 h 10000"/>
                  <a:gd name="connsiteX7" fmla="*/ 1128 w 9669"/>
                  <a:gd name="connsiteY7" fmla="*/ 3060 h 10000"/>
                  <a:gd name="connsiteX8" fmla="*/ 115 w 9669"/>
                  <a:gd name="connsiteY8" fmla="*/ 4363 h 10000"/>
                  <a:gd name="connsiteX9" fmla="*/ 4373 w 9669"/>
                  <a:gd name="connsiteY9" fmla="*/ 10000 h 10000"/>
                  <a:gd name="connsiteX10" fmla="*/ 9179 w 9669"/>
                  <a:gd name="connsiteY10" fmla="*/ 4363 h 10000"/>
                  <a:gd name="connsiteX11" fmla="*/ 8981 w 9669"/>
                  <a:gd name="connsiteY11" fmla="*/ 306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69" h="10000">
                    <a:moveTo>
                      <a:pt x="8981" y="3060"/>
                    </a:moveTo>
                    <a:cubicBezTo>
                      <a:pt x="7029" y="2864"/>
                      <a:pt x="7231" y="2373"/>
                      <a:pt x="6795" y="1863"/>
                    </a:cubicBezTo>
                    <a:cubicBezTo>
                      <a:pt x="6360" y="1353"/>
                      <a:pt x="6366" y="0"/>
                      <a:pt x="6366" y="0"/>
                    </a:cubicBezTo>
                    <a:lnTo>
                      <a:pt x="4373" y="49"/>
                    </a:lnTo>
                    <a:lnTo>
                      <a:pt x="4373" y="49"/>
                    </a:lnTo>
                    <a:lnTo>
                      <a:pt x="2420" y="0"/>
                    </a:lnTo>
                    <a:cubicBezTo>
                      <a:pt x="2420" y="0"/>
                      <a:pt x="2615" y="1569"/>
                      <a:pt x="1990" y="1863"/>
                    </a:cubicBezTo>
                    <a:lnTo>
                      <a:pt x="1128" y="3060"/>
                    </a:lnTo>
                    <a:cubicBezTo>
                      <a:pt x="1128" y="3060"/>
                      <a:pt x="-426" y="3206"/>
                      <a:pt x="115" y="4363"/>
                    </a:cubicBezTo>
                    <a:cubicBezTo>
                      <a:pt x="656" y="5520"/>
                      <a:pt x="4373" y="10000"/>
                      <a:pt x="4373" y="10000"/>
                    </a:cubicBezTo>
                    <a:cubicBezTo>
                      <a:pt x="4373" y="10000"/>
                      <a:pt x="8006" y="6324"/>
                      <a:pt x="9179" y="4363"/>
                    </a:cubicBezTo>
                    <a:cubicBezTo>
                      <a:pt x="10389" y="2402"/>
                      <a:pt x="8981" y="3060"/>
                      <a:pt x="8981" y="3060"/>
                    </a:cubicBezTo>
                    <a:close/>
                  </a:path>
                </a:pathLst>
              </a:custGeom>
              <a:solidFill>
                <a:srgbClr val="804F40"/>
              </a:solidFill>
              <a:ln>
                <a:noFill/>
              </a:ln>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26" name="Freeform 25">
                <a:extLst>
                  <a:ext uri="{FF2B5EF4-FFF2-40B4-BE49-F238E27FC236}">
                    <a16:creationId xmlns:lc="http://schemas.openxmlformats.org/drawingml/2006/lockedCanvas" xmlns:a16="http://schemas.microsoft.com/office/drawing/2014/main" xmlns="" id="{C6693A66-CD78-4A29-AFE5-8D84D02E741F}"/>
                  </a:ext>
                </a:extLst>
              </p:cNvPr>
              <p:cNvSpPr>
                <a:spLocks/>
              </p:cNvSpPr>
              <p:nvPr/>
            </p:nvSpPr>
            <p:spPr bwMode="auto">
              <a:xfrm>
                <a:off x="10149584" y="2512961"/>
                <a:ext cx="227986" cy="350746"/>
              </a:xfrm>
              <a:custGeom>
                <a:avLst/>
                <a:gdLst>
                  <a:gd name="T0" fmla="*/ 105 w 117"/>
                  <a:gd name="T1" fmla="*/ 0 h 180"/>
                  <a:gd name="T2" fmla="*/ 16 w 117"/>
                  <a:gd name="T3" fmla="*/ 0 h 180"/>
                  <a:gd name="T4" fmla="*/ 0 w 117"/>
                  <a:gd name="T5" fmla="*/ 13 h 180"/>
                  <a:gd name="T6" fmla="*/ 59 w 117"/>
                  <a:gd name="T7" fmla="*/ 180 h 180"/>
                  <a:gd name="T8" fmla="*/ 117 w 117"/>
                  <a:gd name="T9" fmla="*/ 15 h 180"/>
                  <a:gd name="T10" fmla="*/ 105 w 117"/>
                  <a:gd name="T11" fmla="*/ 0 h 180"/>
                  <a:gd name="connsiteX0" fmla="*/ 8974 w 10000"/>
                  <a:gd name="connsiteY0" fmla="*/ 0 h 10000"/>
                  <a:gd name="connsiteX1" fmla="*/ 5047 w 10000"/>
                  <a:gd name="connsiteY1" fmla="*/ 42 h 10000"/>
                  <a:gd name="connsiteX2" fmla="*/ 1368 w 10000"/>
                  <a:gd name="connsiteY2" fmla="*/ 0 h 10000"/>
                  <a:gd name="connsiteX3" fmla="*/ 0 w 10000"/>
                  <a:gd name="connsiteY3" fmla="*/ 722 h 10000"/>
                  <a:gd name="connsiteX4" fmla="*/ 5043 w 10000"/>
                  <a:gd name="connsiteY4" fmla="*/ 10000 h 10000"/>
                  <a:gd name="connsiteX5" fmla="*/ 10000 w 10000"/>
                  <a:gd name="connsiteY5" fmla="*/ 833 h 10000"/>
                  <a:gd name="connsiteX6" fmla="*/ 8974 w 10000"/>
                  <a:gd name="connsiteY6" fmla="*/ 0 h 10000"/>
                  <a:gd name="connsiteX0" fmla="*/ 8974 w 10000"/>
                  <a:gd name="connsiteY0" fmla="*/ 0 h 10000"/>
                  <a:gd name="connsiteX1" fmla="*/ 5399 w 10000"/>
                  <a:gd name="connsiteY1" fmla="*/ 728 h 10000"/>
                  <a:gd name="connsiteX2" fmla="*/ 1368 w 10000"/>
                  <a:gd name="connsiteY2" fmla="*/ 0 h 10000"/>
                  <a:gd name="connsiteX3" fmla="*/ 0 w 10000"/>
                  <a:gd name="connsiteY3" fmla="*/ 722 h 10000"/>
                  <a:gd name="connsiteX4" fmla="*/ 5043 w 10000"/>
                  <a:gd name="connsiteY4" fmla="*/ 10000 h 10000"/>
                  <a:gd name="connsiteX5" fmla="*/ 10000 w 10000"/>
                  <a:gd name="connsiteY5" fmla="*/ 833 h 10000"/>
                  <a:gd name="connsiteX6" fmla="*/ 8974 w 10000"/>
                  <a:gd name="connsiteY6" fmla="*/ 0 h 10000"/>
                  <a:gd name="connsiteX0" fmla="*/ 8974 w 10000"/>
                  <a:gd name="connsiteY0" fmla="*/ 0 h 10000"/>
                  <a:gd name="connsiteX1" fmla="*/ 5047 w 10000"/>
                  <a:gd name="connsiteY1" fmla="*/ 1185 h 10000"/>
                  <a:gd name="connsiteX2" fmla="*/ 1368 w 10000"/>
                  <a:gd name="connsiteY2" fmla="*/ 0 h 10000"/>
                  <a:gd name="connsiteX3" fmla="*/ 0 w 10000"/>
                  <a:gd name="connsiteY3" fmla="*/ 722 h 10000"/>
                  <a:gd name="connsiteX4" fmla="*/ 5043 w 10000"/>
                  <a:gd name="connsiteY4" fmla="*/ 10000 h 10000"/>
                  <a:gd name="connsiteX5" fmla="*/ 10000 w 10000"/>
                  <a:gd name="connsiteY5" fmla="*/ 833 h 10000"/>
                  <a:gd name="connsiteX6" fmla="*/ 8974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8974" y="0"/>
                    </a:moveTo>
                    <a:lnTo>
                      <a:pt x="5047" y="1185"/>
                    </a:lnTo>
                    <a:lnTo>
                      <a:pt x="1368" y="0"/>
                    </a:lnTo>
                    <a:lnTo>
                      <a:pt x="0" y="722"/>
                    </a:lnTo>
                    <a:lnTo>
                      <a:pt x="5043" y="10000"/>
                    </a:lnTo>
                    <a:lnTo>
                      <a:pt x="10000" y="833"/>
                    </a:lnTo>
                    <a:lnTo>
                      <a:pt x="89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7" name="Freeform 26">
                <a:extLst>
                  <a:ext uri="{FF2B5EF4-FFF2-40B4-BE49-F238E27FC236}">
                    <a16:creationId xmlns:lc="http://schemas.openxmlformats.org/drawingml/2006/lockedCanvas" xmlns:a16="http://schemas.microsoft.com/office/drawing/2014/main" xmlns="" id="{90570816-B85A-4FD4-958D-CA16C7E04193}"/>
                  </a:ext>
                </a:extLst>
              </p:cNvPr>
              <p:cNvSpPr>
                <a:spLocks/>
              </p:cNvSpPr>
              <p:nvPr/>
            </p:nvSpPr>
            <p:spPr bwMode="auto">
              <a:xfrm>
                <a:off x="10289476" y="4287522"/>
                <a:ext cx="318681" cy="126659"/>
              </a:xfrm>
              <a:custGeom>
                <a:avLst/>
                <a:gdLst>
                  <a:gd name="T0" fmla="*/ 60 w 103"/>
                  <a:gd name="T1" fmla="*/ 0 h 38"/>
                  <a:gd name="T2" fmla="*/ 65 w 103"/>
                  <a:gd name="T3" fmla="*/ 0 h 38"/>
                  <a:gd name="T4" fmla="*/ 102 w 103"/>
                  <a:gd name="T5" fmla="*/ 26 h 38"/>
                  <a:gd name="T6" fmla="*/ 9 w 103"/>
                  <a:gd name="T7" fmla="*/ 32 h 38"/>
                  <a:gd name="T8" fmla="*/ 0 w 103"/>
                  <a:gd name="T9" fmla="*/ 0 h 38"/>
                  <a:gd name="T10" fmla="*/ 60 w 103"/>
                  <a:gd name="T11" fmla="*/ 0 h 38"/>
                </a:gdLst>
                <a:ahLst/>
                <a:cxnLst>
                  <a:cxn ang="0">
                    <a:pos x="T0" y="T1"/>
                  </a:cxn>
                  <a:cxn ang="0">
                    <a:pos x="T2" y="T3"/>
                  </a:cxn>
                  <a:cxn ang="0">
                    <a:pos x="T4" y="T5"/>
                  </a:cxn>
                  <a:cxn ang="0">
                    <a:pos x="T6" y="T7"/>
                  </a:cxn>
                  <a:cxn ang="0">
                    <a:pos x="T8" y="T9"/>
                  </a:cxn>
                  <a:cxn ang="0">
                    <a:pos x="T10" y="T11"/>
                  </a:cxn>
                </a:cxnLst>
                <a:rect l="0" t="0" r="r" b="b"/>
                <a:pathLst>
                  <a:path w="103" h="38">
                    <a:moveTo>
                      <a:pt x="60" y="0"/>
                    </a:moveTo>
                    <a:cubicBezTo>
                      <a:pt x="65" y="0"/>
                      <a:pt x="65" y="0"/>
                      <a:pt x="65" y="0"/>
                    </a:cubicBezTo>
                    <a:cubicBezTo>
                      <a:pt x="65" y="0"/>
                      <a:pt x="101" y="14"/>
                      <a:pt x="102" y="26"/>
                    </a:cubicBezTo>
                    <a:cubicBezTo>
                      <a:pt x="103" y="38"/>
                      <a:pt x="9" y="32"/>
                      <a:pt x="9" y="32"/>
                    </a:cubicBezTo>
                    <a:cubicBezTo>
                      <a:pt x="9" y="32"/>
                      <a:pt x="1" y="33"/>
                      <a:pt x="0" y="0"/>
                    </a:cubicBezTo>
                    <a:lnTo>
                      <a:pt x="60" y="0"/>
                    </a:lnTo>
                    <a:close/>
                  </a:path>
                </a:pathLst>
              </a:custGeom>
              <a:solidFill>
                <a:srgbClr val="3D3D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28" name="Freeform 27">
                <a:extLst>
                  <a:ext uri="{FF2B5EF4-FFF2-40B4-BE49-F238E27FC236}">
                    <a16:creationId xmlns:lc="http://schemas.openxmlformats.org/drawingml/2006/lockedCanvas" xmlns:a16="http://schemas.microsoft.com/office/drawing/2014/main" xmlns="" id="{DAD05C66-1978-42E8-B6EE-D67B822B268F}"/>
                  </a:ext>
                </a:extLst>
              </p:cNvPr>
              <p:cNvSpPr>
                <a:spLocks/>
              </p:cNvSpPr>
              <p:nvPr/>
            </p:nvSpPr>
            <p:spPr bwMode="auto">
              <a:xfrm>
                <a:off x="9921646" y="4287522"/>
                <a:ext cx="321064" cy="126659"/>
              </a:xfrm>
              <a:custGeom>
                <a:avLst/>
                <a:gdLst>
                  <a:gd name="T0" fmla="*/ 43 w 103"/>
                  <a:gd name="T1" fmla="*/ 0 h 38"/>
                  <a:gd name="T2" fmla="*/ 37 w 103"/>
                  <a:gd name="T3" fmla="*/ 0 h 38"/>
                  <a:gd name="T4" fmla="*/ 1 w 103"/>
                  <a:gd name="T5" fmla="*/ 26 h 38"/>
                  <a:gd name="T6" fmla="*/ 94 w 103"/>
                  <a:gd name="T7" fmla="*/ 32 h 38"/>
                  <a:gd name="T8" fmla="*/ 103 w 103"/>
                  <a:gd name="T9" fmla="*/ 0 h 38"/>
                  <a:gd name="T10" fmla="*/ 43 w 103"/>
                  <a:gd name="T11" fmla="*/ 0 h 38"/>
                </a:gdLst>
                <a:ahLst/>
                <a:cxnLst>
                  <a:cxn ang="0">
                    <a:pos x="T0" y="T1"/>
                  </a:cxn>
                  <a:cxn ang="0">
                    <a:pos x="T2" y="T3"/>
                  </a:cxn>
                  <a:cxn ang="0">
                    <a:pos x="T4" y="T5"/>
                  </a:cxn>
                  <a:cxn ang="0">
                    <a:pos x="T6" y="T7"/>
                  </a:cxn>
                  <a:cxn ang="0">
                    <a:pos x="T8" y="T9"/>
                  </a:cxn>
                  <a:cxn ang="0">
                    <a:pos x="T10" y="T11"/>
                  </a:cxn>
                </a:cxnLst>
                <a:rect l="0" t="0" r="r" b="b"/>
                <a:pathLst>
                  <a:path w="103" h="38">
                    <a:moveTo>
                      <a:pt x="43" y="0"/>
                    </a:moveTo>
                    <a:cubicBezTo>
                      <a:pt x="37" y="0"/>
                      <a:pt x="37" y="0"/>
                      <a:pt x="37" y="0"/>
                    </a:cubicBezTo>
                    <a:cubicBezTo>
                      <a:pt x="37" y="0"/>
                      <a:pt x="2" y="14"/>
                      <a:pt x="1" y="26"/>
                    </a:cubicBezTo>
                    <a:cubicBezTo>
                      <a:pt x="0" y="38"/>
                      <a:pt x="94" y="32"/>
                      <a:pt x="94" y="32"/>
                    </a:cubicBezTo>
                    <a:cubicBezTo>
                      <a:pt x="94" y="32"/>
                      <a:pt x="102" y="33"/>
                      <a:pt x="103" y="0"/>
                    </a:cubicBezTo>
                    <a:lnTo>
                      <a:pt x="43" y="0"/>
                    </a:lnTo>
                    <a:close/>
                  </a:path>
                </a:pathLst>
              </a:custGeom>
              <a:solidFill>
                <a:srgbClr val="3D3D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29" name="Freeform 28">
                <a:extLst>
                  <a:ext uri="{FF2B5EF4-FFF2-40B4-BE49-F238E27FC236}">
                    <a16:creationId xmlns:lc="http://schemas.openxmlformats.org/drawingml/2006/lockedCanvas" xmlns:a16="http://schemas.microsoft.com/office/drawing/2014/main" xmlns="" id="{4C10BFA3-8FB0-4AE8-B84F-976A2DEC9929}"/>
                  </a:ext>
                </a:extLst>
              </p:cNvPr>
              <p:cNvSpPr>
                <a:spLocks/>
              </p:cNvSpPr>
              <p:nvPr/>
            </p:nvSpPr>
            <p:spPr bwMode="auto">
              <a:xfrm>
                <a:off x="10040056" y="3246844"/>
                <a:ext cx="454023" cy="1040681"/>
              </a:xfrm>
              <a:custGeom>
                <a:avLst/>
                <a:gdLst>
                  <a:gd name="T0" fmla="*/ 233 w 233"/>
                  <a:gd name="T1" fmla="*/ 0 h 479"/>
                  <a:gd name="T2" fmla="*/ 231 w 233"/>
                  <a:gd name="T3" fmla="*/ 479 h 479"/>
                  <a:gd name="T4" fmla="*/ 128 w 233"/>
                  <a:gd name="T5" fmla="*/ 479 h 479"/>
                  <a:gd name="T6" fmla="*/ 114 w 233"/>
                  <a:gd name="T7" fmla="*/ 121 h 479"/>
                  <a:gd name="T8" fmla="*/ 104 w 233"/>
                  <a:gd name="T9" fmla="*/ 479 h 479"/>
                  <a:gd name="T10" fmla="*/ 0 w 233"/>
                  <a:gd name="T11" fmla="*/ 479 h 479"/>
                  <a:gd name="T12" fmla="*/ 0 w 233"/>
                  <a:gd name="T13" fmla="*/ 0 h 479"/>
                  <a:gd name="T14" fmla="*/ 233 w 233"/>
                  <a:gd name="T15" fmla="*/ 0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479">
                    <a:moveTo>
                      <a:pt x="233" y="0"/>
                    </a:moveTo>
                    <a:lnTo>
                      <a:pt x="231" y="479"/>
                    </a:lnTo>
                    <a:lnTo>
                      <a:pt x="128" y="479"/>
                    </a:lnTo>
                    <a:lnTo>
                      <a:pt x="114" y="121"/>
                    </a:lnTo>
                    <a:lnTo>
                      <a:pt x="104" y="479"/>
                    </a:lnTo>
                    <a:lnTo>
                      <a:pt x="0" y="479"/>
                    </a:lnTo>
                    <a:lnTo>
                      <a:pt x="0" y="0"/>
                    </a:lnTo>
                    <a:lnTo>
                      <a:pt x="233" y="0"/>
                    </a:lnTo>
                    <a:close/>
                  </a:path>
                </a:pathLst>
              </a:custGeom>
              <a:solidFill>
                <a:srgbClr val="1C1C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30" name="Freeform 29">
                <a:extLst>
                  <a:ext uri="{FF2B5EF4-FFF2-40B4-BE49-F238E27FC236}">
                    <a16:creationId xmlns:lc="http://schemas.openxmlformats.org/drawingml/2006/lockedCanvas" xmlns:a16="http://schemas.microsoft.com/office/drawing/2014/main" xmlns="" id="{EE54E8B3-7AA3-4F31-801C-09E52ECF2771}"/>
                  </a:ext>
                </a:extLst>
              </p:cNvPr>
              <p:cNvSpPr>
                <a:spLocks/>
              </p:cNvSpPr>
              <p:nvPr/>
            </p:nvSpPr>
            <p:spPr bwMode="auto">
              <a:xfrm>
                <a:off x="10233709" y="2547810"/>
                <a:ext cx="65088" cy="52387"/>
              </a:xfrm>
              <a:custGeom>
                <a:avLst/>
                <a:gdLst>
                  <a:gd name="T0" fmla="*/ 41 w 41"/>
                  <a:gd name="T1" fmla="*/ 17 h 33"/>
                  <a:gd name="T2" fmla="*/ 33 w 41"/>
                  <a:gd name="T3" fmla="*/ 33 h 33"/>
                  <a:gd name="T4" fmla="*/ 7 w 41"/>
                  <a:gd name="T5" fmla="*/ 33 h 33"/>
                  <a:gd name="T6" fmla="*/ 0 w 41"/>
                  <a:gd name="T7" fmla="*/ 17 h 33"/>
                  <a:gd name="T8" fmla="*/ 20 w 41"/>
                  <a:gd name="T9" fmla="*/ 0 h 33"/>
                  <a:gd name="T10" fmla="*/ 41 w 41"/>
                  <a:gd name="T11" fmla="*/ 17 h 33"/>
                </a:gdLst>
                <a:ahLst/>
                <a:cxnLst>
                  <a:cxn ang="0">
                    <a:pos x="T0" y="T1"/>
                  </a:cxn>
                  <a:cxn ang="0">
                    <a:pos x="T2" y="T3"/>
                  </a:cxn>
                  <a:cxn ang="0">
                    <a:pos x="T4" y="T5"/>
                  </a:cxn>
                  <a:cxn ang="0">
                    <a:pos x="T6" y="T7"/>
                  </a:cxn>
                  <a:cxn ang="0">
                    <a:pos x="T8" y="T9"/>
                  </a:cxn>
                  <a:cxn ang="0">
                    <a:pos x="T10" y="T11"/>
                  </a:cxn>
                </a:cxnLst>
                <a:rect l="0" t="0" r="r" b="b"/>
                <a:pathLst>
                  <a:path w="41" h="33">
                    <a:moveTo>
                      <a:pt x="41" y="17"/>
                    </a:moveTo>
                    <a:lnTo>
                      <a:pt x="33" y="33"/>
                    </a:lnTo>
                    <a:lnTo>
                      <a:pt x="7" y="33"/>
                    </a:lnTo>
                    <a:lnTo>
                      <a:pt x="0" y="17"/>
                    </a:lnTo>
                    <a:lnTo>
                      <a:pt x="20" y="0"/>
                    </a:lnTo>
                    <a:lnTo>
                      <a:pt x="41" y="17"/>
                    </a:lnTo>
                    <a:close/>
                  </a:path>
                </a:pathLst>
              </a:custGeom>
              <a:solidFill>
                <a:schemeClr val="accent4">
                  <a:lumMod val="75000"/>
                </a:schemeClr>
              </a:solidFill>
              <a:ln>
                <a:noFill/>
              </a:ln>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31" name="Freeform 30">
                <a:extLst>
                  <a:ext uri="{FF2B5EF4-FFF2-40B4-BE49-F238E27FC236}">
                    <a16:creationId xmlns:lc="http://schemas.openxmlformats.org/drawingml/2006/lockedCanvas" xmlns:a16="http://schemas.microsoft.com/office/drawing/2014/main" xmlns="" id="{B9459F54-606C-4550-9CA1-AF990965CBA8}"/>
                  </a:ext>
                </a:extLst>
              </p:cNvPr>
              <p:cNvSpPr>
                <a:spLocks/>
              </p:cNvSpPr>
              <p:nvPr/>
            </p:nvSpPr>
            <p:spPr bwMode="auto">
              <a:xfrm>
                <a:off x="10228946" y="2594266"/>
                <a:ext cx="74613" cy="573087"/>
              </a:xfrm>
              <a:custGeom>
                <a:avLst/>
                <a:gdLst>
                  <a:gd name="T0" fmla="*/ 36 w 47"/>
                  <a:gd name="T1" fmla="*/ 0 h 361"/>
                  <a:gd name="T2" fmla="*/ 47 w 47"/>
                  <a:gd name="T3" fmla="*/ 335 h 361"/>
                  <a:gd name="T4" fmla="*/ 23 w 47"/>
                  <a:gd name="T5" fmla="*/ 361 h 361"/>
                  <a:gd name="T6" fmla="*/ 0 w 47"/>
                  <a:gd name="T7" fmla="*/ 335 h 361"/>
                  <a:gd name="T8" fmla="*/ 10 w 47"/>
                  <a:gd name="T9" fmla="*/ 0 h 361"/>
                  <a:gd name="T10" fmla="*/ 36 w 47"/>
                  <a:gd name="T11" fmla="*/ 0 h 361"/>
                </a:gdLst>
                <a:ahLst/>
                <a:cxnLst>
                  <a:cxn ang="0">
                    <a:pos x="T0" y="T1"/>
                  </a:cxn>
                  <a:cxn ang="0">
                    <a:pos x="T2" y="T3"/>
                  </a:cxn>
                  <a:cxn ang="0">
                    <a:pos x="T4" y="T5"/>
                  </a:cxn>
                  <a:cxn ang="0">
                    <a:pos x="T6" y="T7"/>
                  </a:cxn>
                  <a:cxn ang="0">
                    <a:pos x="T8" y="T9"/>
                  </a:cxn>
                  <a:cxn ang="0">
                    <a:pos x="T10" y="T11"/>
                  </a:cxn>
                </a:cxnLst>
                <a:rect l="0" t="0" r="r" b="b"/>
                <a:pathLst>
                  <a:path w="47" h="361">
                    <a:moveTo>
                      <a:pt x="36" y="0"/>
                    </a:moveTo>
                    <a:lnTo>
                      <a:pt x="47" y="335"/>
                    </a:lnTo>
                    <a:lnTo>
                      <a:pt x="23" y="361"/>
                    </a:lnTo>
                    <a:lnTo>
                      <a:pt x="0" y="335"/>
                    </a:lnTo>
                    <a:lnTo>
                      <a:pt x="10" y="0"/>
                    </a:lnTo>
                    <a:lnTo>
                      <a:pt x="36" y="0"/>
                    </a:lnTo>
                    <a:close/>
                  </a:path>
                </a:pathLst>
              </a:custGeom>
              <a:solidFill>
                <a:schemeClr val="accent4">
                  <a:lumMod val="75000"/>
                </a:schemeClr>
              </a:solidFill>
              <a:ln>
                <a:noFill/>
              </a:ln>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grpSp>
            <p:nvGrpSpPr>
              <p:cNvPr id="32" name="Group 31"/>
              <p:cNvGrpSpPr/>
              <p:nvPr/>
            </p:nvGrpSpPr>
            <p:grpSpPr>
              <a:xfrm>
                <a:off x="9955566" y="2510743"/>
                <a:ext cx="617538" cy="850899"/>
                <a:chOff x="7616240" y="1520488"/>
                <a:chExt cx="617538" cy="850899"/>
              </a:xfrm>
            </p:grpSpPr>
            <p:sp>
              <p:nvSpPr>
                <p:cNvPr id="44" name="Freeform 43"/>
                <p:cNvSpPr>
                  <a:spLocks/>
                </p:cNvSpPr>
                <p:nvPr/>
              </p:nvSpPr>
              <p:spPr bwMode="auto">
                <a:xfrm>
                  <a:off x="7616240" y="1537950"/>
                  <a:ext cx="617538" cy="833437"/>
                </a:xfrm>
                <a:custGeom>
                  <a:avLst/>
                  <a:gdLst>
                    <a:gd name="T0" fmla="*/ 309 w 318"/>
                    <a:gd name="T1" fmla="*/ 56 h 433"/>
                    <a:gd name="T2" fmla="*/ 207 w 318"/>
                    <a:gd name="T3" fmla="*/ 0 h 433"/>
                    <a:gd name="T4" fmla="*/ 159 w 318"/>
                    <a:gd name="T5" fmla="*/ 196 h 433"/>
                    <a:gd name="T6" fmla="*/ 111 w 318"/>
                    <a:gd name="T7" fmla="*/ 0 h 433"/>
                    <a:gd name="T8" fmla="*/ 9 w 318"/>
                    <a:gd name="T9" fmla="*/ 56 h 433"/>
                    <a:gd name="T10" fmla="*/ 31 w 318"/>
                    <a:gd name="T11" fmla="*/ 134 h 433"/>
                    <a:gd name="T12" fmla="*/ 30 w 318"/>
                    <a:gd name="T13" fmla="*/ 433 h 433"/>
                    <a:gd name="T14" fmla="*/ 150 w 318"/>
                    <a:gd name="T15" fmla="*/ 433 h 433"/>
                    <a:gd name="T16" fmla="*/ 159 w 318"/>
                    <a:gd name="T17" fmla="*/ 391 h 433"/>
                    <a:gd name="T18" fmla="*/ 168 w 318"/>
                    <a:gd name="T19" fmla="*/ 433 h 433"/>
                    <a:gd name="T20" fmla="*/ 288 w 318"/>
                    <a:gd name="T21" fmla="*/ 433 h 433"/>
                    <a:gd name="T22" fmla="*/ 287 w 318"/>
                    <a:gd name="T23" fmla="*/ 134 h 433"/>
                    <a:gd name="T24" fmla="*/ 309 w 318"/>
                    <a:gd name="T25" fmla="*/ 56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8" h="433">
                      <a:moveTo>
                        <a:pt x="309" y="56"/>
                      </a:moveTo>
                      <a:cubicBezTo>
                        <a:pt x="303" y="22"/>
                        <a:pt x="266" y="22"/>
                        <a:pt x="207" y="0"/>
                      </a:cubicBezTo>
                      <a:cubicBezTo>
                        <a:pt x="159" y="196"/>
                        <a:pt x="159" y="196"/>
                        <a:pt x="159" y="196"/>
                      </a:cubicBezTo>
                      <a:cubicBezTo>
                        <a:pt x="111" y="0"/>
                        <a:pt x="111" y="0"/>
                        <a:pt x="111" y="0"/>
                      </a:cubicBezTo>
                      <a:cubicBezTo>
                        <a:pt x="52" y="22"/>
                        <a:pt x="15" y="22"/>
                        <a:pt x="9" y="56"/>
                      </a:cubicBezTo>
                      <a:cubicBezTo>
                        <a:pt x="0" y="110"/>
                        <a:pt x="31" y="134"/>
                        <a:pt x="31" y="134"/>
                      </a:cubicBezTo>
                      <a:cubicBezTo>
                        <a:pt x="31" y="134"/>
                        <a:pt x="34" y="375"/>
                        <a:pt x="30" y="433"/>
                      </a:cubicBezTo>
                      <a:cubicBezTo>
                        <a:pt x="150" y="433"/>
                        <a:pt x="150" y="433"/>
                        <a:pt x="150" y="433"/>
                      </a:cubicBezTo>
                      <a:cubicBezTo>
                        <a:pt x="159" y="391"/>
                        <a:pt x="159" y="391"/>
                        <a:pt x="159" y="391"/>
                      </a:cubicBezTo>
                      <a:cubicBezTo>
                        <a:pt x="168" y="433"/>
                        <a:pt x="168" y="433"/>
                        <a:pt x="168" y="433"/>
                      </a:cubicBezTo>
                      <a:cubicBezTo>
                        <a:pt x="288" y="433"/>
                        <a:pt x="288" y="433"/>
                        <a:pt x="288" y="433"/>
                      </a:cubicBezTo>
                      <a:cubicBezTo>
                        <a:pt x="284" y="375"/>
                        <a:pt x="287" y="134"/>
                        <a:pt x="287" y="134"/>
                      </a:cubicBezTo>
                      <a:cubicBezTo>
                        <a:pt x="287" y="134"/>
                        <a:pt x="318" y="110"/>
                        <a:pt x="309" y="56"/>
                      </a:cubicBezTo>
                    </a:path>
                  </a:pathLst>
                </a:custGeom>
                <a:solidFill>
                  <a:srgbClr val="312F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45" name="Freeform 44"/>
                <p:cNvSpPr>
                  <a:spLocks/>
                </p:cNvSpPr>
                <p:nvPr/>
              </p:nvSpPr>
              <p:spPr bwMode="auto">
                <a:xfrm>
                  <a:off x="7781340" y="1520488"/>
                  <a:ext cx="142875" cy="395287"/>
                </a:xfrm>
                <a:custGeom>
                  <a:avLst/>
                  <a:gdLst>
                    <a:gd name="T0" fmla="*/ 0 w 90"/>
                    <a:gd name="T1" fmla="*/ 19 h 249"/>
                    <a:gd name="T2" fmla="*/ 1 w 90"/>
                    <a:gd name="T3" fmla="*/ 61 h 249"/>
                    <a:gd name="T4" fmla="*/ 22 w 90"/>
                    <a:gd name="T5" fmla="*/ 79 h 249"/>
                    <a:gd name="T6" fmla="*/ 6 w 90"/>
                    <a:gd name="T7" fmla="*/ 101 h 249"/>
                    <a:gd name="T8" fmla="*/ 90 w 90"/>
                    <a:gd name="T9" fmla="*/ 249 h 249"/>
                    <a:gd name="T10" fmla="*/ 36 w 90"/>
                    <a:gd name="T11" fmla="*/ 0 h 249"/>
                    <a:gd name="T12" fmla="*/ 0 w 90"/>
                    <a:gd name="T13" fmla="*/ 19 h 249"/>
                  </a:gdLst>
                  <a:ahLst/>
                  <a:cxnLst>
                    <a:cxn ang="0">
                      <a:pos x="T0" y="T1"/>
                    </a:cxn>
                    <a:cxn ang="0">
                      <a:pos x="T2" y="T3"/>
                    </a:cxn>
                    <a:cxn ang="0">
                      <a:pos x="T4" y="T5"/>
                    </a:cxn>
                    <a:cxn ang="0">
                      <a:pos x="T6" y="T7"/>
                    </a:cxn>
                    <a:cxn ang="0">
                      <a:pos x="T8" y="T9"/>
                    </a:cxn>
                    <a:cxn ang="0">
                      <a:pos x="T10" y="T11"/>
                    </a:cxn>
                    <a:cxn ang="0">
                      <a:pos x="T12" y="T13"/>
                    </a:cxn>
                  </a:cxnLst>
                  <a:rect l="0" t="0" r="r" b="b"/>
                  <a:pathLst>
                    <a:path w="90" h="249">
                      <a:moveTo>
                        <a:pt x="0" y="19"/>
                      </a:moveTo>
                      <a:lnTo>
                        <a:pt x="1" y="61"/>
                      </a:lnTo>
                      <a:lnTo>
                        <a:pt x="22" y="79"/>
                      </a:lnTo>
                      <a:lnTo>
                        <a:pt x="6" y="101"/>
                      </a:lnTo>
                      <a:lnTo>
                        <a:pt x="90" y="249"/>
                      </a:lnTo>
                      <a:lnTo>
                        <a:pt x="36" y="0"/>
                      </a:lnTo>
                      <a:lnTo>
                        <a:pt x="0" y="19"/>
                      </a:lnTo>
                      <a:close/>
                    </a:path>
                  </a:pathLst>
                </a:custGeom>
                <a:solidFill>
                  <a:srgbClr val="4F4C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46" name="Freeform 45"/>
                <p:cNvSpPr>
                  <a:spLocks/>
                </p:cNvSpPr>
                <p:nvPr/>
              </p:nvSpPr>
              <p:spPr bwMode="auto">
                <a:xfrm>
                  <a:off x="7924215" y="1520488"/>
                  <a:ext cx="144463" cy="395287"/>
                </a:xfrm>
                <a:custGeom>
                  <a:avLst/>
                  <a:gdLst>
                    <a:gd name="T0" fmla="*/ 91 w 91"/>
                    <a:gd name="T1" fmla="*/ 19 h 249"/>
                    <a:gd name="T2" fmla="*/ 90 w 91"/>
                    <a:gd name="T3" fmla="*/ 61 h 249"/>
                    <a:gd name="T4" fmla="*/ 69 w 91"/>
                    <a:gd name="T5" fmla="*/ 79 h 249"/>
                    <a:gd name="T6" fmla="*/ 85 w 91"/>
                    <a:gd name="T7" fmla="*/ 101 h 249"/>
                    <a:gd name="T8" fmla="*/ 0 w 91"/>
                    <a:gd name="T9" fmla="*/ 249 h 249"/>
                    <a:gd name="T10" fmla="*/ 54 w 91"/>
                    <a:gd name="T11" fmla="*/ 0 h 249"/>
                    <a:gd name="T12" fmla="*/ 91 w 91"/>
                    <a:gd name="T13" fmla="*/ 19 h 249"/>
                  </a:gdLst>
                  <a:ahLst/>
                  <a:cxnLst>
                    <a:cxn ang="0">
                      <a:pos x="T0" y="T1"/>
                    </a:cxn>
                    <a:cxn ang="0">
                      <a:pos x="T2" y="T3"/>
                    </a:cxn>
                    <a:cxn ang="0">
                      <a:pos x="T4" y="T5"/>
                    </a:cxn>
                    <a:cxn ang="0">
                      <a:pos x="T6" y="T7"/>
                    </a:cxn>
                    <a:cxn ang="0">
                      <a:pos x="T8" y="T9"/>
                    </a:cxn>
                    <a:cxn ang="0">
                      <a:pos x="T10" y="T11"/>
                    </a:cxn>
                    <a:cxn ang="0">
                      <a:pos x="T12" y="T13"/>
                    </a:cxn>
                  </a:cxnLst>
                  <a:rect l="0" t="0" r="r" b="b"/>
                  <a:pathLst>
                    <a:path w="91" h="249">
                      <a:moveTo>
                        <a:pt x="91" y="19"/>
                      </a:moveTo>
                      <a:lnTo>
                        <a:pt x="90" y="61"/>
                      </a:lnTo>
                      <a:lnTo>
                        <a:pt x="69" y="79"/>
                      </a:lnTo>
                      <a:lnTo>
                        <a:pt x="85" y="101"/>
                      </a:lnTo>
                      <a:lnTo>
                        <a:pt x="0" y="249"/>
                      </a:lnTo>
                      <a:lnTo>
                        <a:pt x="54" y="0"/>
                      </a:lnTo>
                      <a:lnTo>
                        <a:pt x="91" y="19"/>
                      </a:lnTo>
                      <a:close/>
                    </a:path>
                  </a:pathLst>
                </a:custGeom>
                <a:solidFill>
                  <a:srgbClr val="4F4C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grpSp>
          <p:grpSp>
            <p:nvGrpSpPr>
              <p:cNvPr id="33" name="Group 32"/>
              <p:cNvGrpSpPr/>
              <p:nvPr/>
            </p:nvGrpSpPr>
            <p:grpSpPr>
              <a:xfrm flipH="1">
                <a:off x="9943599" y="3232511"/>
                <a:ext cx="109728" cy="174625"/>
                <a:chOff x="3637502" y="2744450"/>
                <a:chExt cx="107950" cy="174625"/>
              </a:xfrm>
            </p:grpSpPr>
            <p:sp>
              <p:nvSpPr>
                <p:cNvPr id="42" name="Freeform 41"/>
                <p:cNvSpPr>
                  <a:spLocks/>
                </p:cNvSpPr>
                <p:nvPr/>
              </p:nvSpPr>
              <p:spPr bwMode="auto">
                <a:xfrm>
                  <a:off x="3650202" y="2744450"/>
                  <a:ext cx="95250" cy="174625"/>
                </a:xfrm>
                <a:custGeom>
                  <a:avLst/>
                  <a:gdLst>
                    <a:gd name="T0" fmla="*/ 2 w 49"/>
                    <a:gd name="T1" fmla="*/ 63 h 91"/>
                    <a:gd name="T2" fmla="*/ 13 w 49"/>
                    <a:gd name="T3" fmla="*/ 0 h 91"/>
                    <a:gd name="T4" fmla="*/ 49 w 49"/>
                    <a:gd name="T5" fmla="*/ 6 h 91"/>
                    <a:gd name="T6" fmla="*/ 38 w 49"/>
                    <a:gd name="T7" fmla="*/ 70 h 91"/>
                    <a:gd name="T8" fmla="*/ 16 w 49"/>
                    <a:gd name="T9" fmla="*/ 89 h 91"/>
                    <a:gd name="T10" fmla="*/ 2 w 49"/>
                    <a:gd name="T11" fmla="*/ 63 h 91"/>
                  </a:gdLst>
                  <a:ahLst/>
                  <a:cxnLst>
                    <a:cxn ang="0">
                      <a:pos x="T0" y="T1"/>
                    </a:cxn>
                    <a:cxn ang="0">
                      <a:pos x="T2" y="T3"/>
                    </a:cxn>
                    <a:cxn ang="0">
                      <a:pos x="T4" y="T5"/>
                    </a:cxn>
                    <a:cxn ang="0">
                      <a:pos x="T6" y="T7"/>
                    </a:cxn>
                    <a:cxn ang="0">
                      <a:pos x="T8" y="T9"/>
                    </a:cxn>
                    <a:cxn ang="0">
                      <a:pos x="T10" y="T11"/>
                    </a:cxn>
                  </a:cxnLst>
                  <a:rect l="0" t="0" r="r" b="b"/>
                  <a:pathLst>
                    <a:path w="49" h="91">
                      <a:moveTo>
                        <a:pt x="2" y="63"/>
                      </a:moveTo>
                      <a:cubicBezTo>
                        <a:pt x="13" y="0"/>
                        <a:pt x="13" y="0"/>
                        <a:pt x="13" y="0"/>
                      </a:cubicBezTo>
                      <a:cubicBezTo>
                        <a:pt x="49" y="6"/>
                        <a:pt x="49" y="6"/>
                        <a:pt x="49" y="6"/>
                      </a:cubicBezTo>
                      <a:cubicBezTo>
                        <a:pt x="38" y="70"/>
                        <a:pt x="38" y="70"/>
                        <a:pt x="38" y="70"/>
                      </a:cubicBezTo>
                      <a:cubicBezTo>
                        <a:pt x="36" y="82"/>
                        <a:pt x="26" y="91"/>
                        <a:pt x="16" y="89"/>
                      </a:cubicBezTo>
                      <a:cubicBezTo>
                        <a:pt x="6" y="87"/>
                        <a:pt x="0" y="76"/>
                        <a:pt x="2" y="63"/>
                      </a:cubicBezTo>
                      <a:close/>
                    </a:path>
                  </a:pathLst>
                </a:custGeom>
                <a:solidFill>
                  <a:srgbClr val="8E58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43" name="Freeform 42"/>
                <p:cNvSpPr>
                  <a:spLocks/>
                </p:cNvSpPr>
                <p:nvPr/>
              </p:nvSpPr>
              <p:spPr bwMode="auto">
                <a:xfrm>
                  <a:off x="3637502" y="2763500"/>
                  <a:ext cx="71438" cy="90487"/>
                </a:xfrm>
                <a:custGeom>
                  <a:avLst/>
                  <a:gdLst>
                    <a:gd name="T0" fmla="*/ 1 w 37"/>
                    <a:gd name="T1" fmla="*/ 39 h 47"/>
                    <a:gd name="T2" fmla="*/ 25 w 37"/>
                    <a:gd name="T3" fmla="*/ 2 h 47"/>
                    <a:gd name="T4" fmla="*/ 35 w 37"/>
                    <a:gd name="T5" fmla="*/ 4 h 47"/>
                    <a:gd name="T6" fmla="*/ 33 w 37"/>
                    <a:gd name="T7" fmla="*/ 15 h 47"/>
                    <a:gd name="T8" fmla="*/ 16 w 37"/>
                    <a:gd name="T9" fmla="*/ 40 h 47"/>
                    <a:gd name="T10" fmla="*/ 8 w 37"/>
                    <a:gd name="T11" fmla="*/ 47 h 47"/>
                    <a:gd name="T12" fmla="*/ 1 w 37"/>
                    <a:gd name="T13" fmla="*/ 39 h 47"/>
                  </a:gdLst>
                  <a:ahLst/>
                  <a:cxnLst>
                    <a:cxn ang="0">
                      <a:pos x="T0" y="T1"/>
                    </a:cxn>
                    <a:cxn ang="0">
                      <a:pos x="T2" y="T3"/>
                    </a:cxn>
                    <a:cxn ang="0">
                      <a:pos x="T4" y="T5"/>
                    </a:cxn>
                    <a:cxn ang="0">
                      <a:pos x="T6" y="T7"/>
                    </a:cxn>
                    <a:cxn ang="0">
                      <a:pos x="T8" y="T9"/>
                    </a:cxn>
                    <a:cxn ang="0">
                      <a:pos x="T10" y="T11"/>
                    </a:cxn>
                    <a:cxn ang="0">
                      <a:pos x="T12" y="T13"/>
                    </a:cxn>
                  </a:cxnLst>
                  <a:rect l="0" t="0" r="r" b="b"/>
                  <a:pathLst>
                    <a:path w="37" h="47">
                      <a:moveTo>
                        <a:pt x="1" y="39"/>
                      </a:moveTo>
                      <a:cubicBezTo>
                        <a:pt x="3" y="16"/>
                        <a:pt x="24" y="2"/>
                        <a:pt x="25" y="2"/>
                      </a:cubicBezTo>
                      <a:cubicBezTo>
                        <a:pt x="28" y="0"/>
                        <a:pt x="33" y="1"/>
                        <a:pt x="35" y="4"/>
                      </a:cubicBezTo>
                      <a:cubicBezTo>
                        <a:pt x="37" y="8"/>
                        <a:pt x="36" y="12"/>
                        <a:pt x="33" y="15"/>
                      </a:cubicBezTo>
                      <a:cubicBezTo>
                        <a:pt x="32" y="15"/>
                        <a:pt x="17" y="25"/>
                        <a:pt x="16" y="40"/>
                      </a:cubicBezTo>
                      <a:cubicBezTo>
                        <a:pt x="15" y="44"/>
                        <a:pt x="12" y="47"/>
                        <a:pt x="8" y="47"/>
                      </a:cubicBezTo>
                      <a:cubicBezTo>
                        <a:pt x="3" y="47"/>
                        <a:pt x="0" y="43"/>
                        <a:pt x="1" y="39"/>
                      </a:cubicBezTo>
                      <a:close/>
                    </a:path>
                  </a:pathLst>
                </a:custGeom>
                <a:solidFill>
                  <a:srgbClr val="8E58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grpSp>
          <p:sp>
            <p:nvSpPr>
              <p:cNvPr id="34" name="Freeform 33">
                <a:extLst>
                  <a:ext uri="{FF2B5EF4-FFF2-40B4-BE49-F238E27FC236}">
                    <a16:creationId xmlns:lc="http://schemas.openxmlformats.org/drawingml/2006/lockedCanvas" xmlns:a16="http://schemas.microsoft.com/office/drawing/2014/main" xmlns="" id="{27F0B7F3-0738-4C23-8272-8C7EDA1D50A9}"/>
                  </a:ext>
                </a:extLst>
              </p:cNvPr>
              <p:cNvSpPr>
                <a:spLocks/>
              </p:cNvSpPr>
              <p:nvPr/>
            </p:nvSpPr>
            <p:spPr bwMode="auto">
              <a:xfrm>
                <a:off x="9889356" y="2550586"/>
                <a:ext cx="264218" cy="723123"/>
              </a:xfrm>
              <a:custGeom>
                <a:avLst/>
                <a:gdLst>
                  <a:gd name="T0" fmla="*/ 78 w 78"/>
                  <a:gd name="T1" fmla="*/ 3 h 218"/>
                  <a:gd name="T2" fmla="*/ 21 w 78"/>
                  <a:gd name="T3" fmla="*/ 44 h 218"/>
                  <a:gd name="T4" fmla="*/ 0 w 78"/>
                  <a:gd name="T5" fmla="*/ 126 h 218"/>
                  <a:gd name="T6" fmla="*/ 18 w 78"/>
                  <a:gd name="T7" fmla="*/ 218 h 218"/>
                  <a:gd name="T8" fmla="*/ 39 w 78"/>
                  <a:gd name="T9" fmla="*/ 218 h 218"/>
                  <a:gd name="T10" fmla="*/ 43 w 78"/>
                  <a:gd name="T11" fmla="*/ 80 h 218"/>
                  <a:gd name="T12" fmla="*/ 43 w 78"/>
                  <a:gd name="T13" fmla="*/ 36 h 218"/>
                  <a:gd name="T14" fmla="*/ 78 w 78"/>
                  <a:gd name="T15" fmla="*/ 3 h 218"/>
                  <a:gd name="connsiteX0" fmla="*/ 10044 w 10044"/>
                  <a:gd name="connsiteY0" fmla="*/ 34 h 9896"/>
                  <a:gd name="connsiteX1" fmla="*/ 1996 w 10044"/>
                  <a:gd name="connsiteY1" fmla="*/ 1648 h 9896"/>
                  <a:gd name="connsiteX2" fmla="*/ 44 w 10044"/>
                  <a:gd name="connsiteY2" fmla="*/ 5676 h 9896"/>
                  <a:gd name="connsiteX3" fmla="*/ 2352 w 10044"/>
                  <a:gd name="connsiteY3" fmla="*/ 9896 h 9896"/>
                  <a:gd name="connsiteX4" fmla="*/ 5044 w 10044"/>
                  <a:gd name="connsiteY4" fmla="*/ 9896 h 9896"/>
                  <a:gd name="connsiteX5" fmla="*/ 5557 w 10044"/>
                  <a:gd name="connsiteY5" fmla="*/ 3566 h 9896"/>
                  <a:gd name="connsiteX6" fmla="*/ 5557 w 10044"/>
                  <a:gd name="connsiteY6" fmla="*/ 1547 h 9896"/>
                  <a:gd name="connsiteX7" fmla="*/ 10044 w 10044"/>
                  <a:gd name="connsiteY7" fmla="*/ 34 h 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4" h="9896">
                    <a:moveTo>
                      <a:pt x="10044" y="34"/>
                    </a:moveTo>
                    <a:cubicBezTo>
                      <a:pt x="10044" y="34"/>
                      <a:pt x="4304" y="-370"/>
                      <a:pt x="1996" y="1648"/>
                    </a:cubicBezTo>
                    <a:cubicBezTo>
                      <a:pt x="-311" y="3667"/>
                      <a:pt x="-15" y="4301"/>
                      <a:pt x="44" y="5676"/>
                    </a:cubicBezTo>
                    <a:cubicBezTo>
                      <a:pt x="103" y="7051"/>
                      <a:pt x="2352" y="9896"/>
                      <a:pt x="2352" y="9896"/>
                    </a:cubicBezTo>
                    <a:lnTo>
                      <a:pt x="5044" y="9896"/>
                    </a:lnTo>
                    <a:lnTo>
                      <a:pt x="5557" y="3566"/>
                    </a:lnTo>
                    <a:lnTo>
                      <a:pt x="5557" y="1547"/>
                    </a:lnTo>
                    <a:lnTo>
                      <a:pt x="10044" y="34"/>
                    </a:lnTo>
                    <a:close/>
                  </a:path>
                </a:pathLst>
              </a:custGeom>
              <a:solidFill>
                <a:srgbClr val="312F39"/>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grpSp>
            <p:nvGrpSpPr>
              <p:cNvPr id="35" name="Group 34"/>
              <p:cNvGrpSpPr/>
              <p:nvPr/>
            </p:nvGrpSpPr>
            <p:grpSpPr>
              <a:xfrm>
                <a:off x="10465182" y="3236521"/>
                <a:ext cx="112294" cy="174625"/>
                <a:chOff x="3637502" y="2744450"/>
                <a:chExt cx="107950" cy="174625"/>
              </a:xfrm>
            </p:grpSpPr>
            <p:sp>
              <p:nvSpPr>
                <p:cNvPr id="40" name="Freeform 39"/>
                <p:cNvSpPr>
                  <a:spLocks/>
                </p:cNvSpPr>
                <p:nvPr/>
              </p:nvSpPr>
              <p:spPr bwMode="auto">
                <a:xfrm>
                  <a:off x="3650202" y="2744450"/>
                  <a:ext cx="95250" cy="174625"/>
                </a:xfrm>
                <a:custGeom>
                  <a:avLst/>
                  <a:gdLst>
                    <a:gd name="T0" fmla="*/ 2 w 49"/>
                    <a:gd name="T1" fmla="*/ 63 h 91"/>
                    <a:gd name="T2" fmla="*/ 13 w 49"/>
                    <a:gd name="T3" fmla="*/ 0 h 91"/>
                    <a:gd name="T4" fmla="*/ 49 w 49"/>
                    <a:gd name="T5" fmla="*/ 6 h 91"/>
                    <a:gd name="T6" fmla="*/ 38 w 49"/>
                    <a:gd name="T7" fmla="*/ 70 h 91"/>
                    <a:gd name="T8" fmla="*/ 16 w 49"/>
                    <a:gd name="T9" fmla="*/ 89 h 91"/>
                    <a:gd name="T10" fmla="*/ 2 w 49"/>
                    <a:gd name="T11" fmla="*/ 63 h 91"/>
                  </a:gdLst>
                  <a:ahLst/>
                  <a:cxnLst>
                    <a:cxn ang="0">
                      <a:pos x="T0" y="T1"/>
                    </a:cxn>
                    <a:cxn ang="0">
                      <a:pos x="T2" y="T3"/>
                    </a:cxn>
                    <a:cxn ang="0">
                      <a:pos x="T4" y="T5"/>
                    </a:cxn>
                    <a:cxn ang="0">
                      <a:pos x="T6" y="T7"/>
                    </a:cxn>
                    <a:cxn ang="0">
                      <a:pos x="T8" y="T9"/>
                    </a:cxn>
                    <a:cxn ang="0">
                      <a:pos x="T10" y="T11"/>
                    </a:cxn>
                  </a:cxnLst>
                  <a:rect l="0" t="0" r="r" b="b"/>
                  <a:pathLst>
                    <a:path w="49" h="91">
                      <a:moveTo>
                        <a:pt x="2" y="63"/>
                      </a:moveTo>
                      <a:cubicBezTo>
                        <a:pt x="13" y="0"/>
                        <a:pt x="13" y="0"/>
                        <a:pt x="13" y="0"/>
                      </a:cubicBezTo>
                      <a:cubicBezTo>
                        <a:pt x="49" y="6"/>
                        <a:pt x="49" y="6"/>
                        <a:pt x="49" y="6"/>
                      </a:cubicBezTo>
                      <a:cubicBezTo>
                        <a:pt x="38" y="70"/>
                        <a:pt x="38" y="70"/>
                        <a:pt x="38" y="70"/>
                      </a:cubicBezTo>
                      <a:cubicBezTo>
                        <a:pt x="36" y="82"/>
                        <a:pt x="26" y="91"/>
                        <a:pt x="16" y="89"/>
                      </a:cubicBezTo>
                      <a:cubicBezTo>
                        <a:pt x="6" y="87"/>
                        <a:pt x="0" y="76"/>
                        <a:pt x="2" y="63"/>
                      </a:cubicBezTo>
                      <a:close/>
                    </a:path>
                  </a:pathLst>
                </a:custGeom>
                <a:solidFill>
                  <a:srgbClr val="8E58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41" name="Freeform 40"/>
                <p:cNvSpPr>
                  <a:spLocks/>
                </p:cNvSpPr>
                <p:nvPr/>
              </p:nvSpPr>
              <p:spPr bwMode="auto">
                <a:xfrm>
                  <a:off x="3637502" y="2763500"/>
                  <a:ext cx="71438" cy="90487"/>
                </a:xfrm>
                <a:custGeom>
                  <a:avLst/>
                  <a:gdLst>
                    <a:gd name="T0" fmla="*/ 1 w 37"/>
                    <a:gd name="T1" fmla="*/ 39 h 47"/>
                    <a:gd name="T2" fmla="*/ 25 w 37"/>
                    <a:gd name="T3" fmla="*/ 2 h 47"/>
                    <a:gd name="T4" fmla="*/ 35 w 37"/>
                    <a:gd name="T5" fmla="*/ 4 h 47"/>
                    <a:gd name="T6" fmla="*/ 33 w 37"/>
                    <a:gd name="T7" fmla="*/ 15 h 47"/>
                    <a:gd name="T8" fmla="*/ 16 w 37"/>
                    <a:gd name="T9" fmla="*/ 40 h 47"/>
                    <a:gd name="T10" fmla="*/ 8 w 37"/>
                    <a:gd name="T11" fmla="*/ 47 h 47"/>
                    <a:gd name="T12" fmla="*/ 1 w 37"/>
                    <a:gd name="T13" fmla="*/ 39 h 47"/>
                  </a:gdLst>
                  <a:ahLst/>
                  <a:cxnLst>
                    <a:cxn ang="0">
                      <a:pos x="T0" y="T1"/>
                    </a:cxn>
                    <a:cxn ang="0">
                      <a:pos x="T2" y="T3"/>
                    </a:cxn>
                    <a:cxn ang="0">
                      <a:pos x="T4" y="T5"/>
                    </a:cxn>
                    <a:cxn ang="0">
                      <a:pos x="T6" y="T7"/>
                    </a:cxn>
                    <a:cxn ang="0">
                      <a:pos x="T8" y="T9"/>
                    </a:cxn>
                    <a:cxn ang="0">
                      <a:pos x="T10" y="T11"/>
                    </a:cxn>
                    <a:cxn ang="0">
                      <a:pos x="T12" y="T13"/>
                    </a:cxn>
                  </a:cxnLst>
                  <a:rect l="0" t="0" r="r" b="b"/>
                  <a:pathLst>
                    <a:path w="37" h="47">
                      <a:moveTo>
                        <a:pt x="1" y="39"/>
                      </a:moveTo>
                      <a:cubicBezTo>
                        <a:pt x="3" y="16"/>
                        <a:pt x="24" y="2"/>
                        <a:pt x="25" y="2"/>
                      </a:cubicBezTo>
                      <a:cubicBezTo>
                        <a:pt x="28" y="0"/>
                        <a:pt x="33" y="1"/>
                        <a:pt x="35" y="4"/>
                      </a:cubicBezTo>
                      <a:cubicBezTo>
                        <a:pt x="37" y="8"/>
                        <a:pt x="36" y="12"/>
                        <a:pt x="33" y="15"/>
                      </a:cubicBezTo>
                      <a:cubicBezTo>
                        <a:pt x="32" y="15"/>
                        <a:pt x="17" y="25"/>
                        <a:pt x="16" y="40"/>
                      </a:cubicBezTo>
                      <a:cubicBezTo>
                        <a:pt x="15" y="44"/>
                        <a:pt x="12" y="47"/>
                        <a:pt x="8" y="47"/>
                      </a:cubicBezTo>
                      <a:cubicBezTo>
                        <a:pt x="3" y="47"/>
                        <a:pt x="0" y="43"/>
                        <a:pt x="1" y="39"/>
                      </a:cubicBezTo>
                      <a:close/>
                    </a:path>
                  </a:pathLst>
                </a:custGeom>
                <a:solidFill>
                  <a:srgbClr val="8E58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grpSp>
          <p:sp>
            <p:nvSpPr>
              <p:cNvPr id="36" name="Freeform 35">
                <a:extLst>
                  <a:ext uri="{FF2B5EF4-FFF2-40B4-BE49-F238E27FC236}">
                    <a16:creationId xmlns:lc="http://schemas.openxmlformats.org/drawingml/2006/lockedCanvas" xmlns:a16="http://schemas.microsoft.com/office/drawing/2014/main" xmlns="" id="{874762E8-1014-4125-993D-FA9CDA38D60A}"/>
                  </a:ext>
                </a:extLst>
              </p:cNvPr>
              <p:cNvSpPr>
                <a:spLocks/>
              </p:cNvSpPr>
              <p:nvPr/>
            </p:nvSpPr>
            <p:spPr bwMode="auto">
              <a:xfrm flipH="1">
                <a:off x="10376255" y="2546598"/>
                <a:ext cx="263377" cy="722247"/>
              </a:xfrm>
              <a:custGeom>
                <a:avLst/>
                <a:gdLst>
                  <a:gd name="T0" fmla="*/ 78 w 78"/>
                  <a:gd name="T1" fmla="*/ 3 h 218"/>
                  <a:gd name="T2" fmla="*/ 21 w 78"/>
                  <a:gd name="T3" fmla="*/ 44 h 218"/>
                  <a:gd name="T4" fmla="*/ 0 w 78"/>
                  <a:gd name="T5" fmla="*/ 126 h 218"/>
                  <a:gd name="T6" fmla="*/ 18 w 78"/>
                  <a:gd name="T7" fmla="*/ 218 h 218"/>
                  <a:gd name="T8" fmla="*/ 39 w 78"/>
                  <a:gd name="T9" fmla="*/ 218 h 218"/>
                  <a:gd name="T10" fmla="*/ 43 w 78"/>
                  <a:gd name="T11" fmla="*/ 80 h 218"/>
                  <a:gd name="T12" fmla="*/ 43 w 78"/>
                  <a:gd name="T13" fmla="*/ 36 h 218"/>
                  <a:gd name="T14" fmla="*/ 78 w 78"/>
                  <a:gd name="T15" fmla="*/ 3 h 218"/>
                  <a:gd name="connsiteX0" fmla="*/ 10012 w 10012"/>
                  <a:gd name="connsiteY0" fmla="*/ 22 h 9884"/>
                  <a:gd name="connsiteX1" fmla="*/ 2149 w 10012"/>
                  <a:gd name="connsiteY1" fmla="*/ 1702 h 9884"/>
                  <a:gd name="connsiteX2" fmla="*/ 12 w 10012"/>
                  <a:gd name="connsiteY2" fmla="*/ 5664 h 9884"/>
                  <a:gd name="connsiteX3" fmla="*/ 2320 w 10012"/>
                  <a:gd name="connsiteY3" fmla="*/ 9884 h 9884"/>
                  <a:gd name="connsiteX4" fmla="*/ 5012 w 10012"/>
                  <a:gd name="connsiteY4" fmla="*/ 9884 h 9884"/>
                  <a:gd name="connsiteX5" fmla="*/ 5525 w 10012"/>
                  <a:gd name="connsiteY5" fmla="*/ 3554 h 9884"/>
                  <a:gd name="connsiteX6" fmla="*/ 5525 w 10012"/>
                  <a:gd name="connsiteY6" fmla="*/ 1535 h 9884"/>
                  <a:gd name="connsiteX7" fmla="*/ 10012 w 10012"/>
                  <a:gd name="connsiteY7" fmla="*/ 22 h 9884"/>
                  <a:gd name="connsiteX0" fmla="*/ 10000 w 10000"/>
                  <a:gd name="connsiteY0" fmla="*/ 22 h 10000"/>
                  <a:gd name="connsiteX1" fmla="*/ 2146 w 10000"/>
                  <a:gd name="connsiteY1" fmla="*/ 1722 h 10000"/>
                  <a:gd name="connsiteX2" fmla="*/ 12 w 10000"/>
                  <a:gd name="connsiteY2" fmla="*/ 5730 h 10000"/>
                  <a:gd name="connsiteX3" fmla="*/ 2317 w 10000"/>
                  <a:gd name="connsiteY3" fmla="*/ 10000 h 10000"/>
                  <a:gd name="connsiteX4" fmla="*/ 5006 w 10000"/>
                  <a:gd name="connsiteY4" fmla="*/ 10000 h 10000"/>
                  <a:gd name="connsiteX5" fmla="*/ 5518 w 10000"/>
                  <a:gd name="connsiteY5" fmla="*/ 3596 h 10000"/>
                  <a:gd name="connsiteX6" fmla="*/ 5518 w 10000"/>
                  <a:gd name="connsiteY6" fmla="*/ 1553 h 10000"/>
                  <a:gd name="connsiteX7" fmla="*/ 10000 w 10000"/>
                  <a:gd name="connsiteY7" fmla="*/ 22 h 10000"/>
                  <a:gd name="connsiteX0" fmla="*/ 10000 w 10000"/>
                  <a:gd name="connsiteY0" fmla="*/ 22 h 10000"/>
                  <a:gd name="connsiteX1" fmla="*/ 2146 w 10000"/>
                  <a:gd name="connsiteY1" fmla="*/ 1722 h 10000"/>
                  <a:gd name="connsiteX2" fmla="*/ 12 w 10000"/>
                  <a:gd name="connsiteY2" fmla="*/ 5730 h 10000"/>
                  <a:gd name="connsiteX3" fmla="*/ 2317 w 10000"/>
                  <a:gd name="connsiteY3" fmla="*/ 10000 h 10000"/>
                  <a:gd name="connsiteX4" fmla="*/ 5006 w 10000"/>
                  <a:gd name="connsiteY4" fmla="*/ 10000 h 10000"/>
                  <a:gd name="connsiteX5" fmla="*/ 5518 w 10000"/>
                  <a:gd name="connsiteY5" fmla="*/ 3596 h 10000"/>
                  <a:gd name="connsiteX6" fmla="*/ 5518 w 10000"/>
                  <a:gd name="connsiteY6" fmla="*/ 1553 h 10000"/>
                  <a:gd name="connsiteX7" fmla="*/ 10000 w 10000"/>
                  <a:gd name="connsiteY7" fmla="*/ 22 h 10000"/>
                  <a:gd name="connsiteX0" fmla="*/ 10000 w 10000"/>
                  <a:gd name="connsiteY0" fmla="*/ 22 h 10000"/>
                  <a:gd name="connsiteX1" fmla="*/ 2146 w 10000"/>
                  <a:gd name="connsiteY1" fmla="*/ 1722 h 10000"/>
                  <a:gd name="connsiteX2" fmla="*/ 12 w 10000"/>
                  <a:gd name="connsiteY2" fmla="*/ 5730 h 10000"/>
                  <a:gd name="connsiteX3" fmla="*/ 2317 w 10000"/>
                  <a:gd name="connsiteY3" fmla="*/ 10000 h 10000"/>
                  <a:gd name="connsiteX4" fmla="*/ 5920 w 10000"/>
                  <a:gd name="connsiteY4" fmla="*/ 9944 h 10000"/>
                  <a:gd name="connsiteX5" fmla="*/ 5518 w 10000"/>
                  <a:gd name="connsiteY5" fmla="*/ 3596 h 10000"/>
                  <a:gd name="connsiteX6" fmla="*/ 5518 w 10000"/>
                  <a:gd name="connsiteY6" fmla="*/ 1553 h 10000"/>
                  <a:gd name="connsiteX7" fmla="*/ 10000 w 10000"/>
                  <a:gd name="connsiteY7" fmla="*/ 2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10000" y="22"/>
                    </a:moveTo>
                    <a:cubicBezTo>
                      <a:pt x="10000" y="22"/>
                      <a:pt x="4452" y="-320"/>
                      <a:pt x="2146" y="1722"/>
                    </a:cubicBezTo>
                    <a:cubicBezTo>
                      <a:pt x="-158" y="3765"/>
                      <a:pt x="-17" y="4350"/>
                      <a:pt x="12" y="5730"/>
                    </a:cubicBezTo>
                    <a:cubicBezTo>
                      <a:pt x="41" y="7110"/>
                      <a:pt x="2317" y="10000"/>
                      <a:pt x="2317" y="10000"/>
                    </a:cubicBezTo>
                    <a:lnTo>
                      <a:pt x="5920" y="9944"/>
                    </a:lnTo>
                    <a:cubicBezTo>
                      <a:pt x="6176" y="6742"/>
                      <a:pt x="5347" y="5731"/>
                      <a:pt x="5518" y="3596"/>
                    </a:cubicBezTo>
                    <a:lnTo>
                      <a:pt x="5518" y="1553"/>
                    </a:lnTo>
                    <a:lnTo>
                      <a:pt x="10000" y="22"/>
                    </a:lnTo>
                    <a:close/>
                  </a:path>
                </a:pathLst>
              </a:custGeom>
              <a:solidFill>
                <a:srgbClr val="312F39"/>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grpSp>
            <p:nvGrpSpPr>
              <p:cNvPr id="37" name="Group 36"/>
              <p:cNvGrpSpPr/>
              <p:nvPr/>
            </p:nvGrpSpPr>
            <p:grpSpPr>
              <a:xfrm>
                <a:off x="10054225" y="1898210"/>
                <a:ext cx="423229" cy="610819"/>
                <a:chOff x="10228067" y="1261782"/>
                <a:chExt cx="366011" cy="528240"/>
              </a:xfrm>
            </p:grpSpPr>
            <p:sp>
              <p:nvSpPr>
                <p:cNvPr id="38" name="Freeform 37">
                  <a:extLst>
                    <a:ext uri="{FF2B5EF4-FFF2-40B4-BE49-F238E27FC236}">
                      <a16:creationId xmlns:lc="http://schemas.openxmlformats.org/drawingml/2006/lockedCanvas" xmlns:a16="http://schemas.microsoft.com/office/drawing/2014/main" xmlns="" id="{B6CAE32B-A48E-46F4-A6E5-D9C03180A10B}"/>
                    </a:ext>
                  </a:extLst>
                </p:cNvPr>
                <p:cNvSpPr>
                  <a:spLocks/>
                </p:cNvSpPr>
                <p:nvPr/>
              </p:nvSpPr>
              <p:spPr bwMode="auto">
                <a:xfrm>
                  <a:off x="10228067" y="1329180"/>
                  <a:ext cx="366011" cy="460842"/>
                </a:xfrm>
                <a:custGeom>
                  <a:avLst/>
                  <a:gdLst>
                    <a:gd name="T0" fmla="*/ 169 w 180"/>
                    <a:gd name="T1" fmla="*/ 106 h 228"/>
                    <a:gd name="T2" fmla="*/ 171 w 180"/>
                    <a:gd name="T3" fmla="*/ 75 h 228"/>
                    <a:gd name="T4" fmla="*/ 90 w 180"/>
                    <a:gd name="T5" fmla="*/ 0 h 228"/>
                    <a:gd name="T6" fmla="*/ 9 w 180"/>
                    <a:gd name="T7" fmla="*/ 75 h 228"/>
                    <a:gd name="T8" fmla="*/ 12 w 180"/>
                    <a:gd name="T9" fmla="*/ 106 h 228"/>
                    <a:gd name="T10" fmla="*/ 5 w 180"/>
                    <a:gd name="T11" fmla="*/ 109 h 228"/>
                    <a:gd name="T12" fmla="*/ 0 w 180"/>
                    <a:gd name="T13" fmla="*/ 121 h 228"/>
                    <a:gd name="T14" fmla="*/ 0 w 180"/>
                    <a:gd name="T15" fmla="*/ 136 h 228"/>
                    <a:gd name="T16" fmla="*/ 15 w 180"/>
                    <a:gd name="T17" fmla="*/ 151 h 228"/>
                    <a:gd name="T18" fmla="*/ 90 w 180"/>
                    <a:gd name="T19" fmla="*/ 228 h 228"/>
                    <a:gd name="T20" fmla="*/ 165 w 180"/>
                    <a:gd name="T21" fmla="*/ 151 h 228"/>
                    <a:gd name="T22" fmla="*/ 180 w 180"/>
                    <a:gd name="T23" fmla="*/ 136 h 228"/>
                    <a:gd name="T24" fmla="*/ 180 w 180"/>
                    <a:gd name="T25" fmla="*/ 121 h 228"/>
                    <a:gd name="T26" fmla="*/ 169 w 180"/>
                    <a:gd name="T27" fmla="*/ 10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228">
                      <a:moveTo>
                        <a:pt x="169" y="106"/>
                      </a:moveTo>
                      <a:cubicBezTo>
                        <a:pt x="171" y="75"/>
                        <a:pt x="171" y="75"/>
                        <a:pt x="171" y="75"/>
                      </a:cubicBezTo>
                      <a:cubicBezTo>
                        <a:pt x="171" y="33"/>
                        <a:pt x="132" y="0"/>
                        <a:pt x="90" y="0"/>
                      </a:cubicBezTo>
                      <a:cubicBezTo>
                        <a:pt x="49" y="0"/>
                        <a:pt x="9" y="33"/>
                        <a:pt x="9" y="75"/>
                      </a:cubicBezTo>
                      <a:cubicBezTo>
                        <a:pt x="12" y="106"/>
                        <a:pt x="12" y="106"/>
                        <a:pt x="12" y="106"/>
                      </a:cubicBezTo>
                      <a:cubicBezTo>
                        <a:pt x="9" y="107"/>
                        <a:pt x="7" y="108"/>
                        <a:pt x="5" y="109"/>
                      </a:cubicBezTo>
                      <a:cubicBezTo>
                        <a:pt x="2" y="112"/>
                        <a:pt x="0" y="116"/>
                        <a:pt x="0" y="121"/>
                      </a:cubicBezTo>
                      <a:cubicBezTo>
                        <a:pt x="0" y="136"/>
                        <a:pt x="0" y="136"/>
                        <a:pt x="0" y="136"/>
                      </a:cubicBezTo>
                      <a:cubicBezTo>
                        <a:pt x="0" y="145"/>
                        <a:pt x="7" y="151"/>
                        <a:pt x="15" y="151"/>
                      </a:cubicBezTo>
                      <a:cubicBezTo>
                        <a:pt x="15" y="191"/>
                        <a:pt x="62" y="228"/>
                        <a:pt x="90" y="228"/>
                      </a:cubicBezTo>
                      <a:cubicBezTo>
                        <a:pt x="118" y="228"/>
                        <a:pt x="165" y="191"/>
                        <a:pt x="165" y="151"/>
                      </a:cubicBezTo>
                      <a:cubicBezTo>
                        <a:pt x="173" y="151"/>
                        <a:pt x="180" y="145"/>
                        <a:pt x="180" y="136"/>
                      </a:cubicBezTo>
                      <a:cubicBezTo>
                        <a:pt x="180" y="121"/>
                        <a:pt x="180" y="121"/>
                        <a:pt x="180" y="121"/>
                      </a:cubicBezTo>
                      <a:cubicBezTo>
                        <a:pt x="180" y="114"/>
                        <a:pt x="175" y="108"/>
                        <a:pt x="169" y="106"/>
                      </a:cubicBezTo>
                    </a:path>
                  </a:pathLst>
                </a:custGeom>
                <a:solidFill>
                  <a:srgbClr val="8E58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39" name="Freeform 38">
                  <a:extLst>
                    <a:ext uri="{FF2B5EF4-FFF2-40B4-BE49-F238E27FC236}">
                      <a16:creationId xmlns:lc="http://schemas.openxmlformats.org/drawingml/2006/lockedCanvas" xmlns:a16="http://schemas.microsoft.com/office/drawing/2014/main" xmlns="" id="{10796017-01C1-4A19-95ED-68BFF8445C22}"/>
                    </a:ext>
                  </a:extLst>
                </p:cNvPr>
                <p:cNvSpPr>
                  <a:spLocks/>
                </p:cNvSpPr>
                <p:nvPr/>
              </p:nvSpPr>
              <p:spPr bwMode="auto">
                <a:xfrm>
                  <a:off x="10238142" y="1261782"/>
                  <a:ext cx="347544" cy="287194"/>
                </a:xfrm>
                <a:custGeom>
                  <a:avLst/>
                  <a:gdLst>
                    <a:gd name="T0" fmla="*/ 177 w 185"/>
                    <a:gd name="T1" fmla="*/ 139 h 164"/>
                    <a:gd name="T2" fmla="*/ 167 w 185"/>
                    <a:gd name="T3" fmla="*/ 164 h 164"/>
                    <a:gd name="T4" fmla="*/ 167 w 185"/>
                    <a:gd name="T5" fmla="*/ 135 h 164"/>
                    <a:gd name="T6" fmla="*/ 150 w 185"/>
                    <a:gd name="T7" fmla="*/ 84 h 164"/>
                    <a:gd name="T8" fmla="*/ 92 w 185"/>
                    <a:gd name="T9" fmla="*/ 91 h 164"/>
                    <a:gd name="T10" fmla="*/ 34 w 185"/>
                    <a:gd name="T11" fmla="*/ 84 h 164"/>
                    <a:gd name="T12" fmla="*/ 17 w 185"/>
                    <a:gd name="T13" fmla="*/ 135 h 164"/>
                    <a:gd name="T14" fmla="*/ 17 w 185"/>
                    <a:gd name="T15" fmla="*/ 164 h 164"/>
                    <a:gd name="T16" fmla="*/ 8 w 185"/>
                    <a:gd name="T17" fmla="*/ 139 h 164"/>
                    <a:gd name="T18" fmla="*/ 11 w 185"/>
                    <a:gd name="T19" fmla="*/ 48 h 164"/>
                    <a:gd name="T20" fmla="*/ 92 w 185"/>
                    <a:gd name="T21" fmla="*/ 0 h 164"/>
                    <a:gd name="T22" fmla="*/ 96 w 185"/>
                    <a:gd name="T23" fmla="*/ 0 h 164"/>
                    <a:gd name="T24" fmla="*/ 137 w 185"/>
                    <a:gd name="T25" fmla="*/ 9 h 164"/>
                    <a:gd name="T26" fmla="*/ 171 w 185"/>
                    <a:gd name="T27" fmla="*/ 11 h 164"/>
                    <a:gd name="T28" fmla="*/ 172 w 185"/>
                    <a:gd name="T29" fmla="*/ 11 h 164"/>
                    <a:gd name="T30" fmla="*/ 168 w 185"/>
                    <a:gd name="T31" fmla="*/ 22 h 164"/>
                    <a:gd name="T32" fmla="*/ 182 w 185"/>
                    <a:gd name="T33" fmla="*/ 21 h 164"/>
                    <a:gd name="T34" fmla="*/ 182 w 185"/>
                    <a:gd name="T35" fmla="*/ 20 h 164"/>
                    <a:gd name="T36" fmla="*/ 182 w 185"/>
                    <a:gd name="T37" fmla="*/ 21 h 164"/>
                    <a:gd name="T38" fmla="*/ 174 w 185"/>
                    <a:gd name="T39" fmla="*/ 48 h 164"/>
                    <a:gd name="T40" fmla="*/ 177 w 185"/>
                    <a:gd name="T41" fmla="*/ 139 h 164"/>
                    <a:gd name="connsiteX0" fmla="*/ 9443 w 9730"/>
                    <a:gd name="connsiteY0" fmla="*/ 8476 h 10000"/>
                    <a:gd name="connsiteX1" fmla="*/ 8902 w 9730"/>
                    <a:gd name="connsiteY1" fmla="*/ 10000 h 10000"/>
                    <a:gd name="connsiteX2" fmla="*/ 8902 w 9730"/>
                    <a:gd name="connsiteY2" fmla="*/ 8232 h 10000"/>
                    <a:gd name="connsiteX3" fmla="*/ 7983 w 9730"/>
                    <a:gd name="connsiteY3" fmla="*/ 5122 h 10000"/>
                    <a:gd name="connsiteX4" fmla="*/ 4848 w 9730"/>
                    <a:gd name="connsiteY4" fmla="*/ 5549 h 10000"/>
                    <a:gd name="connsiteX5" fmla="*/ 1713 w 9730"/>
                    <a:gd name="connsiteY5" fmla="*/ 5122 h 10000"/>
                    <a:gd name="connsiteX6" fmla="*/ 794 w 9730"/>
                    <a:gd name="connsiteY6" fmla="*/ 8232 h 10000"/>
                    <a:gd name="connsiteX7" fmla="*/ 794 w 9730"/>
                    <a:gd name="connsiteY7" fmla="*/ 10000 h 10000"/>
                    <a:gd name="connsiteX8" fmla="*/ 307 w 9730"/>
                    <a:gd name="connsiteY8" fmla="*/ 8476 h 10000"/>
                    <a:gd name="connsiteX9" fmla="*/ 470 w 9730"/>
                    <a:gd name="connsiteY9" fmla="*/ 2927 h 10000"/>
                    <a:gd name="connsiteX10" fmla="*/ 4848 w 9730"/>
                    <a:gd name="connsiteY10" fmla="*/ 0 h 10000"/>
                    <a:gd name="connsiteX11" fmla="*/ 5064 w 9730"/>
                    <a:gd name="connsiteY11" fmla="*/ 0 h 10000"/>
                    <a:gd name="connsiteX12" fmla="*/ 7280 w 9730"/>
                    <a:gd name="connsiteY12" fmla="*/ 549 h 10000"/>
                    <a:gd name="connsiteX13" fmla="*/ 9118 w 9730"/>
                    <a:gd name="connsiteY13" fmla="*/ 671 h 10000"/>
                    <a:gd name="connsiteX14" fmla="*/ 8956 w 9730"/>
                    <a:gd name="connsiteY14" fmla="*/ 1341 h 10000"/>
                    <a:gd name="connsiteX15" fmla="*/ 9713 w 9730"/>
                    <a:gd name="connsiteY15" fmla="*/ 1280 h 10000"/>
                    <a:gd name="connsiteX16" fmla="*/ 9713 w 9730"/>
                    <a:gd name="connsiteY16" fmla="*/ 1220 h 10000"/>
                    <a:gd name="connsiteX17" fmla="*/ 9713 w 9730"/>
                    <a:gd name="connsiteY17" fmla="*/ 1280 h 10000"/>
                    <a:gd name="connsiteX18" fmla="*/ 9280 w 9730"/>
                    <a:gd name="connsiteY18" fmla="*/ 2927 h 10000"/>
                    <a:gd name="connsiteX19" fmla="*/ 9443 w 9730"/>
                    <a:gd name="connsiteY19" fmla="*/ 8476 h 10000"/>
                    <a:gd name="connsiteX0" fmla="*/ 9704 w 10000"/>
                    <a:gd name="connsiteY0" fmla="*/ 8476 h 10000"/>
                    <a:gd name="connsiteX1" fmla="*/ 9148 w 10000"/>
                    <a:gd name="connsiteY1" fmla="*/ 10000 h 10000"/>
                    <a:gd name="connsiteX2" fmla="*/ 9148 w 10000"/>
                    <a:gd name="connsiteY2" fmla="*/ 8232 h 10000"/>
                    <a:gd name="connsiteX3" fmla="*/ 8204 w 10000"/>
                    <a:gd name="connsiteY3" fmla="*/ 5122 h 10000"/>
                    <a:gd name="connsiteX4" fmla="*/ 4982 w 10000"/>
                    <a:gd name="connsiteY4" fmla="*/ 5549 h 10000"/>
                    <a:gd name="connsiteX5" fmla="*/ 1760 w 10000"/>
                    <a:gd name="connsiteY5" fmla="*/ 5122 h 10000"/>
                    <a:gd name="connsiteX6" fmla="*/ 815 w 10000"/>
                    <a:gd name="connsiteY6" fmla="*/ 8232 h 10000"/>
                    <a:gd name="connsiteX7" fmla="*/ 815 w 10000"/>
                    <a:gd name="connsiteY7" fmla="*/ 10000 h 10000"/>
                    <a:gd name="connsiteX8" fmla="*/ 315 w 10000"/>
                    <a:gd name="connsiteY8" fmla="*/ 8476 h 10000"/>
                    <a:gd name="connsiteX9" fmla="*/ 482 w 10000"/>
                    <a:gd name="connsiteY9" fmla="*/ 2927 h 10000"/>
                    <a:gd name="connsiteX10" fmla="*/ 4982 w 10000"/>
                    <a:gd name="connsiteY10" fmla="*/ 0 h 10000"/>
                    <a:gd name="connsiteX11" fmla="*/ 5204 w 10000"/>
                    <a:gd name="connsiteY11" fmla="*/ 0 h 10000"/>
                    <a:gd name="connsiteX12" fmla="*/ 7481 w 10000"/>
                    <a:gd name="connsiteY12" fmla="*/ 549 h 10000"/>
                    <a:gd name="connsiteX13" fmla="*/ 9204 w 10000"/>
                    <a:gd name="connsiteY13" fmla="*/ 1341 h 10000"/>
                    <a:gd name="connsiteX14" fmla="*/ 9982 w 10000"/>
                    <a:gd name="connsiteY14" fmla="*/ 1280 h 10000"/>
                    <a:gd name="connsiteX15" fmla="*/ 9982 w 10000"/>
                    <a:gd name="connsiteY15" fmla="*/ 1220 h 10000"/>
                    <a:gd name="connsiteX16" fmla="*/ 9982 w 10000"/>
                    <a:gd name="connsiteY16" fmla="*/ 1280 h 10000"/>
                    <a:gd name="connsiteX17" fmla="*/ 9537 w 10000"/>
                    <a:gd name="connsiteY17" fmla="*/ 2927 h 10000"/>
                    <a:gd name="connsiteX18" fmla="*/ 9704 w 10000"/>
                    <a:gd name="connsiteY18" fmla="*/ 8476 h 10000"/>
                    <a:gd name="connsiteX0" fmla="*/ 9704 w 10000"/>
                    <a:gd name="connsiteY0" fmla="*/ 8476 h 10000"/>
                    <a:gd name="connsiteX1" fmla="*/ 9148 w 10000"/>
                    <a:gd name="connsiteY1" fmla="*/ 10000 h 10000"/>
                    <a:gd name="connsiteX2" fmla="*/ 9148 w 10000"/>
                    <a:gd name="connsiteY2" fmla="*/ 8232 h 10000"/>
                    <a:gd name="connsiteX3" fmla="*/ 8204 w 10000"/>
                    <a:gd name="connsiteY3" fmla="*/ 5122 h 10000"/>
                    <a:gd name="connsiteX4" fmla="*/ 4982 w 10000"/>
                    <a:gd name="connsiteY4" fmla="*/ 5549 h 10000"/>
                    <a:gd name="connsiteX5" fmla="*/ 1760 w 10000"/>
                    <a:gd name="connsiteY5" fmla="*/ 5122 h 10000"/>
                    <a:gd name="connsiteX6" fmla="*/ 815 w 10000"/>
                    <a:gd name="connsiteY6" fmla="*/ 8232 h 10000"/>
                    <a:gd name="connsiteX7" fmla="*/ 815 w 10000"/>
                    <a:gd name="connsiteY7" fmla="*/ 10000 h 10000"/>
                    <a:gd name="connsiteX8" fmla="*/ 315 w 10000"/>
                    <a:gd name="connsiteY8" fmla="*/ 8476 h 10000"/>
                    <a:gd name="connsiteX9" fmla="*/ 482 w 10000"/>
                    <a:gd name="connsiteY9" fmla="*/ 2927 h 10000"/>
                    <a:gd name="connsiteX10" fmla="*/ 4982 w 10000"/>
                    <a:gd name="connsiteY10" fmla="*/ 0 h 10000"/>
                    <a:gd name="connsiteX11" fmla="*/ 5204 w 10000"/>
                    <a:gd name="connsiteY11" fmla="*/ 0 h 10000"/>
                    <a:gd name="connsiteX12" fmla="*/ 7481 w 10000"/>
                    <a:gd name="connsiteY12" fmla="*/ 549 h 10000"/>
                    <a:gd name="connsiteX13" fmla="*/ 9204 w 10000"/>
                    <a:gd name="connsiteY13" fmla="*/ 1341 h 10000"/>
                    <a:gd name="connsiteX14" fmla="*/ 9982 w 10000"/>
                    <a:gd name="connsiteY14" fmla="*/ 1280 h 10000"/>
                    <a:gd name="connsiteX15" fmla="*/ 9982 w 10000"/>
                    <a:gd name="connsiteY15" fmla="*/ 1220 h 10000"/>
                    <a:gd name="connsiteX16" fmla="*/ 9537 w 10000"/>
                    <a:gd name="connsiteY16" fmla="*/ 2927 h 10000"/>
                    <a:gd name="connsiteX17" fmla="*/ 9704 w 10000"/>
                    <a:gd name="connsiteY17" fmla="*/ 8476 h 10000"/>
                    <a:gd name="connsiteX0" fmla="*/ 9704 w 10000"/>
                    <a:gd name="connsiteY0" fmla="*/ 8476 h 10000"/>
                    <a:gd name="connsiteX1" fmla="*/ 9148 w 10000"/>
                    <a:gd name="connsiteY1" fmla="*/ 10000 h 10000"/>
                    <a:gd name="connsiteX2" fmla="*/ 9148 w 10000"/>
                    <a:gd name="connsiteY2" fmla="*/ 8232 h 10000"/>
                    <a:gd name="connsiteX3" fmla="*/ 8204 w 10000"/>
                    <a:gd name="connsiteY3" fmla="*/ 5122 h 10000"/>
                    <a:gd name="connsiteX4" fmla="*/ 4982 w 10000"/>
                    <a:gd name="connsiteY4" fmla="*/ 5549 h 10000"/>
                    <a:gd name="connsiteX5" fmla="*/ 1760 w 10000"/>
                    <a:gd name="connsiteY5" fmla="*/ 5122 h 10000"/>
                    <a:gd name="connsiteX6" fmla="*/ 815 w 10000"/>
                    <a:gd name="connsiteY6" fmla="*/ 8232 h 10000"/>
                    <a:gd name="connsiteX7" fmla="*/ 815 w 10000"/>
                    <a:gd name="connsiteY7" fmla="*/ 10000 h 10000"/>
                    <a:gd name="connsiteX8" fmla="*/ 315 w 10000"/>
                    <a:gd name="connsiteY8" fmla="*/ 8476 h 10000"/>
                    <a:gd name="connsiteX9" fmla="*/ 482 w 10000"/>
                    <a:gd name="connsiteY9" fmla="*/ 2927 h 10000"/>
                    <a:gd name="connsiteX10" fmla="*/ 4982 w 10000"/>
                    <a:gd name="connsiteY10" fmla="*/ 0 h 10000"/>
                    <a:gd name="connsiteX11" fmla="*/ 5204 w 10000"/>
                    <a:gd name="connsiteY11" fmla="*/ 0 h 10000"/>
                    <a:gd name="connsiteX12" fmla="*/ 7481 w 10000"/>
                    <a:gd name="connsiteY12" fmla="*/ 549 h 10000"/>
                    <a:gd name="connsiteX13" fmla="*/ 9204 w 10000"/>
                    <a:gd name="connsiteY13" fmla="*/ 1341 h 10000"/>
                    <a:gd name="connsiteX14" fmla="*/ 9982 w 10000"/>
                    <a:gd name="connsiteY14" fmla="*/ 1280 h 10000"/>
                    <a:gd name="connsiteX15" fmla="*/ 9537 w 10000"/>
                    <a:gd name="connsiteY15" fmla="*/ 2927 h 10000"/>
                    <a:gd name="connsiteX16" fmla="*/ 9704 w 10000"/>
                    <a:gd name="connsiteY16" fmla="*/ 8476 h 10000"/>
                    <a:gd name="connsiteX0" fmla="*/ 9704 w 10000"/>
                    <a:gd name="connsiteY0" fmla="*/ 8476 h 10000"/>
                    <a:gd name="connsiteX1" fmla="*/ 9148 w 10000"/>
                    <a:gd name="connsiteY1" fmla="*/ 10000 h 10000"/>
                    <a:gd name="connsiteX2" fmla="*/ 9148 w 10000"/>
                    <a:gd name="connsiteY2" fmla="*/ 8232 h 10000"/>
                    <a:gd name="connsiteX3" fmla="*/ 8204 w 10000"/>
                    <a:gd name="connsiteY3" fmla="*/ 5122 h 10000"/>
                    <a:gd name="connsiteX4" fmla="*/ 4982 w 10000"/>
                    <a:gd name="connsiteY4" fmla="*/ 5549 h 10000"/>
                    <a:gd name="connsiteX5" fmla="*/ 1760 w 10000"/>
                    <a:gd name="connsiteY5" fmla="*/ 5122 h 10000"/>
                    <a:gd name="connsiteX6" fmla="*/ 815 w 10000"/>
                    <a:gd name="connsiteY6" fmla="*/ 8232 h 10000"/>
                    <a:gd name="connsiteX7" fmla="*/ 815 w 10000"/>
                    <a:gd name="connsiteY7" fmla="*/ 10000 h 10000"/>
                    <a:gd name="connsiteX8" fmla="*/ 315 w 10000"/>
                    <a:gd name="connsiteY8" fmla="*/ 8476 h 10000"/>
                    <a:gd name="connsiteX9" fmla="*/ 482 w 10000"/>
                    <a:gd name="connsiteY9" fmla="*/ 2927 h 10000"/>
                    <a:gd name="connsiteX10" fmla="*/ 4982 w 10000"/>
                    <a:gd name="connsiteY10" fmla="*/ 0 h 10000"/>
                    <a:gd name="connsiteX11" fmla="*/ 5204 w 10000"/>
                    <a:gd name="connsiteY11" fmla="*/ 0 h 10000"/>
                    <a:gd name="connsiteX12" fmla="*/ 7481 w 10000"/>
                    <a:gd name="connsiteY12" fmla="*/ 549 h 10000"/>
                    <a:gd name="connsiteX13" fmla="*/ 9204 w 10000"/>
                    <a:gd name="connsiteY13" fmla="*/ 1341 h 10000"/>
                    <a:gd name="connsiteX14" fmla="*/ 9537 w 10000"/>
                    <a:gd name="connsiteY14" fmla="*/ 2927 h 10000"/>
                    <a:gd name="connsiteX15" fmla="*/ 9704 w 10000"/>
                    <a:gd name="connsiteY15" fmla="*/ 8476 h 10000"/>
                    <a:gd name="connsiteX0" fmla="*/ 9704 w 10000"/>
                    <a:gd name="connsiteY0" fmla="*/ 8476 h 10000"/>
                    <a:gd name="connsiteX1" fmla="*/ 9148 w 10000"/>
                    <a:gd name="connsiteY1" fmla="*/ 10000 h 10000"/>
                    <a:gd name="connsiteX2" fmla="*/ 9148 w 10000"/>
                    <a:gd name="connsiteY2" fmla="*/ 8232 h 10000"/>
                    <a:gd name="connsiteX3" fmla="*/ 8204 w 10000"/>
                    <a:gd name="connsiteY3" fmla="*/ 5122 h 10000"/>
                    <a:gd name="connsiteX4" fmla="*/ 4982 w 10000"/>
                    <a:gd name="connsiteY4" fmla="*/ 5549 h 10000"/>
                    <a:gd name="connsiteX5" fmla="*/ 1760 w 10000"/>
                    <a:gd name="connsiteY5" fmla="*/ 5122 h 10000"/>
                    <a:gd name="connsiteX6" fmla="*/ 815 w 10000"/>
                    <a:gd name="connsiteY6" fmla="*/ 8232 h 10000"/>
                    <a:gd name="connsiteX7" fmla="*/ 815 w 10000"/>
                    <a:gd name="connsiteY7" fmla="*/ 10000 h 10000"/>
                    <a:gd name="connsiteX8" fmla="*/ 315 w 10000"/>
                    <a:gd name="connsiteY8" fmla="*/ 8476 h 10000"/>
                    <a:gd name="connsiteX9" fmla="*/ 482 w 10000"/>
                    <a:gd name="connsiteY9" fmla="*/ 2927 h 10000"/>
                    <a:gd name="connsiteX10" fmla="*/ 4982 w 10000"/>
                    <a:gd name="connsiteY10" fmla="*/ 0 h 10000"/>
                    <a:gd name="connsiteX11" fmla="*/ 5204 w 10000"/>
                    <a:gd name="connsiteY11" fmla="*/ 0 h 10000"/>
                    <a:gd name="connsiteX12" fmla="*/ 7481 w 10000"/>
                    <a:gd name="connsiteY12" fmla="*/ 549 h 10000"/>
                    <a:gd name="connsiteX13" fmla="*/ 9537 w 10000"/>
                    <a:gd name="connsiteY13" fmla="*/ 2927 h 10000"/>
                    <a:gd name="connsiteX14" fmla="*/ 9704 w 10000"/>
                    <a:gd name="connsiteY14" fmla="*/ 847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00">
                      <a:moveTo>
                        <a:pt x="9704" y="8476"/>
                      </a:moveTo>
                      <a:cubicBezTo>
                        <a:pt x="9537" y="9085"/>
                        <a:pt x="9370" y="9390"/>
                        <a:pt x="9148" y="10000"/>
                      </a:cubicBezTo>
                      <a:lnTo>
                        <a:pt x="9148" y="8232"/>
                      </a:lnTo>
                      <a:lnTo>
                        <a:pt x="8204" y="5122"/>
                      </a:lnTo>
                      <a:cubicBezTo>
                        <a:pt x="8204" y="5122"/>
                        <a:pt x="6760" y="5488"/>
                        <a:pt x="4982" y="5549"/>
                      </a:cubicBezTo>
                      <a:cubicBezTo>
                        <a:pt x="3259" y="5488"/>
                        <a:pt x="1760" y="5122"/>
                        <a:pt x="1760" y="5122"/>
                      </a:cubicBezTo>
                      <a:lnTo>
                        <a:pt x="815" y="8232"/>
                      </a:lnTo>
                      <a:lnTo>
                        <a:pt x="815" y="10000"/>
                      </a:lnTo>
                      <a:cubicBezTo>
                        <a:pt x="704" y="9695"/>
                        <a:pt x="370" y="8780"/>
                        <a:pt x="315" y="8476"/>
                      </a:cubicBezTo>
                      <a:cubicBezTo>
                        <a:pt x="-129" y="6463"/>
                        <a:pt x="-129" y="4512"/>
                        <a:pt x="482" y="2927"/>
                      </a:cubicBezTo>
                      <a:cubicBezTo>
                        <a:pt x="482" y="2927"/>
                        <a:pt x="1482" y="0"/>
                        <a:pt x="4982" y="0"/>
                      </a:cubicBezTo>
                      <a:lnTo>
                        <a:pt x="5204" y="0"/>
                      </a:lnTo>
                      <a:cubicBezTo>
                        <a:pt x="6148" y="0"/>
                        <a:pt x="6759" y="61"/>
                        <a:pt x="7481" y="549"/>
                      </a:cubicBezTo>
                      <a:cubicBezTo>
                        <a:pt x="8203" y="1037"/>
                        <a:pt x="9167" y="1606"/>
                        <a:pt x="9537" y="2927"/>
                      </a:cubicBezTo>
                      <a:cubicBezTo>
                        <a:pt x="10093" y="4512"/>
                        <a:pt x="10148" y="6463"/>
                        <a:pt x="9704" y="8476"/>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grpSp>
        </p:grpSp>
        <p:grpSp>
          <p:nvGrpSpPr>
            <p:cNvPr id="47" name="Group 46"/>
            <p:cNvGrpSpPr/>
            <p:nvPr/>
          </p:nvGrpSpPr>
          <p:grpSpPr>
            <a:xfrm>
              <a:off x="6844834" y="4801694"/>
              <a:ext cx="537518" cy="1456343"/>
              <a:chOff x="7530237" y="2321736"/>
              <a:chExt cx="768413" cy="2429923"/>
            </a:xfrm>
          </p:grpSpPr>
          <p:sp>
            <p:nvSpPr>
              <p:cNvPr id="48" name="Freeform 47"/>
              <p:cNvSpPr>
                <a:spLocks/>
              </p:cNvSpPr>
              <p:nvPr/>
            </p:nvSpPr>
            <p:spPr bwMode="auto">
              <a:xfrm>
                <a:off x="8069577" y="2973621"/>
                <a:ext cx="229073" cy="329904"/>
              </a:xfrm>
              <a:custGeom>
                <a:avLst/>
                <a:gdLst>
                  <a:gd name="T0" fmla="*/ 32 w 123"/>
                  <a:gd name="T1" fmla="*/ 179 h 179"/>
                  <a:gd name="T2" fmla="*/ 100 w 123"/>
                  <a:gd name="T3" fmla="*/ 92 h 179"/>
                  <a:gd name="T4" fmla="*/ 13 w 123"/>
                  <a:gd name="T5" fmla="*/ 0 h 179"/>
                  <a:gd name="T6" fmla="*/ 12 w 123"/>
                  <a:gd name="T7" fmla="*/ 27 h 179"/>
                  <a:gd name="T8" fmla="*/ 0 w 123"/>
                  <a:gd name="T9" fmla="*/ 55 h 179"/>
                  <a:gd name="T10" fmla="*/ 60 w 123"/>
                  <a:gd name="T11" fmla="*/ 115 h 179"/>
                  <a:gd name="T12" fmla="*/ 64 w 123"/>
                  <a:gd name="T13" fmla="*/ 124 h 179"/>
                  <a:gd name="T14" fmla="*/ 11 w 123"/>
                  <a:gd name="T15" fmla="*/ 130 h 179"/>
                  <a:gd name="T16" fmla="*/ 8 w 123"/>
                  <a:gd name="T17" fmla="*/ 178 h 179"/>
                  <a:gd name="T18" fmla="*/ 32 w 123"/>
                  <a:gd name="T19" fmla="*/ 179 h 179"/>
                  <a:gd name="connsiteX0" fmla="*/ 2602 w 9171"/>
                  <a:gd name="connsiteY0" fmla="*/ 10000 h 10000"/>
                  <a:gd name="connsiteX1" fmla="*/ 8130 w 9171"/>
                  <a:gd name="connsiteY1" fmla="*/ 5140 h 10000"/>
                  <a:gd name="connsiteX2" fmla="*/ 1057 w 9171"/>
                  <a:gd name="connsiteY2" fmla="*/ 0 h 10000"/>
                  <a:gd name="connsiteX3" fmla="*/ 976 w 9171"/>
                  <a:gd name="connsiteY3" fmla="*/ 1508 h 10000"/>
                  <a:gd name="connsiteX4" fmla="*/ 0 w 9171"/>
                  <a:gd name="connsiteY4" fmla="*/ 3073 h 10000"/>
                  <a:gd name="connsiteX5" fmla="*/ 4878 w 9171"/>
                  <a:gd name="connsiteY5" fmla="*/ 6425 h 10000"/>
                  <a:gd name="connsiteX6" fmla="*/ 5203 w 9171"/>
                  <a:gd name="connsiteY6" fmla="*/ 6927 h 10000"/>
                  <a:gd name="connsiteX7" fmla="*/ 894 w 9171"/>
                  <a:gd name="connsiteY7" fmla="*/ 7263 h 10000"/>
                  <a:gd name="connsiteX8" fmla="*/ 650 w 9171"/>
                  <a:gd name="connsiteY8" fmla="*/ 9944 h 10000"/>
                  <a:gd name="connsiteX9" fmla="*/ 2602 w 9171"/>
                  <a:gd name="connsiteY9" fmla="*/ 10000 h 10000"/>
                  <a:gd name="connsiteX0" fmla="*/ 2837 w 10001"/>
                  <a:gd name="connsiteY0" fmla="*/ 10000 h 10000"/>
                  <a:gd name="connsiteX1" fmla="*/ 8865 w 10001"/>
                  <a:gd name="connsiteY1" fmla="*/ 5140 h 10000"/>
                  <a:gd name="connsiteX2" fmla="*/ 1153 w 10001"/>
                  <a:gd name="connsiteY2" fmla="*/ 0 h 10000"/>
                  <a:gd name="connsiteX3" fmla="*/ 1064 w 10001"/>
                  <a:gd name="connsiteY3" fmla="*/ 1508 h 10000"/>
                  <a:gd name="connsiteX4" fmla="*/ 0 w 10001"/>
                  <a:gd name="connsiteY4" fmla="*/ 3073 h 10000"/>
                  <a:gd name="connsiteX5" fmla="*/ 5319 w 10001"/>
                  <a:gd name="connsiteY5" fmla="*/ 6425 h 10000"/>
                  <a:gd name="connsiteX6" fmla="*/ 5673 w 10001"/>
                  <a:gd name="connsiteY6" fmla="*/ 6927 h 10000"/>
                  <a:gd name="connsiteX7" fmla="*/ 400 w 10001"/>
                  <a:gd name="connsiteY7" fmla="*/ 7508 h 10000"/>
                  <a:gd name="connsiteX8" fmla="*/ 709 w 10001"/>
                  <a:gd name="connsiteY8" fmla="*/ 9944 h 10000"/>
                  <a:gd name="connsiteX9" fmla="*/ 2837 w 10001"/>
                  <a:gd name="connsiteY9" fmla="*/ 10000 h 10000"/>
                  <a:gd name="connsiteX0" fmla="*/ 2837 w 10001"/>
                  <a:gd name="connsiteY0" fmla="*/ 10000 h 10000"/>
                  <a:gd name="connsiteX1" fmla="*/ 8865 w 10001"/>
                  <a:gd name="connsiteY1" fmla="*/ 5140 h 10000"/>
                  <a:gd name="connsiteX2" fmla="*/ 1153 w 10001"/>
                  <a:gd name="connsiteY2" fmla="*/ 0 h 10000"/>
                  <a:gd name="connsiteX3" fmla="*/ 1064 w 10001"/>
                  <a:gd name="connsiteY3" fmla="*/ 1508 h 10000"/>
                  <a:gd name="connsiteX4" fmla="*/ 0 w 10001"/>
                  <a:gd name="connsiteY4" fmla="*/ 3073 h 10000"/>
                  <a:gd name="connsiteX5" fmla="*/ 5319 w 10001"/>
                  <a:gd name="connsiteY5" fmla="*/ 6425 h 10000"/>
                  <a:gd name="connsiteX6" fmla="*/ 5673 w 10001"/>
                  <a:gd name="connsiteY6" fmla="*/ 6927 h 10000"/>
                  <a:gd name="connsiteX7" fmla="*/ 400 w 10001"/>
                  <a:gd name="connsiteY7" fmla="*/ 7508 h 10000"/>
                  <a:gd name="connsiteX8" fmla="*/ 709 w 10001"/>
                  <a:gd name="connsiteY8" fmla="*/ 9944 h 10000"/>
                  <a:gd name="connsiteX9" fmla="*/ 2837 w 10001"/>
                  <a:gd name="connsiteY9" fmla="*/ 10000 h 10000"/>
                  <a:gd name="connsiteX0" fmla="*/ 2837 w 10001"/>
                  <a:gd name="connsiteY0" fmla="*/ 10000 h 10000"/>
                  <a:gd name="connsiteX1" fmla="*/ 8865 w 10001"/>
                  <a:gd name="connsiteY1" fmla="*/ 5140 h 10000"/>
                  <a:gd name="connsiteX2" fmla="*/ 1153 w 10001"/>
                  <a:gd name="connsiteY2" fmla="*/ 0 h 10000"/>
                  <a:gd name="connsiteX3" fmla="*/ 1064 w 10001"/>
                  <a:gd name="connsiteY3" fmla="*/ 1508 h 10000"/>
                  <a:gd name="connsiteX4" fmla="*/ 0 w 10001"/>
                  <a:gd name="connsiteY4" fmla="*/ 3073 h 10000"/>
                  <a:gd name="connsiteX5" fmla="*/ 5319 w 10001"/>
                  <a:gd name="connsiteY5" fmla="*/ 6425 h 10000"/>
                  <a:gd name="connsiteX6" fmla="*/ 5673 w 10001"/>
                  <a:gd name="connsiteY6" fmla="*/ 6927 h 10000"/>
                  <a:gd name="connsiteX7" fmla="*/ 400 w 10001"/>
                  <a:gd name="connsiteY7" fmla="*/ 7508 h 10000"/>
                  <a:gd name="connsiteX8" fmla="*/ 709 w 10001"/>
                  <a:gd name="connsiteY8" fmla="*/ 9210 h 10000"/>
                  <a:gd name="connsiteX9" fmla="*/ 2837 w 10001"/>
                  <a:gd name="connsiteY9" fmla="*/ 10000 h 10000"/>
                  <a:gd name="connsiteX0" fmla="*/ 4179 w 10421"/>
                  <a:gd name="connsiteY0" fmla="*/ 9388 h 9388"/>
                  <a:gd name="connsiteX1" fmla="*/ 8865 w 10421"/>
                  <a:gd name="connsiteY1" fmla="*/ 5140 h 9388"/>
                  <a:gd name="connsiteX2" fmla="*/ 1153 w 10421"/>
                  <a:gd name="connsiteY2" fmla="*/ 0 h 9388"/>
                  <a:gd name="connsiteX3" fmla="*/ 1064 w 10421"/>
                  <a:gd name="connsiteY3" fmla="*/ 1508 h 9388"/>
                  <a:gd name="connsiteX4" fmla="*/ 0 w 10421"/>
                  <a:gd name="connsiteY4" fmla="*/ 3073 h 9388"/>
                  <a:gd name="connsiteX5" fmla="*/ 5319 w 10421"/>
                  <a:gd name="connsiteY5" fmla="*/ 6425 h 9388"/>
                  <a:gd name="connsiteX6" fmla="*/ 5673 w 10421"/>
                  <a:gd name="connsiteY6" fmla="*/ 6927 h 9388"/>
                  <a:gd name="connsiteX7" fmla="*/ 400 w 10421"/>
                  <a:gd name="connsiteY7" fmla="*/ 7508 h 9388"/>
                  <a:gd name="connsiteX8" fmla="*/ 709 w 10421"/>
                  <a:gd name="connsiteY8" fmla="*/ 9210 h 9388"/>
                  <a:gd name="connsiteX9" fmla="*/ 4179 w 10421"/>
                  <a:gd name="connsiteY9" fmla="*/ 9388 h 9388"/>
                  <a:gd name="connsiteX0" fmla="*/ 4010 w 9999"/>
                  <a:gd name="connsiteY0" fmla="*/ 10000 h 10201"/>
                  <a:gd name="connsiteX1" fmla="*/ 8507 w 9999"/>
                  <a:gd name="connsiteY1" fmla="*/ 5475 h 10201"/>
                  <a:gd name="connsiteX2" fmla="*/ 1106 w 9999"/>
                  <a:gd name="connsiteY2" fmla="*/ 0 h 10201"/>
                  <a:gd name="connsiteX3" fmla="*/ 1021 w 9999"/>
                  <a:gd name="connsiteY3" fmla="*/ 1606 h 10201"/>
                  <a:gd name="connsiteX4" fmla="*/ 0 w 9999"/>
                  <a:gd name="connsiteY4" fmla="*/ 3273 h 10201"/>
                  <a:gd name="connsiteX5" fmla="*/ 5104 w 9999"/>
                  <a:gd name="connsiteY5" fmla="*/ 6844 h 10201"/>
                  <a:gd name="connsiteX6" fmla="*/ 5444 w 9999"/>
                  <a:gd name="connsiteY6" fmla="*/ 7379 h 10201"/>
                  <a:gd name="connsiteX7" fmla="*/ 384 w 9999"/>
                  <a:gd name="connsiteY7" fmla="*/ 7997 h 10201"/>
                  <a:gd name="connsiteX8" fmla="*/ 680 w 9999"/>
                  <a:gd name="connsiteY8" fmla="*/ 10201 h 10201"/>
                  <a:gd name="connsiteX9" fmla="*/ 4010 w 9999"/>
                  <a:gd name="connsiteY9" fmla="*/ 10000 h 10201"/>
                  <a:gd name="connsiteX0" fmla="*/ 4010 w 10000"/>
                  <a:gd name="connsiteY0" fmla="*/ 9803 h 10000"/>
                  <a:gd name="connsiteX1" fmla="*/ 8508 w 10000"/>
                  <a:gd name="connsiteY1" fmla="*/ 5367 h 10000"/>
                  <a:gd name="connsiteX2" fmla="*/ 1106 w 10000"/>
                  <a:gd name="connsiteY2" fmla="*/ 0 h 10000"/>
                  <a:gd name="connsiteX3" fmla="*/ 1021 w 10000"/>
                  <a:gd name="connsiteY3" fmla="*/ 1574 h 10000"/>
                  <a:gd name="connsiteX4" fmla="*/ 0 w 10000"/>
                  <a:gd name="connsiteY4" fmla="*/ 3209 h 10000"/>
                  <a:gd name="connsiteX5" fmla="*/ 5105 w 10000"/>
                  <a:gd name="connsiteY5" fmla="*/ 6709 h 10000"/>
                  <a:gd name="connsiteX6" fmla="*/ 5445 w 10000"/>
                  <a:gd name="connsiteY6" fmla="*/ 7234 h 10000"/>
                  <a:gd name="connsiteX7" fmla="*/ 384 w 10000"/>
                  <a:gd name="connsiteY7" fmla="*/ 7839 h 10000"/>
                  <a:gd name="connsiteX8" fmla="*/ 1336 w 10000"/>
                  <a:gd name="connsiteY8" fmla="*/ 10000 h 10000"/>
                  <a:gd name="connsiteX9" fmla="*/ 4010 w 10000"/>
                  <a:gd name="connsiteY9" fmla="*/ 980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4010" y="9803"/>
                    </a:moveTo>
                    <a:cubicBezTo>
                      <a:pt x="11752" y="9336"/>
                      <a:pt x="10464" y="7817"/>
                      <a:pt x="8508" y="5367"/>
                    </a:cubicBezTo>
                    <a:cubicBezTo>
                      <a:pt x="6977" y="3558"/>
                      <a:pt x="3403" y="525"/>
                      <a:pt x="1106" y="0"/>
                    </a:cubicBezTo>
                    <a:cubicBezTo>
                      <a:pt x="1078" y="525"/>
                      <a:pt x="1050" y="1050"/>
                      <a:pt x="1021" y="1574"/>
                    </a:cubicBezTo>
                    <a:lnTo>
                      <a:pt x="0" y="3209"/>
                    </a:lnTo>
                    <a:cubicBezTo>
                      <a:pt x="2892" y="4434"/>
                      <a:pt x="3742" y="5250"/>
                      <a:pt x="5105" y="6709"/>
                    </a:cubicBezTo>
                    <a:cubicBezTo>
                      <a:pt x="5531" y="7176"/>
                      <a:pt x="6232" y="7045"/>
                      <a:pt x="5445" y="7234"/>
                    </a:cubicBezTo>
                    <a:cubicBezTo>
                      <a:pt x="4657" y="7421"/>
                      <a:pt x="1576" y="7956"/>
                      <a:pt x="384" y="7839"/>
                    </a:cubicBezTo>
                    <a:cubicBezTo>
                      <a:pt x="483" y="8560"/>
                      <a:pt x="1237" y="9279"/>
                      <a:pt x="1336" y="10000"/>
                    </a:cubicBezTo>
                    <a:lnTo>
                      <a:pt x="4010" y="9803"/>
                    </a:lnTo>
                    <a:close/>
                  </a:path>
                </a:pathLst>
              </a:custGeom>
              <a:solidFill>
                <a:srgbClr val="FFDA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49" name="Freeform 48"/>
              <p:cNvSpPr>
                <a:spLocks/>
              </p:cNvSpPr>
              <p:nvPr/>
            </p:nvSpPr>
            <p:spPr bwMode="auto">
              <a:xfrm>
                <a:off x="7530237" y="3593486"/>
                <a:ext cx="74613" cy="171450"/>
              </a:xfrm>
              <a:custGeom>
                <a:avLst/>
                <a:gdLst>
                  <a:gd name="T0" fmla="*/ 38 w 38"/>
                  <a:gd name="T1" fmla="*/ 69 h 89"/>
                  <a:gd name="T2" fmla="*/ 38 w 38"/>
                  <a:gd name="T3" fmla="*/ 15 h 89"/>
                  <a:gd name="T4" fmla="*/ 13 w 38"/>
                  <a:gd name="T5" fmla="*/ 15 h 89"/>
                  <a:gd name="T6" fmla="*/ 24 w 38"/>
                  <a:gd name="T7" fmla="*/ 89 h 89"/>
                  <a:gd name="T8" fmla="*/ 38 w 38"/>
                  <a:gd name="T9" fmla="*/ 69 h 89"/>
                </a:gdLst>
                <a:ahLst/>
                <a:cxnLst>
                  <a:cxn ang="0">
                    <a:pos x="T0" y="T1"/>
                  </a:cxn>
                  <a:cxn ang="0">
                    <a:pos x="T2" y="T3"/>
                  </a:cxn>
                  <a:cxn ang="0">
                    <a:pos x="T4" y="T5"/>
                  </a:cxn>
                  <a:cxn ang="0">
                    <a:pos x="T6" y="T7"/>
                  </a:cxn>
                  <a:cxn ang="0">
                    <a:pos x="T8" y="T9"/>
                  </a:cxn>
                </a:cxnLst>
                <a:rect l="0" t="0" r="r" b="b"/>
                <a:pathLst>
                  <a:path w="38" h="89">
                    <a:moveTo>
                      <a:pt x="38" y="69"/>
                    </a:moveTo>
                    <a:cubicBezTo>
                      <a:pt x="38" y="15"/>
                      <a:pt x="38" y="15"/>
                      <a:pt x="38" y="15"/>
                    </a:cubicBezTo>
                    <a:cubicBezTo>
                      <a:pt x="38" y="15"/>
                      <a:pt x="18" y="0"/>
                      <a:pt x="13" y="15"/>
                    </a:cubicBezTo>
                    <a:cubicBezTo>
                      <a:pt x="0" y="55"/>
                      <a:pt x="17" y="89"/>
                      <a:pt x="24" y="89"/>
                    </a:cubicBezTo>
                    <a:cubicBezTo>
                      <a:pt x="32" y="89"/>
                      <a:pt x="38" y="80"/>
                      <a:pt x="38" y="69"/>
                    </a:cubicBezTo>
                    <a:close/>
                  </a:path>
                </a:pathLst>
              </a:custGeom>
              <a:solidFill>
                <a:srgbClr val="FFDA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50" name="Freeform 49"/>
              <p:cNvSpPr>
                <a:spLocks/>
              </p:cNvSpPr>
              <p:nvPr/>
            </p:nvSpPr>
            <p:spPr bwMode="auto">
              <a:xfrm>
                <a:off x="7585346" y="3644286"/>
                <a:ext cx="34925" cy="82550"/>
              </a:xfrm>
              <a:custGeom>
                <a:avLst/>
                <a:gdLst>
                  <a:gd name="T0" fmla="*/ 18 w 18"/>
                  <a:gd name="T1" fmla="*/ 36 h 43"/>
                  <a:gd name="T2" fmla="*/ 8 w 18"/>
                  <a:gd name="T3" fmla="*/ 2 h 43"/>
                  <a:gd name="T4" fmla="*/ 1 w 18"/>
                  <a:gd name="T5" fmla="*/ 3 h 43"/>
                  <a:gd name="T6" fmla="*/ 2 w 18"/>
                  <a:gd name="T7" fmla="*/ 13 h 43"/>
                  <a:gd name="T8" fmla="*/ 3 w 18"/>
                  <a:gd name="T9" fmla="*/ 15 h 43"/>
                  <a:gd name="T10" fmla="*/ 5 w 18"/>
                  <a:gd name="T11" fmla="*/ 20 h 43"/>
                  <a:gd name="T12" fmla="*/ 8 w 18"/>
                  <a:gd name="T13" fmla="*/ 36 h 43"/>
                  <a:gd name="T14" fmla="*/ 13 w 18"/>
                  <a:gd name="T15" fmla="*/ 43 h 43"/>
                  <a:gd name="T16" fmla="*/ 18 w 18"/>
                  <a:gd name="T1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3">
                    <a:moveTo>
                      <a:pt x="18" y="36"/>
                    </a:moveTo>
                    <a:cubicBezTo>
                      <a:pt x="18" y="16"/>
                      <a:pt x="9" y="2"/>
                      <a:pt x="8" y="2"/>
                    </a:cubicBezTo>
                    <a:cubicBezTo>
                      <a:pt x="6" y="0"/>
                      <a:pt x="3" y="0"/>
                      <a:pt x="1" y="3"/>
                    </a:cubicBezTo>
                    <a:cubicBezTo>
                      <a:pt x="0" y="6"/>
                      <a:pt x="0" y="10"/>
                      <a:pt x="2" y="13"/>
                    </a:cubicBezTo>
                    <a:cubicBezTo>
                      <a:pt x="2" y="13"/>
                      <a:pt x="3" y="13"/>
                      <a:pt x="3" y="15"/>
                    </a:cubicBezTo>
                    <a:cubicBezTo>
                      <a:pt x="4" y="16"/>
                      <a:pt x="5" y="18"/>
                      <a:pt x="5" y="20"/>
                    </a:cubicBezTo>
                    <a:cubicBezTo>
                      <a:pt x="7" y="24"/>
                      <a:pt x="8" y="30"/>
                      <a:pt x="8" y="36"/>
                    </a:cubicBezTo>
                    <a:cubicBezTo>
                      <a:pt x="8" y="40"/>
                      <a:pt x="10" y="43"/>
                      <a:pt x="13" y="43"/>
                    </a:cubicBezTo>
                    <a:cubicBezTo>
                      <a:pt x="16" y="43"/>
                      <a:pt x="18" y="40"/>
                      <a:pt x="18" y="36"/>
                    </a:cubicBezTo>
                    <a:close/>
                  </a:path>
                </a:pathLst>
              </a:custGeom>
              <a:solidFill>
                <a:srgbClr val="FFDA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51" name="Freeform 50"/>
              <p:cNvSpPr>
                <a:spLocks/>
              </p:cNvSpPr>
              <p:nvPr/>
            </p:nvSpPr>
            <p:spPr bwMode="auto">
              <a:xfrm>
                <a:off x="7545318" y="2966423"/>
                <a:ext cx="174965" cy="690212"/>
              </a:xfrm>
              <a:custGeom>
                <a:avLst/>
                <a:gdLst>
                  <a:gd name="T0" fmla="*/ 41 w 92"/>
                  <a:gd name="T1" fmla="*/ 360 h 360"/>
                  <a:gd name="T2" fmla="*/ 1 w 92"/>
                  <a:gd name="T3" fmla="*/ 359 h 360"/>
                  <a:gd name="T4" fmla="*/ 4 w 92"/>
                  <a:gd name="T5" fmla="*/ 107 h 360"/>
                  <a:gd name="T6" fmla="*/ 92 w 92"/>
                  <a:gd name="T7" fmla="*/ 0 h 360"/>
                  <a:gd name="T8" fmla="*/ 69 w 92"/>
                  <a:gd name="T9" fmla="*/ 36 h 360"/>
                  <a:gd name="T10" fmla="*/ 66 w 92"/>
                  <a:gd name="T11" fmla="*/ 73 h 360"/>
                  <a:gd name="T12" fmla="*/ 47 w 92"/>
                  <a:gd name="T13" fmla="*/ 112 h 360"/>
                  <a:gd name="T14" fmla="*/ 41 w 92"/>
                  <a:gd name="T15" fmla="*/ 360 h 360"/>
                  <a:gd name="connsiteX0" fmla="*/ 4361 w 9904"/>
                  <a:gd name="connsiteY0" fmla="*/ 10000 h 10000"/>
                  <a:gd name="connsiteX1" fmla="*/ 13 w 9904"/>
                  <a:gd name="connsiteY1" fmla="*/ 9972 h 10000"/>
                  <a:gd name="connsiteX2" fmla="*/ 339 w 9904"/>
                  <a:gd name="connsiteY2" fmla="*/ 2972 h 10000"/>
                  <a:gd name="connsiteX3" fmla="*/ 9904 w 9904"/>
                  <a:gd name="connsiteY3" fmla="*/ 0 h 10000"/>
                  <a:gd name="connsiteX4" fmla="*/ 7404 w 9904"/>
                  <a:gd name="connsiteY4" fmla="*/ 1000 h 10000"/>
                  <a:gd name="connsiteX5" fmla="*/ 7078 w 9904"/>
                  <a:gd name="connsiteY5" fmla="*/ 2028 h 10000"/>
                  <a:gd name="connsiteX6" fmla="*/ 5013 w 9904"/>
                  <a:gd name="connsiteY6" fmla="*/ 3111 h 10000"/>
                  <a:gd name="connsiteX7" fmla="*/ 4361 w 9904"/>
                  <a:gd name="connsiteY7" fmla="*/ 10000 h 10000"/>
                  <a:gd name="connsiteX0" fmla="*/ 4251 w 9848"/>
                  <a:gd name="connsiteY0" fmla="*/ 10000 h 10000"/>
                  <a:gd name="connsiteX1" fmla="*/ 214 w 9848"/>
                  <a:gd name="connsiteY1" fmla="*/ 9972 h 10000"/>
                  <a:gd name="connsiteX2" fmla="*/ 190 w 9848"/>
                  <a:gd name="connsiteY2" fmla="*/ 2972 h 10000"/>
                  <a:gd name="connsiteX3" fmla="*/ 9848 w 9848"/>
                  <a:gd name="connsiteY3" fmla="*/ 0 h 10000"/>
                  <a:gd name="connsiteX4" fmla="*/ 7324 w 9848"/>
                  <a:gd name="connsiteY4" fmla="*/ 1000 h 10000"/>
                  <a:gd name="connsiteX5" fmla="*/ 6995 w 9848"/>
                  <a:gd name="connsiteY5" fmla="*/ 2028 h 10000"/>
                  <a:gd name="connsiteX6" fmla="*/ 4910 w 9848"/>
                  <a:gd name="connsiteY6" fmla="*/ 3111 h 10000"/>
                  <a:gd name="connsiteX7" fmla="*/ 4251 w 9848"/>
                  <a:gd name="connsiteY7" fmla="*/ 10000 h 10000"/>
                  <a:gd name="connsiteX0" fmla="*/ 4317 w 10000"/>
                  <a:gd name="connsiteY0" fmla="*/ 10000 h 10000"/>
                  <a:gd name="connsiteX1" fmla="*/ 217 w 10000"/>
                  <a:gd name="connsiteY1" fmla="*/ 9972 h 10000"/>
                  <a:gd name="connsiteX2" fmla="*/ 193 w 10000"/>
                  <a:gd name="connsiteY2" fmla="*/ 2972 h 10000"/>
                  <a:gd name="connsiteX3" fmla="*/ 10000 w 10000"/>
                  <a:gd name="connsiteY3" fmla="*/ 0 h 10000"/>
                  <a:gd name="connsiteX4" fmla="*/ 7437 w 10000"/>
                  <a:gd name="connsiteY4" fmla="*/ 1000 h 10000"/>
                  <a:gd name="connsiteX5" fmla="*/ 7103 w 10000"/>
                  <a:gd name="connsiteY5" fmla="*/ 2028 h 10000"/>
                  <a:gd name="connsiteX6" fmla="*/ 4986 w 10000"/>
                  <a:gd name="connsiteY6" fmla="*/ 3111 h 10000"/>
                  <a:gd name="connsiteX7" fmla="*/ 4317 w 10000"/>
                  <a:gd name="connsiteY7" fmla="*/ 10000 h 10000"/>
                  <a:gd name="connsiteX0" fmla="*/ 3601 w 10000"/>
                  <a:gd name="connsiteY0" fmla="*/ 9955 h 9972"/>
                  <a:gd name="connsiteX1" fmla="*/ 217 w 10000"/>
                  <a:gd name="connsiteY1" fmla="*/ 9972 h 9972"/>
                  <a:gd name="connsiteX2" fmla="*/ 193 w 10000"/>
                  <a:gd name="connsiteY2" fmla="*/ 2972 h 9972"/>
                  <a:gd name="connsiteX3" fmla="*/ 10000 w 10000"/>
                  <a:gd name="connsiteY3" fmla="*/ 0 h 9972"/>
                  <a:gd name="connsiteX4" fmla="*/ 7437 w 10000"/>
                  <a:gd name="connsiteY4" fmla="*/ 1000 h 9972"/>
                  <a:gd name="connsiteX5" fmla="*/ 7103 w 10000"/>
                  <a:gd name="connsiteY5" fmla="*/ 2028 h 9972"/>
                  <a:gd name="connsiteX6" fmla="*/ 4986 w 10000"/>
                  <a:gd name="connsiteY6" fmla="*/ 3111 h 9972"/>
                  <a:gd name="connsiteX7" fmla="*/ 3601 w 10000"/>
                  <a:gd name="connsiteY7" fmla="*/ 9955 h 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9972">
                    <a:moveTo>
                      <a:pt x="3601" y="9955"/>
                    </a:moveTo>
                    <a:lnTo>
                      <a:pt x="217" y="9972"/>
                    </a:lnTo>
                    <a:cubicBezTo>
                      <a:pt x="217" y="9972"/>
                      <a:pt x="-253" y="3833"/>
                      <a:pt x="193" y="2972"/>
                    </a:cubicBezTo>
                    <a:cubicBezTo>
                      <a:pt x="750" y="1028"/>
                      <a:pt x="5654" y="0"/>
                      <a:pt x="10000" y="0"/>
                    </a:cubicBezTo>
                    <a:cubicBezTo>
                      <a:pt x="10000" y="0"/>
                      <a:pt x="6322" y="528"/>
                      <a:pt x="7437" y="1000"/>
                    </a:cubicBezTo>
                    <a:cubicBezTo>
                      <a:pt x="6881" y="1472"/>
                      <a:pt x="7549" y="1917"/>
                      <a:pt x="7103" y="2028"/>
                    </a:cubicBezTo>
                    <a:cubicBezTo>
                      <a:pt x="5542" y="2417"/>
                      <a:pt x="5208" y="2472"/>
                      <a:pt x="4986" y="3111"/>
                    </a:cubicBezTo>
                    <a:cubicBezTo>
                      <a:pt x="4651" y="3917"/>
                      <a:pt x="3601" y="9955"/>
                      <a:pt x="3601" y="9955"/>
                    </a:cubicBezTo>
                    <a:close/>
                  </a:path>
                </a:pathLst>
              </a:custGeom>
              <a:solidFill>
                <a:srgbClr val="FFDA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grpSp>
            <p:nvGrpSpPr>
              <p:cNvPr id="52" name="Group 51">
                <a:extLst>
                  <a:ext uri="{FF2B5EF4-FFF2-40B4-BE49-F238E27FC236}">
                    <a16:creationId xmlns:lc="http://schemas.openxmlformats.org/drawingml/2006/lockedCanvas" xmlns:a16="http://schemas.microsoft.com/office/drawing/2014/main" xmlns="" id="{6BA574A8-5F7A-4FE9-BFBA-81E39404BE3D}"/>
                  </a:ext>
                </a:extLst>
              </p:cNvPr>
              <p:cNvGrpSpPr/>
              <p:nvPr/>
            </p:nvGrpSpPr>
            <p:grpSpPr>
              <a:xfrm>
                <a:off x="7628976" y="2837217"/>
                <a:ext cx="502657" cy="1914442"/>
                <a:chOff x="2243277" y="3156321"/>
                <a:chExt cx="418871" cy="1595331"/>
              </a:xfrm>
            </p:grpSpPr>
            <p:sp>
              <p:nvSpPr>
                <p:cNvPr id="61" name="Freeform 60">
                  <a:extLst>
                    <a:ext uri="{FF2B5EF4-FFF2-40B4-BE49-F238E27FC236}">
                      <a16:creationId xmlns:lc="http://schemas.openxmlformats.org/drawingml/2006/lockedCanvas" xmlns:a16="http://schemas.microsoft.com/office/drawing/2014/main" xmlns="" id="{4841E02E-CB2A-4B8E-82CC-1532949C8AD1}"/>
                    </a:ext>
                  </a:extLst>
                </p:cNvPr>
                <p:cNvSpPr>
                  <a:spLocks/>
                </p:cNvSpPr>
                <p:nvPr/>
              </p:nvSpPr>
              <p:spPr bwMode="auto">
                <a:xfrm>
                  <a:off x="2309692" y="3156321"/>
                  <a:ext cx="285073" cy="357557"/>
                </a:xfrm>
                <a:custGeom>
                  <a:avLst/>
                  <a:gdLst>
                    <a:gd name="T0" fmla="*/ 252 w 294"/>
                    <a:gd name="T1" fmla="*/ 42 h 204"/>
                    <a:gd name="T2" fmla="*/ 202 w 294"/>
                    <a:gd name="T3" fmla="*/ 38 h 204"/>
                    <a:gd name="T4" fmla="*/ 191 w 294"/>
                    <a:gd name="T5" fmla="*/ 0 h 204"/>
                    <a:gd name="T6" fmla="*/ 140 w 294"/>
                    <a:gd name="T7" fmla="*/ 1 h 204"/>
                    <a:gd name="T8" fmla="*/ 140 w 294"/>
                    <a:gd name="T9" fmla="*/ 1 h 204"/>
                    <a:gd name="T10" fmla="*/ 90 w 294"/>
                    <a:gd name="T11" fmla="*/ 0 h 204"/>
                    <a:gd name="T12" fmla="*/ 79 w 294"/>
                    <a:gd name="T13" fmla="*/ 38 h 204"/>
                    <a:gd name="T14" fmla="*/ 42 w 294"/>
                    <a:gd name="T15" fmla="*/ 42 h 204"/>
                    <a:gd name="T16" fmla="*/ 31 w 294"/>
                    <a:gd name="T17" fmla="*/ 89 h 204"/>
                    <a:gd name="T18" fmla="*/ 140 w 294"/>
                    <a:gd name="T19" fmla="*/ 204 h 204"/>
                    <a:gd name="T20" fmla="*/ 263 w 294"/>
                    <a:gd name="T21" fmla="*/ 89 h 204"/>
                    <a:gd name="T22" fmla="*/ 252 w 294"/>
                    <a:gd name="T23" fmla="*/ 42 h 204"/>
                    <a:gd name="connsiteX0" fmla="*/ 7905 w 8667"/>
                    <a:gd name="connsiteY0" fmla="*/ 2772 h 10713"/>
                    <a:gd name="connsiteX1" fmla="*/ 6205 w 8667"/>
                    <a:gd name="connsiteY1" fmla="*/ 2576 h 10713"/>
                    <a:gd name="connsiteX2" fmla="*/ 5771 w 8667"/>
                    <a:gd name="connsiteY2" fmla="*/ 0 h 10713"/>
                    <a:gd name="connsiteX3" fmla="*/ 4096 w 8667"/>
                    <a:gd name="connsiteY3" fmla="*/ 762 h 10713"/>
                    <a:gd name="connsiteX4" fmla="*/ 4096 w 8667"/>
                    <a:gd name="connsiteY4" fmla="*/ 762 h 10713"/>
                    <a:gd name="connsiteX5" fmla="*/ 2395 w 8667"/>
                    <a:gd name="connsiteY5" fmla="*/ 713 h 10713"/>
                    <a:gd name="connsiteX6" fmla="*/ 2021 w 8667"/>
                    <a:gd name="connsiteY6" fmla="*/ 2576 h 10713"/>
                    <a:gd name="connsiteX7" fmla="*/ 763 w 8667"/>
                    <a:gd name="connsiteY7" fmla="*/ 2772 h 10713"/>
                    <a:gd name="connsiteX8" fmla="*/ 388 w 8667"/>
                    <a:gd name="connsiteY8" fmla="*/ 5076 h 10713"/>
                    <a:gd name="connsiteX9" fmla="*/ 4096 w 8667"/>
                    <a:gd name="connsiteY9" fmla="*/ 10713 h 10713"/>
                    <a:gd name="connsiteX10" fmla="*/ 8280 w 8667"/>
                    <a:gd name="connsiteY10" fmla="*/ 5076 h 10713"/>
                    <a:gd name="connsiteX11" fmla="*/ 7905 w 8667"/>
                    <a:gd name="connsiteY11" fmla="*/ 2772 h 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67" h="10713">
                      <a:moveTo>
                        <a:pt x="7905" y="2772"/>
                      </a:moveTo>
                      <a:cubicBezTo>
                        <a:pt x="6205" y="2576"/>
                        <a:pt x="6561" y="3038"/>
                        <a:pt x="6205" y="2576"/>
                      </a:cubicBezTo>
                      <a:cubicBezTo>
                        <a:pt x="5849" y="2114"/>
                        <a:pt x="5771" y="0"/>
                        <a:pt x="5771" y="0"/>
                      </a:cubicBezTo>
                      <a:cubicBezTo>
                        <a:pt x="4036" y="49"/>
                        <a:pt x="4375" y="635"/>
                        <a:pt x="4096" y="762"/>
                      </a:cubicBezTo>
                      <a:lnTo>
                        <a:pt x="4096" y="762"/>
                      </a:lnTo>
                      <a:lnTo>
                        <a:pt x="2395" y="713"/>
                      </a:lnTo>
                      <a:cubicBezTo>
                        <a:pt x="2395" y="713"/>
                        <a:pt x="2565" y="2282"/>
                        <a:pt x="2021" y="2576"/>
                      </a:cubicBezTo>
                      <a:lnTo>
                        <a:pt x="763" y="2772"/>
                      </a:lnTo>
                      <a:cubicBezTo>
                        <a:pt x="763" y="2772"/>
                        <a:pt x="-666" y="3115"/>
                        <a:pt x="388" y="5076"/>
                      </a:cubicBezTo>
                      <a:cubicBezTo>
                        <a:pt x="1443" y="7037"/>
                        <a:pt x="4096" y="10713"/>
                        <a:pt x="4096" y="10713"/>
                      </a:cubicBezTo>
                      <a:cubicBezTo>
                        <a:pt x="4096" y="10713"/>
                        <a:pt x="7259" y="7037"/>
                        <a:pt x="8280" y="5076"/>
                      </a:cubicBezTo>
                      <a:cubicBezTo>
                        <a:pt x="9334" y="3115"/>
                        <a:pt x="7905" y="2772"/>
                        <a:pt x="7905" y="2772"/>
                      </a:cubicBezTo>
                      <a:close/>
                    </a:path>
                  </a:pathLst>
                </a:custGeom>
                <a:solidFill>
                  <a:srgbClr val="FFC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62" name="Rectangle 61">
                  <a:extLst>
                    <a:ext uri="{FF2B5EF4-FFF2-40B4-BE49-F238E27FC236}">
                      <a16:creationId xmlns:lc="http://schemas.openxmlformats.org/drawingml/2006/lockedCanvas" xmlns:a16="http://schemas.microsoft.com/office/drawing/2014/main" xmlns="" id="{E05C6F1A-AF5A-4B7A-A9ED-D4029A919BD0}"/>
                    </a:ext>
                  </a:extLst>
                </p:cNvPr>
                <p:cNvSpPr/>
                <p:nvPr/>
              </p:nvSpPr>
              <p:spPr>
                <a:xfrm>
                  <a:off x="2306094" y="3292516"/>
                  <a:ext cx="274413" cy="360586"/>
                </a:xfrm>
                <a:prstGeom prst="rect">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63" name="Freeform 62">
                  <a:extLst>
                    <a:ext uri="{FF2B5EF4-FFF2-40B4-BE49-F238E27FC236}">
                      <a16:creationId xmlns:lc="http://schemas.openxmlformats.org/drawingml/2006/lockedCanvas" xmlns:a16="http://schemas.microsoft.com/office/drawing/2014/main" xmlns="" id="{00FFE8E0-111C-461A-B226-442C0462F738}"/>
                    </a:ext>
                  </a:extLst>
                </p:cNvPr>
                <p:cNvSpPr>
                  <a:spLocks/>
                </p:cNvSpPr>
                <p:nvPr/>
              </p:nvSpPr>
              <p:spPr bwMode="auto">
                <a:xfrm>
                  <a:off x="2483961" y="4160419"/>
                  <a:ext cx="111572" cy="571207"/>
                </a:xfrm>
                <a:custGeom>
                  <a:avLst/>
                  <a:gdLst>
                    <a:gd name="T0" fmla="*/ 67 w 68"/>
                    <a:gd name="T1" fmla="*/ 0 h 349"/>
                    <a:gd name="T2" fmla="*/ 61 w 68"/>
                    <a:gd name="T3" fmla="*/ 189 h 349"/>
                    <a:gd name="T4" fmla="*/ 51 w 68"/>
                    <a:gd name="T5" fmla="*/ 331 h 349"/>
                    <a:gd name="T6" fmla="*/ 38 w 68"/>
                    <a:gd name="T7" fmla="*/ 347 h 349"/>
                    <a:gd name="T8" fmla="*/ 26 w 68"/>
                    <a:gd name="T9" fmla="*/ 324 h 349"/>
                    <a:gd name="T10" fmla="*/ 12 w 68"/>
                    <a:gd name="T11" fmla="*/ 179 h 349"/>
                    <a:gd name="T12" fmla="*/ 0 w 68"/>
                    <a:gd name="T13" fmla="*/ 30 h 349"/>
                    <a:gd name="T14" fmla="*/ 67 w 68"/>
                    <a:gd name="T15" fmla="*/ 0 h 3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349">
                      <a:moveTo>
                        <a:pt x="67" y="0"/>
                      </a:moveTo>
                      <a:cubicBezTo>
                        <a:pt x="67" y="0"/>
                        <a:pt x="61" y="148"/>
                        <a:pt x="61" y="189"/>
                      </a:cubicBezTo>
                      <a:cubicBezTo>
                        <a:pt x="61" y="218"/>
                        <a:pt x="51" y="331"/>
                        <a:pt x="51" y="331"/>
                      </a:cubicBezTo>
                      <a:cubicBezTo>
                        <a:pt x="51" y="331"/>
                        <a:pt x="68" y="342"/>
                        <a:pt x="38" y="347"/>
                      </a:cubicBezTo>
                      <a:cubicBezTo>
                        <a:pt x="26" y="349"/>
                        <a:pt x="26" y="324"/>
                        <a:pt x="26" y="324"/>
                      </a:cubicBezTo>
                      <a:cubicBezTo>
                        <a:pt x="26" y="324"/>
                        <a:pt x="7" y="249"/>
                        <a:pt x="12" y="179"/>
                      </a:cubicBezTo>
                      <a:cubicBezTo>
                        <a:pt x="14" y="145"/>
                        <a:pt x="0" y="30"/>
                        <a:pt x="0" y="30"/>
                      </a:cubicBezTo>
                      <a:lnTo>
                        <a:pt x="67" y="0"/>
                      </a:lnTo>
                      <a:close/>
                    </a:path>
                  </a:pathLst>
                </a:custGeom>
                <a:solidFill>
                  <a:srgbClr val="FFDA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64" name="Freeform 63">
                  <a:extLst>
                    <a:ext uri="{FF2B5EF4-FFF2-40B4-BE49-F238E27FC236}">
                      <a16:creationId xmlns:lc="http://schemas.openxmlformats.org/drawingml/2006/lockedCanvas" xmlns:a16="http://schemas.microsoft.com/office/drawing/2014/main" xmlns="" id="{9406187A-E96A-4281-B76D-5BC29BC3D887}"/>
                    </a:ext>
                  </a:extLst>
                </p:cNvPr>
                <p:cNvSpPr>
                  <a:spLocks/>
                </p:cNvSpPr>
                <p:nvPr/>
              </p:nvSpPr>
              <p:spPr bwMode="auto">
                <a:xfrm>
                  <a:off x="2508755" y="4655338"/>
                  <a:ext cx="76288" cy="96314"/>
                </a:xfrm>
                <a:custGeom>
                  <a:avLst/>
                  <a:gdLst>
                    <a:gd name="T0" fmla="*/ 10 w 47"/>
                    <a:gd name="T1" fmla="*/ 6 h 59"/>
                    <a:gd name="T2" fmla="*/ 25 w 47"/>
                    <a:gd name="T3" fmla="*/ 20 h 59"/>
                    <a:gd name="T4" fmla="*/ 38 w 47"/>
                    <a:gd name="T5" fmla="*/ 8 h 59"/>
                    <a:gd name="T6" fmla="*/ 45 w 47"/>
                    <a:gd name="T7" fmla="*/ 36 h 59"/>
                    <a:gd name="T8" fmla="*/ 8 w 47"/>
                    <a:gd name="T9" fmla="*/ 29 h 59"/>
                    <a:gd name="T10" fmla="*/ 10 w 47"/>
                    <a:gd name="T11" fmla="*/ 6 h 59"/>
                  </a:gdLst>
                  <a:ahLst/>
                  <a:cxnLst>
                    <a:cxn ang="0">
                      <a:pos x="T0" y="T1"/>
                    </a:cxn>
                    <a:cxn ang="0">
                      <a:pos x="T2" y="T3"/>
                    </a:cxn>
                    <a:cxn ang="0">
                      <a:pos x="T4" y="T5"/>
                    </a:cxn>
                    <a:cxn ang="0">
                      <a:pos x="T6" y="T7"/>
                    </a:cxn>
                    <a:cxn ang="0">
                      <a:pos x="T8" y="T9"/>
                    </a:cxn>
                    <a:cxn ang="0">
                      <a:pos x="T10" y="T11"/>
                    </a:cxn>
                  </a:cxnLst>
                  <a:rect l="0" t="0" r="r" b="b"/>
                  <a:pathLst>
                    <a:path w="47" h="59">
                      <a:moveTo>
                        <a:pt x="10" y="6"/>
                      </a:moveTo>
                      <a:cubicBezTo>
                        <a:pt x="25" y="20"/>
                        <a:pt x="25" y="20"/>
                        <a:pt x="25" y="20"/>
                      </a:cubicBezTo>
                      <a:cubicBezTo>
                        <a:pt x="38" y="8"/>
                        <a:pt x="38" y="8"/>
                        <a:pt x="38" y="8"/>
                      </a:cubicBezTo>
                      <a:cubicBezTo>
                        <a:pt x="38" y="8"/>
                        <a:pt x="47" y="27"/>
                        <a:pt x="45" y="36"/>
                      </a:cubicBezTo>
                      <a:cubicBezTo>
                        <a:pt x="42" y="58"/>
                        <a:pt x="16" y="59"/>
                        <a:pt x="8" y="29"/>
                      </a:cubicBezTo>
                      <a:cubicBezTo>
                        <a:pt x="0" y="0"/>
                        <a:pt x="10" y="6"/>
                        <a:pt x="10" y="6"/>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65" name="Freeform 64">
                  <a:extLst>
                    <a:ext uri="{FF2B5EF4-FFF2-40B4-BE49-F238E27FC236}">
                      <a16:creationId xmlns:lc="http://schemas.openxmlformats.org/drawingml/2006/lockedCanvas" xmlns:a16="http://schemas.microsoft.com/office/drawing/2014/main" xmlns="" id="{78B97D4F-8498-424C-8B01-690C17D3E2B3}"/>
                    </a:ext>
                  </a:extLst>
                </p:cNvPr>
                <p:cNvSpPr>
                  <a:spLocks/>
                </p:cNvSpPr>
                <p:nvPr/>
              </p:nvSpPr>
              <p:spPr bwMode="auto">
                <a:xfrm>
                  <a:off x="2331123" y="4148022"/>
                  <a:ext cx="124922" cy="583604"/>
                </a:xfrm>
                <a:custGeom>
                  <a:avLst/>
                  <a:gdLst>
                    <a:gd name="T0" fmla="*/ 1 w 76"/>
                    <a:gd name="T1" fmla="*/ 0 h 357"/>
                    <a:gd name="T2" fmla="*/ 7 w 76"/>
                    <a:gd name="T3" fmla="*/ 197 h 357"/>
                    <a:gd name="T4" fmla="*/ 16 w 76"/>
                    <a:gd name="T5" fmla="*/ 339 h 357"/>
                    <a:gd name="T6" fmla="*/ 29 w 76"/>
                    <a:gd name="T7" fmla="*/ 355 h 357"/>
                    <a:gd name="T8" fmla="*/ 41 w 76"/>
                    <a:gd name="T9" fmla="*/ 333 h 357"/>
                    <a:gd name="T10" fmla="*/ 57 w 76"/>
                    <a:gd name="T11" fmla="*/ 197 h 357"/>
                    <a:gd name="T12" fmla="*/ 76 w 76"/>
                    <a:gd name="T13" fmla="*/ 31 h 357"/>
                    <a:gd name="T14" fmla="*/ 1 w 76"/>
                    <a:gd name="T15" fmla="*/ 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357">
                      <a:moveTo>
                        <a:pt x="1" y="0"/>
                      </a:moveTo>
                      <a:cubicBezTo>
                        <a:pt x="1" y="0"/>
                        <a:pt x="5" y="168"/>
                        <a:pt x="7" y="197"/>
                      </a:cubicBezTo>
                      <a:cubicBezTo>
                        <a:pt x="9" y="226"/>
                        <a:pt x="16" y="339"/>
                        <a:pt x="16" y="339"/>
                      </a:cubicBezTo>
                      <a:cubicBezTo>
                        <a:pt x="16" y="339"/>
                        <a:pt x="0" y="350"/>
                        <a:pt x="29" y="355"/>
                      </a:cubicBezTo>
                      <a:cubicBezTo>
                        <a:pt x="41" y="357"/>
                        <a:pt x="41" y="333"/>
                        <a:pt x="41" y="333"/>
                      </a:cubicBezTo>
                      <a:cubicBezTo>
                        <a:pt x="41" y="333"/>
                        <a:pt x="57" y="243"/>
                        <a:pt x="57" y="197"/>
                      </a:cubicBezTo>
                      <a:cubicBezTo>
                        <a:pt x="58" y="117"/>
                        <a:pt x="76" y="31"/>
                        <a:pt x="76" y="31"/>
                      </a:cubicBezTo>
                      <a:lnTo>
                        <a:pt x="1" y="0"/>
                      </a:lnTo>
                      <a:close/>
                    </a:path>
                  </a:pathLst>
                </a:custGeom>
                <a:solidFill>
                  <a:srgbClr val="FFDA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66" name="Freeform 65">
                  <a:extLst>
                    <a:ext uri="{FF2B5EF4-FFF2-40B4-BE49-F238E27FC236}">
                      <a16:creationId xmlns:lc="http://schemas.openxmlformats.org/drawingml/2006/lockedCanvas" xmlns:a16="http://schemas.microsoft.com/office/drawing/2014/main" xmlns="" id="{76794241-0DAA-4F32-B552-A251538803E5}"/>
                    </a:ext>
                  </a:extLst>
                </p:cNvPr>
                <p:cNvSpPr>
                  <a:spLocks/>
                </p:cNvSpPr>
                <p:nvPr/>
              </p:nvSpPr>
              <p:spPr bwMode="auto">
                <a:xfrm>
                  <a:off x="2341613" y="4655338"/>
                  <a:ext cx="76288" cy="96314"/>
                </a:xfrm>
                <a:custGeom>
                  <a:avLst/>
                  <a:gdLst>
                    <a:gd name="T0" fmla="*/ 37 w 47"/>
                    <a:gd name="T1" fmla="*/ 7 h 59"/>
                    <a:gd name="T2" fmla="*/ 21 w 47"/>
                    <a:gd name="T3" fmla="*/ 20 h 59"/>
                    <a:gd name="T4" fmla="*/ 8 w 47"/>
                    <a:gd name="T5" fmla="*/ 8 h 59"/>
                    <a:gd name="T6" fmla="*/ 1 w 47"/>
                    <a:gd name="T7" fmla="*/ 36 h 59"/>
                    <a:gd name="T8" fmla="*/ 39 w 47"/>
                    <a:gd name="T9" fmla="*/ 30 h 59"/>
                    <a:gd name="T10" fmla="*/ 37 w 47"/>
                    <a:gd name="T11" fmla="*/ 7 h 59"/>
                  </a:gdLst>
                  <a:ahLst/>
                  <a:cxnLst>
                    <a:cxn ang="0">
                      <a:pos x="T0" y="T1"/>
                    </a:cxn>
                    <a:cxn ang="0">
                      <a:pos x="T2" y="T3"/>
                    </a:cxn>
                    <a:cxn ang="0">
                      <a:pos x="T4" y="T5"/>
                    </a:cxn>
                    <a:cxn ang="0">
                      <a:pos x="T6" y="T7"/>
                    </a:cxn>
                    <a:cxn ang="0">
                      <a:pos x="T8" y="T9"/>
                    </a:cxn>
                    <a:cxn ang="0">
                      <a:pos x="T10" y="T11"/>
                    </a:cxn>
                  </a:cxnLst>
                  <a:rect l="0" t="0" r="r" b="b"/>
                  <a:pathLst>
                    <a:path w="47" h="59">
                      <a:moveTo>
                        <a:pt x="37" y="7"/>
                      </a:moveTo>
                      <a:cubicBezTo>
                        <a:pt x="21" y="20"/>
                        <a:pt x="21" y="20"/>
                        <a:pt x="21" y="20"/>
                      </a:cubicBezTo>
                      <a:cubicBezTo>
                        <a:pt x="8" y="8"/>
                        <a:pt x="8" y="8"/>
                        <a:pt x="8" y="8"/>
                      </a:cubicBezTo>
                      <a:cubicBezTo>
                        <a:pt x="8" y="8"/>
                        <a:pt x="0" y="27"/>
                        <a:pt x="1" y="36"/>
                      </a:cubicBezTo>
                      <a:cubicBezTo>
                        <a:pt x="5" y="59"/>
                        <a:pt x="30" y="59"/>
                        <a:pt x="39" y="30"/>
                      </a:cubicBezTo>
                      <a:cubicBezTo>
                        <a:pt x="47" y="0"/>
                        <a:pt x="37" y="7"/>
                        <a:pt x="37" y="7"/>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67" name="Freeform 66">
                  <a:extLst>
                    <a:ext uri="{FF2B5EF4-FFF2-40B4-BE49-F238E27FC236}">
                      <a16:creationId xmlns:lc="http://schemas.openxmlformats.org/drawingml/2006/lockedCanvas" xmlns:a16="http://schemas.microsoft.com/office/drawing/2014/main" xmlns="" id="{8EE0B030-FAA7-4583-923B-95D794441D15}"/>
                    </a:ext>
                  </a:extLst>
                </p:cNvPr>
                <p:cNvSpPr>
                  <a:spLocks/>
                </p:cNvSpPr>
                <p:nvPr/>
              </p:nvSpPr>
              <p:spPr bwMode="auto">
                <a:xfrm>
                  <a:off x="2243277" y="3643035"/>
                  <a:ext cx="407941" cy="699310"/>
                </a:xfrm>
                <a:custGeom>
                  <a:avLst/>
                  <a:gdLst>
                    <a:gd name="T0" fmla="*/ 286 w 322"/>
                    <a:gd name="T1" fmla="*/ 0 h 337"/>
                    <a:gd name="T2" fmla="*/ 42 w 322"/>
                    <a:gd name="T3" fmla="*/ 0 h 337"/>
                    <a:gd name="T4" fmla="*/ 64 w 322"/>
                    <a:gd name="T5" fmla="*/ 272 h 337"/>
                    <a:gd name="T6" fmla="*/ 265 w 322"/>
                    <a:gd name="T7" fmla="*/ 273 h 337"/>
                    <a:gd name="T8" fmla="*/ 286 w 322"/>
                    <a:gd name="T9" fmla="*/ 0 h 337"/>
                    <a:gd name="connsiteX0" fmla="*/ 8009 w 8379"/>
                    <a:gd name="connsiteY0" fmla="*/ 1151 h 16696"/>
                    <a:gd name="connsiteX1" fmla="*/ 431 w 8379"/>
                    <a:gd name="connsiteY1" fmla="*/ 1151 h 16696"/>
                    <a:gd name="connsiteX2" fmla="*/ 2164 w 8379"/>
                    <a:gd name="connsiteY2" fmla="*/ 16696 h 16696"/>
                    <a:gd name="connsiteX3" fmla="*/ 7357 w 8379"/>
                    <a:gd name="connsiteY3" fmla="*/ 9252 h 16696"/>
                    <a:gd name="connsiteX4" fmla="*/ 8009 w 8379"/>
                    <a:gd name="connsiteY4" fmla="*/ 1151 h 16696"/>
                    <a:gd name="connsiteX0" fmla="*/ 9558 w 9910"/>
                    <a:gd name="connsiteY0" fmla="*/ 689 h 10370"/>
                    <a:gd name="connsiteX1" fmla="*/ 514 w 9910"/>
                    <a:gd name="connsiteY1" fmla="*/ 689 h 10370"/>
                    <a:gd name="connsiteX2" fmla="*/ 2583 w 9910"/>
                    <a:gd name="connsiteY2" fmla="*/ 10000 h 10370"/>
                    <a:gd name="connsiteX3" fmla="*/ 8003 w 9910"/>
                    <a:gd name="connsiteY3" fmla="*/ 9810 h 10370"/>
                    <a:gd name="connsiteX4" fmla="*/ 9558 w 9910"/>
                    <a:gd name="connsiteY4" fmla="*/ 689 h 10370"/>
                    <a:gd name="connsiteX0" fmla="*/ 9633 w 9988"/>
                    <a:gd name="connsiteY0" fmla="*/ 635 h 9863"/>
                    <a:gd name="connsiteX1" fmla="*/ 507 w 9988"/>
                    <a:gd name="connsiteY1" fmla="*/ 635 h 9863"/>
                    <a:gd name="connsiteX2" fmla="*/ 2638 w 9988"/>
                    <a:gd name="connsiteY2" fmla="*/ 9194 h 9863"/>
                    <a:gd name="connsiteX3" fmla="*/ 8064 w 9988"/>
                    <a:gd name="connsiteY3" fmla="*/ 9431 h 9863"/>
                    <a:gd name="connsiteX4" fmla="*/ 9633 w 9988"/>
                    <a:gd name="connsiteY4" fmla="*/ 635 h 9863"/>
                    <a:gd name="connsiteX0" fmla="*/ 9645 w 10017"/>
                    <a:gd name="connsiteY0" fmla="*/ 644 h 9828"/>
                    <a:gd name="connsiteX1" fmla="*/ 508 w 10017"/>
                    <a:gd name="connsiteY1" fmla="*/ 644 h 9828"/>
                    <a:gd name="connsiteX2" fmla="*/ 2641 w 10017"/>
                    <a:gd name="connsiteY2" fmla="*/ 9322 h 9828"/>
                    <a:gd name="connsiteX3" fmla="*/ 8248 w 10017"/>
                    <a:gd name="connsiteY3" fmla="*/ 9339 h 9828"/>
                    <a:gd name="connsiteX4" fmla="*/ 9645 w 10017"/>
                    <a:gd name="connsiteY4" fmla="*/ 644 h 9828"/>
                    <a:gd name="connsiteX0" fmla="*/ 9707 w 10078"/>
                    <a:gd name="connsiteY0" fmla="*/ 647 h 9967"/>
                    <a:gd name="connsiteX1" fmla="*/ 585 w 10078"/>
                    <a:gd name="connsiteY1" fmla="*/ 647 h 9967"/>
                    <a:gd name="connsiteX2" fmla="*/ 2454 w 10078"/>
                    <a:gd name="connsiteY2" fmla="*/ 9374 h 9967"/>
                    <a:gd name="connsiteX3" fmla="*/ 8312 w 10078"/>
                    <a:gd name="connsiteY3" fmla="*/ 9494 h 9967"/>
                    <a:gd name="connsiteX4" fmla="*/ 9707 w 10078"/>
                    <a:gd name="connsiteY4" fmla="*/ 647 h 9967"/>
                    <a:gd name="connsiteX0" fmla="*/ 9632 w 10034"/>
                    <a:gd name="connsiteY0" fmla="*/ 649 h 9895"/>
                    <a:gd name="connsiteX1" fmla="*/ 580 w 10034"/>
                    <a:gd name="connsiteY1" fmla="*/ 649 h 9895"/>
                    <a:gd name="connsiteX2" fmla="*/ 2435 w 10034"/>
                    <a:gd name="connsiteY2" fmla="*/ 9405 h 9895"/>
                    <a:gd name="connsiteX3" fmla="*/ 8555 w 10034"/>
                    <a:gd name="connsiteY3" fmla="*/ 9386 h 9895"/>
                    <a:gd name="connsiteX4" fmla="*/ 9632 w 10034"/>
                    <a:gd name="connsiteY4" fmla="*/ 649 h 9895"/>
                    <a:gd name="connsiteX0" fmla="*/ 9728 w 10129"/>
                    <a:gd name="connsiteY0" fmla="*/ 651 h 9978"/>
                    <a:gd name="connsiteX1" fmla="*/ 707 w 10129"/>
                    <a:gd name="connsiteY1" fmla="*/ 651 h 9978"/>
                    <a:gd name="connsiteX2" fmla="*/ 2189 w 10129"/>
                    <a:gd name="connsiteY2" fmla="*/ 9430 h 9978"/>
                    <a:gd name="connsiteX3" fmla="*/ 8655 w 10129"/>
                    <a:gd name="connsiteY3" fmla="*/ 9481 h 9978"/>
                    <a:gd name="connsiteX4" fmla="*/ 9728 w 10129"/>
                    <a:gd name="connsiteY4" fmla="*/ 651 h 9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9" h="9978">
                      <a:moveTo>
                        <a:pt x="9728" y="651"/>
                      </a:moveTo>
                      <a:cubicBezTo>
                        <a:pt x="707" y="651"/>
                        <a:pt x="1963" y="-812"/>
                        <a:pt x="707" y="651"/>
                      </a:cubicBezTo>
                      <a:cubicBezTo>
                        <a:pt x="-549" y="2114"/>
                        <a:pt x="-177" y="5630"/>
                        <a:pt x="2189" y="9430"/>
                      </a:cubicBezTo>
                      <a:cubicBezTo>
                        <a:pt x="2189" y="9430"/>
                        <a:pt x="4551" y="10629"/>
                        <a:pt x="8655" y="9481"/>
                      </a:cubicBezTo>
                      <a:cubicBezTo>
                        <a:pt x="8655" y="9481"/>
                        <a:pt x="11058" y="1745"/>
                        <a:pt x="9728" y="65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68" name="Rectangle 67">
                  <a:extLst>
                    <a:ext uri="{FF2B5EF4-FFF2-40B4-BE49-F238E27FC236}">
                      <a16:creationId xmlns:lc="http://schemas.openxmlformats.org/drawingml/2006/lockedCanvas" xmlns:a16="http://schemas.microsoft.com/office/drawing/2014/main" xmlns="" id="{D78A4678-0D4D-4421-9634-5046959790D2}"/>
                    </a:ext>
                  </a:extLst>
                </p:cNvPr>
                <p:cNvSpPr/>
                <p:nvPr/>
              </p:nvSpPr>
              <p:spPr>
                <a:xfrm>
                  <a:off x="2350688" y="3244545"/>
                  <a:ext cx="179242" cy="422446"/>
                </a:xfrm>
                <a:prstGeom prst="rect">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69" name="Freeform 68">
                  <a:extLst>
                    <a:ext uri="{FF2B5EF4-FFF2-40B4-BE49-F238E27FC236}">
                      <a16:creationId xmlns:lc="http://schemas.openxmlformats.org/drawingml/2006/lockedCanvas" xmlns:a16="http://schemas.microsoft.com/office/drawing/2014/main" xmlns="" id="{DD0B9CE7-81B1-4313-9D7F-0E0035B5348B}"/>
                    </a:ext>
                  </a:extLst>
                </p:cNvPr>
                <p:cNvSpPr>
                  <a:spLocks/>
                </p:cNvSpPr>
                <p:nvPr/>
              </p:nvSpPr>
              <p:spPr bwMode="auto">
                <a:xfrm>
                  <a:off x="2244873" y="3215526"/>
                  <a:ext cx="246839" cy="517053"/>
                </a:xfrm>
                <a:custGeom>
                  <a:avLst/>
                  <a:gdLst>
                    <a:gd name="T0" fmla="*/ 87 w 140"/>
                    <a:gd name="T1" fmla="*/ 0 h 399"/>
                    <a:gd name="T2" fmla="*/ 70 w 140"/>
                    <a:gd name="T3" fmla="*/ 138 h 399"/>
                    <a:gd name="T4" fmla="*/ 139 w 140"/>
                    <a:gd name="T5" fmla="*/ 267 h 399"/>
                    <a:gd name="T6" fmla="*/ 140 w 140"/>
                    <a:gd name="T7" fmla="*/ 386 h 399"/>
                    <a:gd name="T8" fmla="*/ 0 w 140"/>
                    <a:gd name="T9" fmla="*/ 363 h 399"/>
                    <a:gd name="T10" fmla="*/ 37 w 140"/>
                    <a:gd name="T11" fmla="*/ 263 h 399"/>
                    <a:gd name="T12" fmla="*/ 11 w 140"/>
                    <a:gd name="T13" fmla="*/ 115 h 399"/>
                    <a:gd name="T14" fmla="*/ 11 w 140"/>
                    <a:gd name="T15" fmla="*/ 17 h 399"/>
                    <a:gd name="T16" fmla="*/ 87 w 140"/>
                    <a:gd name="T17" fmla="*/ 0 h 399"/>
                    <a:gd name="connsiteX0" fmla="*/ 6214 w 10000"/>
                    <a:gd name="connsiteY0" fmla="*/ 0 h 9731"/>
                    <a:gd name="connsiteX1" fmla="*/ 5000 w 10000"/>
                    <a:gd name="connsiteY1" fmla="*/ 3459 h 9731"/>
                    <a:gd name="connsiteX2" fmla="*/ 9929 w 10000"/>
                    <a:gd name="connsiteY2" fmla="*/ 6692 h 9731"/>
                    <a:gd name="connsiteX3" fmla="*/ 10000 w 10000"/>
                    <a:gd name="connsiteY3" fmla="*/ 9674 h 9731"/>
                    <a:gd name="connsiteX4" fmla="*/ 0 w 10000"/>
                    <a:gd name="connsiteY4" fmla="*/ 9098 h 9731"/>
                    <a:gd name="connsiteX5" fmla="*/ 2643 w 10000"/>
                    <a:gd name="connsiteY5" fmla="*/ 6591 h 9731"/>
                    <a:gd name="connsiteX6" fmla="*/ 786 w 10000"/>
                    <a:gd name="connsiteY6" fmla="*/ 2882 h 9731"/>
                    <a:gd name="connsiteX7" fmla="*/ 786 w 10000"/>
                    <a:gd name="connsiteY7" fmla="*/ 426 h 9731"/>
                    <a:gd name="connsiteX8" fmla="*/ 6214 w 10000"/>
                    <a:gd name="connsiteY8" fmla="*/ 0 h 9731"/>
                    <a:gd name="connsiteX0" fmla="*/ 6214 w 10000"/>
                    <a:gd name="connsiteY0" fmla="*/ 0 h 10000"/>
                    <a:gd name="connsiteX1" fmla="*/ 5000 w 10000"/>
                    <a:gd name="connsiteY1" fmla="*/ 3555 h 10000"/>
                    <a:gd name="connsiteX2" fmla="*/ 9929 w 10000"/>
                    <a:gd name="connsiteY2" fmla="*/ 6877 h 10000"/>
                    <a:gd name="connsiteX3" fmla="*/ 10000 w 10000"/>
                    <a:gd name="connsiteY3" fmla="*/ 9941 h 10000"/>
                    <a:gd name="connsiteX4" fmla="*/ 0 w 10000"/>
                    <a:gd name="connsiteY4" fmla="*/ 9350 h 10000"/>
                    <a:gd name="connsiteX5" fmla="*/ 2643 w 10000"/>
                    <a:gd name="connsiteY5" fmla="*/ 6773 h 10000"/>
                    <a:gd name="connsiteX6" fmla="*/ 786 w 10000"/>
                    <a:gd name="connsiteY6" fmla="*/ 2962 h 10000"/>
                    <a:gd name="connsiteX7" fmla="*/ 786 w 10000"/>
                    <a:gd name="connsiteY7" fmla="*/ 438 h 10000"/>
                    <a:gd name="connsiteX8" fmla="*/ 6214 w 10000"/>
                    <a:gd name="connsiteY8" fmla="*/ 0 h 10000"/>
                    <a:gd name="connsiteX0" fmla="*/ 6214 w 10000"/>
                    <a:gd name="connsiteY0" fmla="*/ 0 h 10000"/>
                    <a:gd name="connsiteX1" fmla="*/ 5000 w 10000"/>
                    <a:gd name="connsiteY1" fmla="*/ 3555 h 10000"/>
                    <a:gd name="connsiteX2" fmla="*/ 9929 w 10000"/>
                    <a:gd name="connsiteY2" fmla="*/ 6877 h 10000"/>
                    <a:gd name="connsiteX3" fmla="*/ 10000 w 10000"/>
                    <a:gd name="connsiteY3" fmla="*/ 9941 h 10000"/>
                    <a:gd name="connsiteX4" fmla="*/ 0 w 10000"/>
                    <a:gd name="connsiteY4" fmla="*/ 9350 h 10000"/>
                    <a:gd name="connsiteX5" fmla="*/ 2643 w 10000"/>
                    <a:gd name="connsiteY5" fmla="*/ 6773 h 10000"/>
                    <a:gd name="connsiteX6" fmla="*/ 786 w 10000"/>
                    <a:gd name="connsiteY6" fmla="*/ 2962 h 10000"/>
                    <a:gd name="connsiteX7" fmla="*/ 786 w 10000"/>
                    <a:gd name="connsiteY7" fmla="*/ 438 h 10000"/>
                    <a:gd name="connsiteX8" fmla="*/ 6214 w 10000"/>
                    <a:gd name="connsiteY8" fmla="*/ 0 h 10000"/>
                    <a:gd name="connsiteX0" fmla="*/ 6214 w 10000"/>
                    <a:gd name="connsiteY0" fmla="*/ 0 h 10000"/>
                    <a:gd name="connsiteX1" fmla="*/ 5000 w 10000"/>
                    <a:gd name="connsiteY1" fmla="*/ 3555 h 10000"/>
                    <a:gd name="connsiteX2" fmla="*/ 9929 w 10000"/>
                    <a:gd name="connsiteY2" fmla="*/ 6877 h 10000"/>
                    <a:gd name="connsiteX3" fmla="*/ 10000 w 10000"/>
                    <a:gd name="connsiteY3" fmla="*/ 9941 h 10000"/>
                    <a:gd name="connsiteX4" fmla="*/ 0 w 10000"/>
                    <a:gd name="connsiteY4" fmla="*/ 9350 h 10000"/>
                    <a:gd name="connsiteX5" fmla="*/ 2643 w 10000"/>
                    <a:gd name="connsiteY5" fmla="*/ 6773 h 10000"/>
                    <a:gd name="connsiteX6" fmla="*/ 786 w 10000"/>
                    <a:gd name="connsiteY6" fmla="*/ 2962 h 10000"/>
                    <a:gd name="connsiteX7" fmla="*/ 886 w 10000"/>
                    <a:gd name="connsiteY7" fmla="*/ 873 h 10000"/>
                    <a:gd name="connsiteX8" fmla="*/ 6214 w 10000"/>
                    <a:gd name="connsiteY8" fmla="*/ 0 h 10000"/>
                    <a:gd name="connsiteX0" fmla="*/ 5814 w 10000"/>
                    <a:gd name="connsiteY0" fmla="*/ 0 h 10131"/>
                    <a:gd name="connsiteX1" fmla="*/ 5000 w 10000"/>
                    <a:gd name="connsiteY1" fmla="*/ 3686 h 10131"/>
                    <a:gd name="connsiteX2" fmla="*/ 9929 w 10000"/>
                    <a:gd name="connsiteY2" fmla="*/ 7008 h 10131"/>
                    <a:gd name="connsiteX3" fmla="*/ 10000 w 10000"/>
                    <a:gd name="connsiteY3" fmla="*/ 10072 h 10131"/>
                    <a:gd name="connsiteX4" fmla="*/ 0 w 10000"/>
                    <a:gd name="connsiteY4" fmla="*/ 9481 h 10131"/>
                    <a:gd name="connsiteX5" fmla="*/ 2643 w 10000"/>
                    <a:gd name="connsiteY5" fmla="*/ 6904 h 10131"/>
                    <a:gd name="connsiteX6" fmla="*/ 786 w 10000"/>
                    <a:gd name="connsiteY6" fmla="*/ 3093 h 10131"/>
                    <a:gd name="connsiteX7" fmla="*/ 886 w 10000"/>
                    <a:gd name="connsiteY7" fmla="*/ 1004 h 10131"/>
                    <a:gd name="connsiteX8" fmla="*/ 5814 w 10000"/>
                    <a:gd name="connsiteY8" fmla="*/ 0 h 10131"/>
                    <a:gd name="connsiteX0" fmla="*/ 5814 w 10000"/>
                    <a:gd name="connsiteY0" fmla="*/ 0 h 10131"/>
                    <a:gd name="connsiteX1" fmla="*/ 5000 w 10000"/>
                    <a:gd name="connsiteY1" fmla="*/ 3686 h 10131"/>
                    <a:gd name="connsiteX2" fmla="*/ 9929 w 10000"/>
                    <a:gd name="connsiteY2" fmla="*/ 7008 h 10131"/>
                    <a:gd name="connsiteX3" fmla="*/ 10000 w 10000"/>
                    <a:gd name="connsiteY3" fmla="*/ 10072 h 10131"/>
                    <a:gd name="connsiteX4" fmla="*/ 0 w 10000"/>
                    <a:gd name="connsiteY4" fmla="*/ 9481 h 10131"/>
                    <a:gd name="connsiteX5" fmla="*/ 2643 w 10000"/>
                    <a:gd name="connsiteY5" fmla="*/ 6904 h 10131"/>
                    <a:gd name="connsiteX6" fmla="*/ 898 w 10000"/>
                    <a:gd name="connsiteY6" fmla="*/ 3690 h 10131"/>
                    <a:gd name="connsiteX7" fmla="*/ 886 w 10000"/>
                    <a:gd name="connsiteY7" fmla="*/ 1004 h 10131"/>
                    <a:gd name="connsiteX8" fmla="*/ 5814 w 10000"/>
                    <a:gd name="connsiteY8" fmla="*/ 0 h 1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131">
                      <a:moveTo>
                        <a:pt x="5814" y="0"/>
                      </a:moveTo>
                      <a:cubicBezTo>
                        <a:pt x="5814" y="0"/>
                        <a:pt x="2929" y="2320"/>
                        <a:pt x="5000" y="3686"/>
                      </a:cubicBezTo>
                      <a:lnTo>
                        <a:pt x="9929" y="7008"/>
                      </a:lnTo>
                      <a:cubicBezTo>
                        <a:pt x="9953" y="8029"/>
                        <a:pt x="9976" y="9051"/>
                        <a:pt x="10000" y="10072"/>
                      </a:cubicBezTo>
                      <a:cubicBezTo>
                        <a:pt x="10000" y="10072"/>
                        <a:pt x="6857" y="10407"/>
                        <a:pt x="0" y="9481"/>
                      </a:cubicBezTo>
                      <a:cubicBezTo>
                        <a:pt x="0" y="9481"/>
                        <a:pt x="2493" y="7869"/>
                        <a:pt x="2643" y="6904"/>
                      </a:cubicBezTo>
                      <a:cubicBezTo>
                        <a:pt x="2793" y="5939"/>
                        <a:pt x="898" y="3690"/>
                        <a:pt x="898" y="3690"/>
                      </a:cubicBezTo>
                      <a:cubicBezTo>
                        <a:pt x="931" y="2994"/>
                        <a:pt x="853" y="1700"/>
                        <a:pt x="886" y="1004"/>
                      </a:cubicBezTo>
                      <a:lnTo>
                        <a:pt x="581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70" name="Freeform 69">
                  <a:extLst>
                    <a:ext uri="{FF2B5EF4-FFF2-40B4-BE49-F238E27FC236}">
                      <a16:creationId xmlns:lc="http://schemas.openxmlformats.org/drawingml/2006/lockedCanvas" xmlns:a16="http://schemas.microsoft.com/office/drawing/2014/main" xmlns="" id="{E6885A0D-1761-4117-8B5A-ACE9873E38A0}"/>
                    </a:ext>
                  </a:extLst>
                </p:cNvPr>
                <p:cNvSpPr>
                  <a:spLocks/>
                </p:cNvSpPr>
                <p:nvPr/>
              </p:nvSpPr>
              <p:spPr bwMode="auto">
                <a:xfrm>
                  <a:off x="2400260" y="3224936"/>
                  <a:ext cx="261888" cy="506523"/>
                </a:xfrm>
                <a:custGeom>
                  <a:avLst/>
                  <a:gdLst>
                    <a:gd name="T0" fmla="*/ 54 w 149"/>
                    <a:gd name="T1" fmla="*/ 0 h 394"/>
                    <a:gd name="T2" fmla="*/ 70 w 149"/>
                    <a:gd name="T3" fmla="*/ 135 h 394"/>
                    <a:gd name="T4" fmla="*/ 1 w 149"/>
                    <a:gd name="T5" fmla="*/ 264 h 394"/>
                    <a:gd name="T6" fmla="*/ 0 w 149"/>
                    <a:gd name="T7" fmla="*/ 385 h 394"/>
                    <a:gd name="T8" fmla="*/ 149 w 149"/>
                    <a:gd name="T9" fmla="*/ 359 h 394"/>
                    <a:gd name="T10" fmla="*/ 108 w 149"/>
                    <a:gd name="T11" fmla="*/ 259 h 394"/>
                    <a:gd name="T12" fmla="*/ 132 w 149"/>
                    <a:gd name="T13" fmla="*/ 105 h 394"/>
                    <a:gd name="T14" fmla="*/ 137 w 149"/>
                    <a:gd name="T15" fmla="*/ 16 h 394"/>
                    <a:gd name="T16" fmla="*/ 54 w 149"/>
                    <a:gd name="T17" fmla="*/ 0 h 394"/>
                    <a:gd name="connsiteX0" fmla="*/ 3624 w 10000"/>
                    <a:gd name="connsiteY0" fmla="*/ 0 h 9772"/>
                    <a:gd name="connsiteX1" fmla="*/ 4698 w 10000"/>
                    <a:gd name="connsiteY1" fmla="*/ 3426 h 9772"/>
                    <a:gd name="connsiteX2" fmla="*/ 67 w 10000"/>
                    <a:gd name="connsiteY2" fmla="*/ 6701 h 9772"/>
                    <a:gd name="connsiteX3" fmla="*/ 0 w 10000"/>
                    <a:gd name="connsiteY3" fmla="*/ 9772 h 9772"/>
                    <a:gd name="connsiteX4" fmla="*/ 10000 w 10000"/>
                    <a:gd name="connsiteY4" fmla="*/ 9112 h 9772"/>
                    <a:gd name="connsiteX5" fmla="*/ 7248 w 10000"/>
                    <a:gd name="connsiteY5" fmla="*/ 6574 h 9772"/>
                    <a:gd name="connsiteX6" fmla="*/ 8859 w 10000"/>
                    <a:gd name="connsiteY6" fmla="*/ 2665 h 9772"/>
                    <a:gd name="connsiteX7" fmla="*/ 9101 w 10000"/>
                    <a:gd name="connsiteY7" fmla="*/ 663 h 9772"/>
                    <a:gd name="connsiteX8" fmla="*/ 3624 w 10000"/>
                    <a:gd name="connsiteY8" fmla="*/ 0 h 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9772">
                      <a:moveTo>
                        <a:pt x="3624" y="0"/>
                      </a:moveTo>
                      <a:cubicBezTo>
                        <a:pt x="3624" y="0"/>
                        <a:pt x="6577" y="2107"/>
                        <a:pt x="4698" y="3426"/>
                      </a:cubicBezTo>
                      <a:cubicBezTo>
                        <a:pt x="2752" y="4746"/>
                        <a:pt x="67" y="6701"/>
                        <a:pt x="67" y="6701"/>
                      </a:cubicBezTo>
                      <a:lnTo>
                        <a:pt x="0" y="9772"/>
                      </a:lnTo>
                      <a:lnTo>
                        <a:pt x="10000" y="9112"/>
                      </a:lnTo>
                      <a:cubicBezTo>
                        <a:pt x="10000" y="9112"/>
                        <a:pt x="6711" y="7843"/>
                        <a:pt x="7248" y="6574"/>
                      </a:cubicBezTo>
                      <a:cubicBezTo>
                        <a:pt x="7718" y="5279"/>
                        <a:pt x="8859" y="2665"/>
                        <a:pt x="8859" y="2665"/>
                      </a:cubicBezTo>
                      <a:cubicBezTo>
                        <a:pt x="9195" y="406"/>
                        <a:pt x="9101" y="663"/>
                        <a:pt x="9101" y="663"/>
                      </a:cubicBezTo>
                      <a:cubicBezTo>
                        <a:pt x="7244" y="528"/>
                        <a:pt x="5481" y="135"/>
                        <a:pt x="3624"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grpSp>
          <p:grpSp>
            <p:nvGrpSpPr>
              <p:cNvPr id="53" name="Group 52">
                <a:extLst>
                  <a:ext uri="{FF2B5EF4-FFF2-40B4-BE49-F238E27FC236}">
                    <a16:creationId xmlns:lc="http://schemas.openxmlformats.org/drawingml/2006/lockedCanvas" xmlns:a16="http://schemas.microsoft.com/office/drawing/2014/main" xmlns="" id="{E215EF95-042B-4C59-BD66-0D9C6E209F9A}"/>
                  </a:ext>
                </a:extLst>
              </p:cNvPr>
              <p:cNvGrpSpPr/>
              <p:nvPr/>
            </p:nvGrpSpPr>
            <p:grpSpPr>
              <a:xfrm flipH="1">
                <a:off x="7599839" y="2321736"/>
                <a:ext cx="497036" cy="558877"/>
                <a:chOff x="-2399884" y="1379538"/>
                <a:chExt cx="1709738" cy="1922463"/>
              </a:xfrm>
            </p:grpSpPr>
            <p:sp>
              <p:nvSpPr>
                <p:cNvPr id="59" name="Freeform 58">
                  <a:extLst>
                    <a:ext uri="{FF2B5EF4-FFF2-40B4-BE49-F238E27FC236}">
                      <a16:creationId xmlns:lc="http://schemas.openxmlformats.org/drawingml/2006/lockedCanvas" xmlns:a16="http://schemas.microsoft.com/office/drawing/2014/main" xmlns="" id="{80A1A147-7AC5-410A-AB03-6156F7FD7227}"/>
                    </a:ext>
                  </a:extLst>
                </p:cNvPr>
                <p:cNvSpPr>
                  <a:spLocks/>
                </p:cNvSpPr>
                <p:nvPr/>
              </p:nvSpPr>
              <p:spPr bwMode="auto">
                <a:xfrm>
                  <a:off x="-2254251" y="1530351"/>
                  <a:ext cx="1382713" cy="1771650"/>
                </a:xfrm>
                <a:custGeom>
                  <a:avLst/>
                  <a:gdLst>
                    <a:gd name="T0" fmla="*/ 506 w 507"/>
                    <a:gd name="T1" fmla="*/ 289 h 650"/>
                    <a:gd name="T2" fmla="*/ 254 w 507"/>
                    <a:gd name="T3" fmla="*/ 51 h 650"/>
                    <a:gd name="T4" fmla="*/ 16 w 507"/>
                    <a:gd name="T5" fmla="*/ 287 h 650"/>
                    <a:gd name="T6" fmla="*/ 11 w 507"/>
                    <a:gd name="T7" fmla="*/ 418 h 650"/>
                    <a:gd name="T8" fmla="*/ 191 w 507"/>
                    <a:gd name="T9" fmla="*/ 634 h 650"/>
                    <a:gd name="T10" fmla="*/ 190 w 507"/>
                    <a:gd name="T11" fmla="*/ 650 h 650"/>
                    <a:gd name="T12" fmla="*/ 191 w 507"/>
                    <a:gd name="T13" fmla="*/ 634 h 650"/>
                    <a:gd name="T14" fmla="*/ 263 w 507"/>
                    <a:gd name="T15" fmla="*/ 647 h 650"/>
                    <a:gd name="T16" fmla="*/ 333 w 507"/>
                    <a:gd name="T17" fmla="*/ 636 h 650"/>
                    <a:gd name="T18" fmla="*/ 333 w 507"/>
                    <a:gd name="T19" fmla="*/ 636 h 650"/>
                    <a:gd name="T20" fmla="*/ 490 w 507"/>
                    <a:gd name="T21" fmla="*/ 442 h 650"/>
                    <a:gd name="T22" fmla="*/ 506 w 507"/>
                    <a:gd name="T23" fmla="*/ 28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7" h="650">
                      <a:moveTo>
                        <a:pt x="506" y="289"/>
                      </a:moveTo>
                      <a:cubicBezTo>
                        <a:pt x="506" y="289"/>
                        <a:pt x="467" y="0"/>
                        <a:pt x="254" y="51"/>
                      </a:cubicBezTo>
                      <a:cubicBezTo>
                        <a:pt x="42" y="101"/>
                        <a:pt x="16" y="287"/>
                        <a:pt x="16" y="287"/>
                      </a:cubicBezTo>
                      <a:cubicBezTo>
                        <a:pt x="0" y="322"/>
                        <a:pt x="3" y="386"/>
                        <a:pt x="11" y="418"/>
                      </a:cubicBezTo>
                      <a:cubicBezTo>
                        <a:pt x="47" y="560"/>
                        <a:pt x="131" y="613"/>
                        <a:pt x="191" y="634"/>
                      </a:cubicBezTo>
                      <a:cubicBezTo>
                        <a:pt x="190" y="650"/>
                        <a:pt x="190" y="650"/>
                        <a:pt x="190" y="650"/>
                      </a:cubicBezTo>
                      <a:cubicBezTo>
                        <a:pt x="191" y="634"/>
                        <a:pt x="191" y="634"/>
                        <a:pt x="191" y="634"/>
                      </a:cubicBezTo>
                      <a:cubicBezTo>
                        <a:pt x="231" y="647"/>
                        <a:pt x="263" y="647"/>
                        <a:pt x="263" y="647"/>
                      </a:cubicBezTo>
                      <a:cubicBezTo>
                        <a:pt x="263" y="647"/>
                        <a:pt x="292" y="650"/>
                        <a:pt x="333" y="636"/>
                      </a:cubicBezTo>
                      <a:cubicBezTo>
                        <a:pt x="333" y="636"/>
                        <a:pt x="333" y="636"/>
                        <a:pt x="333" y="636"/>
                      </a:cubicBezTo>
                      <a:cubicBezTo>
                        <a:pt x="387" y="617"/>
                        <a:pt x="455" y="568"/>
                        <a:pt x="490" y="442"/>
                      </a:cubicBezTo>
                      <a:cubicBezTo>
                        <a:pt x="499" y="410"/>
                        <a:pt x="507" y="335"/>
                        <a:pt x="506" y="289"/>
                      </a:cubicBezTo>
                      <a:close/>
                    </a:path>
                  </a:pathLst>
                </a:custGeom>
                <a:solidFill>
                  <a:srgbClr val="FFD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60" name="Freeform 59">
                  <a:extLst>
                    <a:ext uri="{FF2B5EF4-FFF2-40B4-BE49-F238E27FC236}">
                      <a16:creationId xmlns:lc="http://schemas.openxmlformats.org/drawingml/2006/lockedCanvas" xmlns:a16="http://schemas.microsoft.com/office/drawing/2014/main" xmlns="" id="{548D2695-69D6-42B7-B3C3-F62F65D1E82E}"/>
                    </a:ext>
                  </a:extLst>
                </p:cNvPr>
                <p:cNvSpPr>
                  <a:spLocks/>
                </p:cNvSpPr>
                <p:nvPr/>
              </p:nvSpPr>
              <p:spPr bwMode="auto">
                <a:xfrm>
                  <a:off x="-2399884" y="1379538"/>
                  <a:ext cx="1709738" cy="1833563"/>
                </a:xfrm>
                <a:custGeom>
                  <a:avLst/>
                  <a:gdLst>
                    <a:gd name="T0" fmla="*/ 596 w 627"/>
                    <a:gd name="T1" fmla="*/ 259 h 672"/>
                    <a:gd name="T2" fmla="*/ 305 w 627"/>
                    <a:gd name="T3" fmla="*/ 75 h 672"/>
                    <a:gd name="T4" fmla="*/ 29 w 627"/>
                    <a:gd name="T5" fmla="*/ 249 h 672"/>
                    <a:gd name="T6" fmla="*/ 105 w 627"/>
                    <a:gd name="T7" fmla="*/ 470 h 672"/>
                    <a:gd name="T8" fmla="*/ 97 w 627"/>
                    <a:gd name="T9" fmla="*/ 410 h 672"/>
                    <a:gd name="T10" fmla="*/ 122 w 627"/>
                    <a:gd name="T11" fmla="*/ 622 h 672"/>
                    <a:gd name="T12" fmla="*/ 124 w 627"/>
                    <a:gd name="T13" fmla="*/ 414 h 672"/>
                    <a:gd name="T14" fmla="*/ 274 w 627"/>
                    <a:gd name="T15" fmla="*/ 215 h 672"/>
                    <a:gd name="T16" fmla="*/ 451 w 627"/>
                    <a:gd name="T17" fmla="*/ 410 h 672"/>
                    <a:gd name="T18" fmla="*/ 461 w 627"/>
                    <a:gd name="T19" fmla="*/ 596 h 672"/>
                    <a:gd name="T20" fmla="*/ 558 w 627"/>
                    <a:gd name="T21" fmla="*/ 603 h 672"/>
                    <a:gd name="T22" fmla="*/ 561 w 627"/>
                    <a:gd name="T23" fmla="*/ 515 h 672"/>
                    <a:gd name="T24" fmla="*/ 596 w 627"/>
                    <a:gd name="T25" fmla="*/ 259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7" h="672">
                      <a:moveTo>
                        <a:pt x="596" y="259"/>
                      </a:moveTo>
                      <a:cubicBezTo>
                        <a:pt x="559" y="69"/>
                        <a:pt x="366" y="0"/>
                        <a:pt x="305" y="75"/>
                      </a:cubicBezTo>
                      <a:cubicBezTo>
                        <a:pt x="175" y="39"/>
                        <a:pt x="65" y="123"/>
                        <a:pt x="29" y="249"/>
                      </a:cubicBezTo>
                      <a:cubicBezTo>
                        <a:pt x="0" y="353"/>
                        <a:pt x="55" y="470"/>
                        <a:pt x="105" y="470"/>
                      </a:cubicBezTo>
                      <a:cubicBezTo>
                        <a:pt x="63" y="447"/>
                        <a:pt x="68" y="367"/>
                        <a:pt x="97" y="410"/>
                      </a:cubicBezTo>
                      <a:cubicBezTo>
                        <a:pt x="126" y="453"/>
                        <a:pt x="137" y="591"/>
                        <a:pt x="122" y="622"/>
                      </a:cubicBezTo>
                      <a:cubicBezTo>
                        <a:pt x="151" y="602"/>
                        <a:pt x="144" y="468"/>
                        <a:pt x="124" y="414"/>
                      </a:cubicBezTo>
                      <a:cubicBezTo>
                        <a:pt x="91" y="327"/>
                        <a:pt x="193" y="237"/>
                        <a:pt x="274" y="215"/>
                      </a:cubicBezTo>
                      <a:cubicBezTo>
                        <a:pt x="221" y="301"/>
                        <a:pt x="382" y="359"/>
                        <a:pt x="451" y="410"/>
                      </a:cubicBezTo>
                      <a:cubicBezTo>
                        <a:pt x="521" y="461"/>
                        <a:pt x="461" y="537"/>
                        <a:pt x="461" y="596"/>
                      </a:cubicBezTo>
                      <a:cubicBezTo>
                        <a:pt x="461" y="654"/>
                        <a:pt x="551" y="672"/>
                        <a:pt x="558" y="603"/>
                      </a:cubicBezTo>
                      <a:cubicBezTo>
                        <a:pt x="535" y="627"/>
                        <a:pt x="487" y="590"/>
                        <a:pt x="561" y="515"/>
                      </a:cubicBezTo>
                      <a:cubicBezTo>
                        <a:pt x="625" y="451"/>
                        <a:pt x="627" y="416"/>
                        <a:pt x="596" y="259"/>
                      </a:cubicBezTo>
                      <a:close/>
                    </a:path>
                  </a:pathLst>
                </a:custGeom>
                <a:solidFill>
                  <a:srgbClr val="4832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grpSp>
          <p:sp>
            <p:nvSpPr>
              <p:cNvPr id="54" name="Freeform 53">
                <a:extLst>
                  <a:ext uri="{FF2B5EF4-FFF2-40B4-BE49-F238E27FC236}">
                    <a16:creationId xmlns:lc="http://schemas.openxmlformats.org/drawingml/2006/lockedCanvas" xmlns:a16="http://schemas.microsoft.com/office/drawing/2014/main" xmlns="" id="{2D25475A-5FBA-4FC8-B271-1010C23F346C}"/>
                  </a:ext>
                </a:extLst>
              </p:cNvPr>
              <p:cNvSpPr>
                <a:spLocks/>
              </p:cNvSpPr>
              <p:nvPr/>
            </p:nvSpPr>
            <p:spPr bwMode="auto">
              <a:xfrm>
                <a:off x="7763524" y="2881236"/>
                <a:ext cx="218622" cy="131009"/>
              </a:xfrm>
              <a:custGeom>
                <a:avLst/>
                <a:gdLst>
                  <a:gd name="T0" fmla="*/ 337 w 423"/>
                  <a:gd name="T1" fmla="*/ 0 h 277"/>
                  <a:gd name="T2" fmla="*/ 335 w 423"/>
                  <a:gd name="T3" fmla="*/ 2 h 277"/>
                  <a:gd name="T4" fmla="*/ 211 w 423"/>
                  <a:gd name="T5" fmla="*/ 122 h 277"/>
                  <a:gd name="T6" fmla="*/ 88 w 423"/>
                  <a:gd name="T7" fmla="*/ 2 h 277"/>
                  <a:gd name="T8" fmla="*/ 86 w 423"/>
                  <a:gd name="T9" fmla="*/ 0 h 277"/>
                  <a:gd name="T10" fmla="*/ 0 w 423"/>
                  <a:gd name="T11" fmla="*/ 83 h 277"/>
                  <a:gd name="T12" fmla="*/ 0 w 423"/>
                  <a:gd name="T13" fmla="*/ 85 h 277"/>
                  <a:gd name="T14" fmla="*/ 72 w 423"/>
                  <a:gd name="T15" fmla="*/ 277 h 277"/>
                  <a:gd name="T16" fmla="*/ 211 w 423"/>
                  <a:gd name="T17" fmla="*/ 124 h 277"/>
                  <a:gd name="T18" fmla="*/ 350 w 423"/>
                  <a:gd name="T19" fmla="*/ 277 h 277"/>
                  <a:gd name="T20" fmla="*/ 423 w 423"/>
                  <a:gd name="T21" fmla="*/ 83 h 277"/>
                  <a:gd name="T22" fmla="*/ 423 w 423"/>
                  <a:gd name="T23" fmla="*/ 83 h 277"/>
                  <a:gd name="T24" fmla="*/ 337 w 423"/>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277">
                    <a:moveTo>
                      <a:pt x="337" y="0"/>
                    </a:moveTo>
                    <a:lnTo>
                      <a:pt x="335" y="2"/>
                    </a:lnTo>
                    <a:lnTo>
                      <a:pt x="211" y="122"/>
                    </a:lnTo>
                    <a:lnTo>
                      <a:pt x="88" y="2"/>
                    </a:lnTo>
                    <a:lnTo>
                      <a:pt x="86" y="0"/>
                    </a:lnTo>
                    <a:lnTo>
                      <a:pt x="0" y="83"/>
                    </a:lnTo>
                    <a:lnTo>
                      <a:pt x="0" y="85"/>
                    </a:lnTo>
                    <a:lnTo>
                      <a:pt x="72" y="277"/>
                    </a:lnTo>
                    <a:lnTo>
                      <a:pt x="211" y="124"/>
                    </a:lnTo>
                    <a:lnTo>
                      <a:pt x="350" y="277"/>
                    </a:lnTo>
                    <a:lnTo>
                      <a:pt x="423" y="83"/>
                    </a:lnTo>
                    <a:lnTo>
                      <a:pt x="423" y="83"/>
                    </a:lnTo>
                    <a:lnTo>
                      <a:pt x="3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55" name="Freeform 54"/>
              <p:cNvSpPr>
                <a:spLocks/>
              </p:cNvSpPr>
              <p:nvPr/>
            </p:nvSpPr>
            <p:spPr bwMode="auto">
              <a:xfrm>
                <a:off x="7937020" y="3141102"/>
                <a:ext cx="117475" cy="201612"/>
              </a:xfrm>
              <a:custGeom>
                <a:avLst/>
                <a:gdLst>
                  <a:gd name="T0" fmla="*/ 60 w 60"/>
                  <a:gd name="T1" fmla="*/ 85 h 105"/>
                  <a:gd name="T2" fmla="*/ 60 w 60"/>
                  <a:gd name="T3" fmla="*/ 20 h 105"/>
                  <a:gd name="T4" fmla="*/ 40 w 60"/>
                  <a:gd name="T5" fmla="*/ 0 h 105"/>
                  <a:gd name="T6" fmla="*/ 20 w 60"/>
                  <a:gd name="T7" fmla="*/ 0 h 105"/>
                  <a:gd name="T8" fmla="*/ 0 w 60"/>
                  <a:gd name="T9" fmla="*/ 20 h 105"/>
                  <a:gd name="T10" fmla="*/ 0 w 60"/>
                  <a:gd name="T11" fmla="*/ 85 h 105"/>
                  <a:gd name="T12" fmla="*/ 20 w 60"/>
                  <a:gd name="T13" fmla="*/ 105 h 105"/>
                  <a:gd name="T14" fmla="*/ 40 w 60"/>
                  <a:gd name="T15" fmla="*/ 105 h 105"/>
                  <a:gd name="T16" fmla="*/ 60 w 60"/>
                  <a:gd name="T17" fmla="*/ 8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5">
                    <a:moveTo>
                      <a:pt x="60" y="85"/>
                    </a:moveTo>
                    <a:cubicBezTo>
                      <a:pt x="60" y="20"/>
                      <a:pt x="60" y="20"/>
                      <a:pt x="60" y="20"/>
                    </a:cubicBezTo>
                    <a:cubicBezTo>
                      <a:pt x="60" y="9"/>
                      <a:pt x="51" y="0"/>
                      <a:pt x="40" y="0"/>
                    </a:cubicBezTo>
                    <a:cubicBezTo>
                      <a:pt x="20" y="0"/>
                      <a:pt x="20" y="0"/>
                      <a:pt x="20" y="0"/>
                    </a:cubicBezTo>
                    <a:cubicBezTo>
                      <a:pt x="9" y="0"/>
                      <a:pt x="0" y="9"/>
                      <a:pt x="0" y="20"/>
                    </a:cubicBezTo>
                    <a:cubicBezTo>
                      <a:pt x="0" y="85"/>
                      <a:pt x="0" y="85"/>
                      <a:pt x="0" y="85"/>
                    </a:cubicBezTo>
                    <a:cubicBezTo>
                      <a:pt x="0" y="96"/>
                      <a:pt x="9" y="105"/>
                      <a:pt x="20" y="105"/>
                    </a:cubicBezTo>
                    <a:cubicBezTo>
                      <a:pt x="40" y="105"/>
                      <a:pt x="40" y="105"/>
                      <a:pt x="40" y="105"/>
                    </a:cubicBezTo>
                    <a:cubicBezTo>
                      <a:pt x="51" y="105"/>
                      <a:pt x="60" y="96"/>
                      <a:pt x="60" y="85"/>
                    </a:cubicBezTo>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56" name="Freeform 55"/>
              <p:cNvSpPr>
                <a:spLocks/>
              </p:cNvSpPr>
              <p:nvPr/>
            </p:nvSpPr>
            <p:spPr bwMode="auto">
              <a:xfrm>
                <a:off x="7999727" y="3227621"/>
                <a:ext cx="109538" cy="76200"/>
              </a:xfrm>
              <a:custGeom>
                <a:avLst/>
                <a:gdLst>
                  <a:gd name="T0" fmla="*/ 18 w 56"/>
                  <a:gd name="T1" fmla="*/ 0 h 39"/>
                  <a:gd name="T2" fmla="*/ 38 w 56"/>
                  <a:gd name="T3" fmla="*/ 2 h 39"/>
                  <a:gd name="T4" fmla="*/ 44 w 56"/>
                  <a:gd name="T5" fmla="*/ 3 h 39"/>
                  <a:gd name="T6" fmla="*/ 50 w 56"/>
                  <a:gd name="T7" fmla="*/ 3 h 39"/>
                  <a:gd name="T8" fmla="*/ 55 w 56"/>
                  <a:gd name="T9" fmla="*/ 3 h 39"/>
                  <a:gd name="T10" fmla="*/ 56 w 56"/>
                  <a:gd name="T11" fmla="*/ 39 h 39"/>
                  <a:gd name="T12" fmla="*/ 49 w 56"/>
                  <a:gd name="T13" fmla="*/ 39 h 39"/>
                  <a:gd name="T14" fmla="*/ 42 w 56"/>
                  <a:gd name="T15" fmla="*/ 39 h 39"/>
                  <a:gd name="T16" fmla="*/ 35 w 56"/>
                  <a:gd name="T17" fmla="*/ 38 h 39"/>
                  <a:gd name="T18" fmla="*/ 13 w 56"/>
                  <a:gd name="T19" fmla="*/ 36 h 39"/>
                  <a:gd name="T20" fmla="*/ 2 w 56"/>
                  <a:gd name="T21" fmla="*/ 16 h 39"/>
                  <a:gd name="T22" fmla="*/ 18 w 56"/>
                  <a:gd name="T2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39">
                    <a:moveTo>
                      <a:pt x="18" y="0"/>
                    </a:moveTo>
                    <a:cubicBezTo>
                      <a:pt x="18" y="0"/>
                      <a:pt x="29" y="2"/>
                      <a:pt x="38" y="2"/>
                    </a:cubicBezTo>
                    <a:cubicBezTo>
                      <a:pt x="40" y="2"/>
                      <a:pt x="42" y="3"/>
                      <a:pt x="44" y="3"/>
                    </a:cubicBezTo>
                    <a:cubicBezTo>
                      <a:pt x="46" y="3"/>
                      <a:pt x="48" y="3"/>
                      <a:pt x="50" y="3"/>
                    </a:cubicBezTo>
                    <a:cubicBezTo>
                      <a:pt x="53" y="3"/>
                      <a:pt x="55" y="3"/>
                      <a:pt x="55" y="3"/>
                    </a:cubicBezTo>
                    <a:cubicBezTo>
                      <a:pt x="56" y="39"/>
                      <a:pt x="56" y="39"/>
                      <a:pt x="56" y="39"/>
                    </a:cubicBezTo>
                    <a:cubicBezTo>
                      <a:pt x="56" y="39"/>
                      <a:pt x="53" y="39"/>
                      <a:pt x="49" y="39"/>
                    </a:cubicBezTo>
                    <a:cubicBezTo>
                      <a:pt x="47" y="39"/>
                      <a:pt x="45" y="39"/>
                      <a:pt x="42" y="39"/>
                    </a:cubicBezTo>
                    <a:cubicBezTo>
                      <a:pt x="40" y="39"/>
                      <a:pt x="37" y="38"/>
                      <a:pt x="35" y="38"/>
                    </a:cubicBezTo>
                    <a:cubicBezTo>
                      <a:pt x="25" y="38"/>
                      <a:pt x="13" y="36"/>
                      <a:pt x="13" y="36"/>
                    </a:cubicBezTo>
                    <a:cubicBezTo>
                      <a:pt x="5" y="35"/>
                      <a:pt x="0" y="26"/>
                      <a:pt x="2" y="16"/>
                    </a:cubicBezTo>
                    <a:cubicBezTo>
                      <a:pt x="4" y="6"/>
                      <a:pt x="11" y="0"/>
                      <a:pt x="18" y="0"/>
                    </a:cubicBezTo>
                    <a:close/>
                  </a:path>
                </a:pathLst>
              </a:custGeom>
              <a:solidFill>
                <a:srgbClr val="FFDA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57" name="Freeform 56"/>
              <p:cNvSpPr>
                <a:spLocks/>
              </p:cNvSpPr>
              <p:nvPr/>
            </p:nvSpPr>
            <p:spPr bwMode="auto">
              <a:xfrm>
                <a:off x="8047352" y="3210159"/>
                <a:ext cx="52388" cy="53975"/>
              </a:xfrm>
              <a:custGeom>
                <a:avLst/>
                <a:gdLst>
                  <a:gd name="T0" fmla="*/ 5 w 27"/>
                  <a:gd name="T1" fmla="*/ 0 h 28"/>
                  <a:gd name="T2" fmla="*/ 20 w 27"/>
                  <a:gd name="T3" fmla="*/ 9 h 28"/>
                  <a:gd name="T4" fmla="*/ 25 w 27"/>
                  <a:gd name="T5" fmla="*/ 18 h 28"/>
                  <a:gd name="T6" fmla="*/ 24 w 27"/>
                  <a:gd name="T7" fmla="*/ 26 h 28"/>
                  <a:gd name="T8" fmla="*/ 18 w 27"/>
                  <a:gd name="T9" fmla="*/ 25 h 28"/>
                  <a:gd name="T10" fmla="*/ 17 w 27"/>
                  <a:gd name="T11" fmla="*/ 23 h 28"/>
                  <a:gd name="T12" fmla="*/ 14 w 27"/>
                  <a:gd name="T13" fmla="*/ 19 h 28"/>
                  <a:gd name="T14" fmla="*/ 4 w 27"/>
                  <a:gd name="T15" fmla="*/ 12 h 28"/>
                  <a:gd name="T16" fmla="*/ 1 w 27"/>
                  <a:gd name="T17" fmla="*/ 6 h 28"/>
                  <a:gd name="T18" fmla="*/ 5 w 2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5" y="0"/>
                    </a:moveTo>
                    <a:cubicBezTo>
                      <a:pt x="11" y="1"/>
                      <a:pt x="16" y="5"/>
                      <a:pt x="20" y="9"/>
                    </a:cubicBezTo>
                    <a:cubicBezTo>
                      <a:pt x="23" y="13"/>
                      <a:pt x="25" y="17"/>
                      <a:pt x="25" y="18"/>
                    </a:cubicBezTo>
                    <a:cubicBezTo>
                      <a:pt x="27" y="20"/>
                      <a:pt x="26" y="24"/>
                      <a:pt x="24" y="26"/>
                    </a:cubicBezTo>
                    <a:cubicBezTo>
                      <a:pt x="22" y="28"/>
                      <a:pt x="20" y="28"/>
                      <a:pt x="18" y="25"/>
                    </a:cubicBezTo>
                    <a:cubicBezTo>
                      <a:pt x="18" y="25"/>
                      <a:pt x="18" y="24"/>
                      <a:pt x="17" y="23"/>
                    </a:cubicBezTo>
                    <a:cubicBezTo>
                      <a:pt x="16" y="22"/>
                      <a:pt x="15" y="20"/>
                      <a:pt x="14" y="19"/>
                    </a:cubicBezTo>
                    <a:cubicBezTo>
                      <a:pt x="12" y="16"/>
                      <a:pt x="8" y="13"/>
                      <a:pt x="4" y="12"/>
                    </a:cubicBezTo>
                    <a:cubicBezTo>
                      <a:pt x="2" y="12"/>
                      <a:pt x="0" y="9"/>
                      <a:pt x="1" y="6"/>
                    </a:cubicBezTo>
                    <a:cubicBezTo>
                      <a:pt x="1" y="2"/>
                      <a:pt x="3" y="0"/>
                      <a:pt x="5" y="0"/>
                    </a:cubicBezTo>
                    <a:close/>
                  </a:path>
                </a:pathLst>
              </a:custGeom>
              <a:solidFill>
                <a:srgbClr val="FFDA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58" name="Oval 57"/>
              <p:cNvSpPr/>
              <p:nvPr/>
            </p:nvSpPr>
            <p:spPr>
              <a:xfrm>
                <a:off x="7989093" y="3164681"/>
                <a:ext cx="9144" cy="914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grpSp>
        <p:grpSp>
          <p:nvGrpSpPr>
            <p:cNvPr id="71" name="Group 70"/>
            <p:cNvGrpSpPr/>
            <p:nvPr/>
          </p:nvGrpSpPr>
          <p:grpSpPr>
            <a:xfrm>
              <a:off x="7924973" y="4828337"/>
              <a:ext cx="540525" cy="1429699"/>
              <a:chOff x="2119218" y="1203936"/>
              <a:chExt cx="831141" cy="2462098"/>
            </a:xfrm>
          </p:grpSpPr>
          <p:sp>
            <p:nvSpPr>
              <p:cNvPr id="72" name="Freeform 71">
                <a:extLst>
                  <a:ext uri="{FF2B5EF4-FFF2-40B4-BE49-F238E27FC236}">
                    <a16:creationId xmlns:lc="http://schemas.openxmlformats.org/drawingml/2006/lockedCanvas" xmlns:a16="http://schemas.microsoft.com/office/drawing/2014/main" xmlns="" id="{7ED99851-C13E-46D7-9190-B56BEA2D42C6}"/>
                  </a:ext>
                </a:extLst>
              </p:cNvPr>
              <p:cNvSpPr>
                <a:spLocks/>
              </p:cNvSpPr>
              <p:nvPr/>
            </p:nvSpPr>
            <p:spPr bwMode="auto">
              <a:xfrm>
                <a:off x="2422991" y="1690431"/>
                <a:ext cx="332298" cy="400521"/>
              </a:xfrm>
              <a:custGeom>
                <a:avLst/>
                <a:gdLst>
                  <a:gd name="T0" fmla="*/ 252 w 294"/>
                  <a:gd name="T1" fmla="*/ 42 h 204"/>
                  <a:gd name="T2" fmla="*/ 202 w 294"/>
                  <a:gd name="T3" fmla="*/ 38 h 204"/>
                  <a:gd name="T4" fmla="*/ 191 w 294"/>
                  <a:gd name="T5" fmla="*/ 0 h 204"/>
                  <a:gd name="T6" fmla="*/ 140 w 294"/>
                  <a:gd name="T7" fmla="*/ 1 h 204"/>
                  <a:gd name="T8" fmla="*/ 140 w 294"/>
                  <a:gd name="T9" fmla="*/ 1 h 204"/>
                  <a:gd name="T10" fmla="*/ 90 w 294"/>
                  <a:gd name="T11" fmla="*/ 0 h 204"/>
                  <a:gd name="T12" fmla="*/ 79 w 294"/>
                  <a:gd name="T13" fmla="*/ 38 h 204"/>
                  <a:gd name="T14" fmla="*/ 42 w 294"/>
                  <a:gd name="T15" fmla="*/ 42 h 204"/>
                  <a:gd name="T16" fmla="*/ 31 w 294"/>
                  <a:gd name="T17" fmla="*/ 89 h 204"/>
                  <a:gd name="T18" fmla="*/ 140 w 294"/>
                  <a:gd name="T19" fmla="*/ 204 h 204"/>
                  <a:gd name="T20" fmla="*/ 263 w 294"/>
                  <a:gd name="T21" fmla="*/ 89 h 204"/>
                  <a:gd name="T22" fmla="*/ 252 w 294"/>
                  <a:gd name="T23" fmla="*/ 42 h 204"/>
                  <a:gd name="connsiteX0" fmla="*/ 8108 w 8707"/>
                  <a:gd name="connsiteY0" fmla="*/ 3060 h 10000"/>
                  <a:gd name="connsiteX1" fmla="*/ 6205 w 8707"/>
                  <a:gd name="connsiteY1" fmla="*/ 1863 h 10000"/>
                  <a:gd name="connsiteX2" fmla="*/ 5831 w 8707"/>
                  <a:gd name="connsiteY2" fmla="*/ 0 h 10000"/>
                  <a:gd name="connsiteX3" fmla="*/ 4096 w 8707"/>
                  <a:gd name="connsiteY3" fmla="*/ 49 h 10000"/>
                  <a:gd name="connsiteX4" fmla="*/ 4096 w 8707"/>
                  <a:gd name="connsiteY4" fmla="*/ 49 h 10000"/>
                  <a:gd name="connsiteX5" fmla="*/ 2395 w 8707"/>
                  <a:gd name="connsiteY5" fmla="*/ 0 h 10000"/>
                  <a:gd name="connsiteX6" fmla="*/ 2021 w 8707"/>
                  <a:gd name="connsiteY6" fmla="*/ 1863 h 10000"/>
                  <a:gd name="connsiteX7" fmla="*/ 763 w 8707"/>
                  <a:gd name="connsiteY7" fmla="*/ 2059 h 10000"/>
                  <a:gd name="connsiteX8" fmla="*/ 388 w 8707"/>
                  <a:gd name="connsiteY8" fmla="*/ 4363 h 10000"/>
                  <a:gd name="connsiteX9" fmla="*/ 4096 w 8707"/>
                  <a:gd name="connsiteY9" fmla="*/ 10000 h 10000"/>
                  <a:gd name="connsiteX10" fmla="*/ 8280 w 8707"/>
                  <a:gd name="connsiteY10" fmla="*/ 4363 h 10000"/>
                  <a:gd name="connsiteX11" fmla="*/ 8108 w 8707"/>
                  <a:gd name="connsiteY11" fmla="*/ 3060 h 10000"/>
                  <a:gd name="connsiteX0" fmla="*/ 8981 w 9669"/>
                  <a:gd name="connsiteY0" fmla="*/ 3060 h 10000"/>
                  <a:gd name="connsiteX1" fmla="*/ 6795 w 9669"/>
                  <a:gd name="connsiteY1" fmla="*/ 1863 h 10000"/>
                  <a:gd name="connsiteX2" fmla="*/ 6366 w 9669"/>
                  <a:gd name="connsiteY2" fmla="*/ 0 h 10000"/>
                  <a:gd name="connsiteX3" fmla="*/ 4373 w 9669"/>
                  <a:gd name="connsiteY3" fmla="*/ 49 h 10000"/>
                  <a:gd name="connsiteX4" fmla="*/ 4373 w 9669"/>
                  <a:gd name="connsiteY4" fmla="*/ 49 h 10000"/>
                  <a:gd name="connsiteX5" fmla="*/ 2420 w 9669"/>
                  <a:gd name="connsiteY5" fmla="*/ 0 h 10000"/>
                  <a:gd name="connsiteX6" fmla="*/ 1990 w 9669"/>
                  <a:gd name="connsiteY6" fmla="*/ 1863 h 10000"/>
                  <a:gd name="connsiteX7" fmla="*/ 1128 w 9669"/>
                  <a:gd name="connsiteY7" fmla="*/ 3060 h 10000"/>
                  <a:gd name="connsiteX8" fmla="*/ 115 w 9669"/>
                  <a:gd name="connsiteY8" fmla="*/ 4363 h 10000"/>
                  <a:gd name="connsiteX9" fmla="*/ 4373 w 9669"/>
                  <a:gd name="connsiteY9" fmla="*/ 10000 h 10000"/>
                  <a:gd name="connsiteX10" fmla="*/ 9179 w 9669"/>
                  <a:gd name="connsiteY10" fmla="*/ 4363 h 10000"/>
                  <a:gd name="connsiteX11" fmla="*/ 8981 w 9669"/>
                  <a:gd name="connsiteY11" fmla="*/ 306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69" h="10000">
                    <a:moveTo>
                      <a:pt x="8981" y="3060"/>
                    </a:moveTo>
                    <a:cubicBezTo>
                      <a:pt x="7029" y="2864"/>
                      <a:pt x="7231" y="2373"/>
                      <a:pt x="6795" y="1863"/>
                    </a:cubicBezTo>
                    <a:cubicBezTo>
                      <a:pt x="6360" y="1353"/>
                      <a:pt x="6366" y="0"/>
                      <a:pt x="6366" y="0"/>
                    </a:cubicBezTo>
                    <a:lnTo>
                      <a:pt x="4373" y="49"/>
                    </a:lnTo>
                    <a:lnTo>
                      <a:pt x="4373" y="49"/>
                    </a:lnTo>
                    <a:lnTo>
                      <a:pt x="2420" y="0"/>
                    </a:lnTo>
                    <a:cubicBezTo>
                      <a:pt x="2420" y="0"/>
                      <a:pt x="2615" y="1569"/>
                      <a:pt x="1990" y="1863"/>
                    </a:cubicBezTo>
                    <a:lnTo>
                      <a:pt x="1128" y="3060"/>
                    </a:lnTo>
                    <a:cubicBezTo>
                      <a:pt x="1128" y="3060"/>
                      <a:pt x="-426" y="3206"/>
                      <a:pt x="115" y="4363"/>
                    </a:cubicBezTo>
                    <a:cubicBezTo>
                      <a:pt x="656" y="5520"/>
                      <a:pt x="4373" y="10000"/>
                      <a:pt x="4373" y="10000"/>
                    </a:cubicBezTo>
                    <a:cubicBezTo>
                      <a:pt x="4373" y="10000"/>
                      <a:pt x="8006" y="6324"/>
                      <a:pt x="9179" y="4363"/>
                    </a:cubicBezTo>
                    <a:cubicBezTo>
                      <a:pt x="10389" y="2402"/>
                      <a:pt x="8981" y="3060"/>
                      <a:pt x="8981" y="3060"/>
                    </a:cubicBezTo>
                    <a:close/>
                  </a:path>
                </a:pathLst>
              </a:custGeom>
              <a:solidFill>
                <a:srgbClr val="FFC789"/>
              </a:solidFill>
              <a:ln>
                <a:noFill/>
              </a:ln>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73" name="Freeform 72">
                <a:extLst>
                  <a:ext uri="{FF2B5EF4-FFF2-40B4-BE49-F238E27FC236}">
                    <a16:creationId xmlns:lc="http://schemas.openxmlformats.org/drawingml/2006/lockedCanvas" xmlns:a16="http://schemas.microsoft.com/office/drawing/2014/main" xmlns="" id="{C6693A66-CD78-4A29-AFE5-8D84D02E741F}"/>
                  </a:ext>
                </a:extLst>
              </p:cNvPr>
              <p:cNvSpPr>
                <a:spLocks/>
              </p:cNvSpPr>
              <p:nvPr/>
            </p:nvSpPr>
            <p:spPr bwMode="auto">
              <a:xfrm>
                <a:off x="2460311" y="1764814"/>
                <a:ext cx="227986" cy="350746"/>
              </a:xfrm>
              <a:custGeom>
                <a:avLst/>
                <a:gdLst>
                  <a:gd name="T0" fmla="*/ 105 w 117"/>
                  <a:gd name="T1" fmla="*/ 0 h 180"/>
                  <a:gd name="T2" fmla="*/ 16 w 117"/>
                  <a:gd name="T3" fmla="*/ 0 h 180"/>
                  <a:gd name="T4" fmla="*/ 0 w 117"/>
                  <a:gd name="T5" fmla="*/ 13 h 180"/>
                  <a:gd name="T6" fmla="*/ 59 w 117"/>
                  <a:gd name="T7" fmla="*/ 180 h 180"/>
                  <a:gd name="T8" fmla="*/ 117 w 117"/>
                  <a:gd name="T9" fmla="*/ 15 h 180"/>
                  <a:gd name="T10" fmla="*/ 105 w 117"/>
                  <a:gd name="T11" fmla="*/ 0 h 180"/>
                  <a:gd name="connsiteX0" fmla="*/ 8974 w 10000"/>
                  <a:gd name="connsiteY0" fmla="*/ 0 h 10000"/>
                  <a:gd name="connsiteX1" fmla="*/ 5047 w 10000"/>
                  <a:gd name="connsiteY1" fmla="*/ 42 h 10000"/>
                  <a:gd name="connsiteX2" fmla="*/ 1368 w 10000"/>
                  <a:gd name="connsiteY2" fmla="*/ 0 h 10000"/>
                  <a:gd name="connsiteX3" fmla="*/ 0 w 10000"/>
                  <a:gd name="connsiteY3" fmla="*/ 722 h 10000"/>
                  <a:gd name="connsiteX4" fmla="*/ 5043 w 10000"/>
                  <a:gd name="connsiteY4" fmla="*/ 10000 h 10000"/>
                  <a:gd name="connsiteX5" fmla="*/ 10000 w 10000"/>
                  <a:gd name="connsiteY5" fmla="*/ 833 h 10000"/>
                  <a:gd name="connsiteX6" fmla="*/ 8974 w 10000"/>
                  <a:gd name="connsiteY6" fmla="*/ 0 h 10000"/>
                  <a:gd name="connsiteX0" fmla="*/ 8974 w 10000"/>
                  <a:gd name="connsiteY0" fmla="*/ 0 h 10000"/>
                  <a:gd name="connsiteX1" fmla="*/ 5399 w 10000"/>
                  <a:gd name="connsiteY1" fmla="*/ 728 h 10000"/>
                  <a:gd name="connsiteX2" fmla="*/ 1368 w 10000"/>
                  <a:gd name="connsiteY2" fmla="*/ 0 h 10000"/>
                  <a:gd name="connsiteX3" fmla="*/ 0 w 10000"/>
                  <a:gd name="connsiteY3" fmla="*/ 722 h 10000"/>
                  <a:gd name="connsiteX4" fmla="*/ 5043 w 10000"/>
                  <a:gd name="connsiteY4" fmla="*/ 10000 h 10000"/>
                  <a:gd name="connsiteX5" fmla="*/ 10000 w 10000"/>
                  <a:gd name="connsiteY5" fmla="*/ 833 h 10000"/>
                  <a:gd name="connsiteX6" fmla="*/ 8974 w 10000"/>
                  <a:gd name="connsiteY6" fmla="*/ 0 h 10000"/>
                  <a:gd name="connsiteX0" fmla="*/ 8974 w 10000"/>
                  <a:gd name="connsiteY0" fmla="*/ 0 h 10000"/>
                  <a:gd name="connsiteX1" fmla="*/ 5047 w 10000"/>
                  <a:gd name="connsiteY1" fmla="*/ 1185 h 10000"/>
                  <a:gd name="connsiteX2" fmla="*/ 1368 w 10000"/>
                  <a:gd name="connsiteY2" fmla="*/ 0 h 10000"/>
                  <a:gd name="connsiteX3" fmla="*/ 0 w 10000"/>
                  <a:gd name="connsiteY3" fmla="*/ 722 h 10000"/>
                  <a:gd name="connsiteX4" fmla="*/ 5043 w 10000"/>
                  <a:gd name="connsiteY4" fmla="*/ 10000 h 10000"/>
                  <a:gd name="connsiteX5" fmla="*/ 10000 w 10000"/>
                  <a:gd name="connsiteY5" fmla="*/ 833 h 10000"/>
                  <a:gd name="connsiteX6" fmla="*/ 8974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8974" y="0"/>
                    </a:moveTo>
                    <a:lnTo>
                      <a:pt x="5047" y="1185"/>
                    </a:lnTo>
                    <a:lnTo>
                      <a:pt x="1368" y="0"/>
                    </a:lnTo>
                    <a:lnTo>
                      <a:pt x="0" y="722"/>
                    </a:lnTo>
                    <a:lnTo>
                      <a:pt x="5043" y="10000"/>
                    </a:lnTo>
                    <a:lnTo>
                      <a:pt x="10000" y="833"/>
                    </a:lnTo>
                    <a:lnTo>
                      <a:pt x="89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74" name="Freeform 73">
                <a:extLst>
                  <a:ext uri="{FF2B5EF4-FFF2-40B4-BE49-F238E27FC236}">
                    <a16:creationId xmlns:lc="http://schemas.openxmlformats.org/drawingml/2006/lockedCanvas" xmlns:a16="http://schemas.microsoft.com/office/drawing/2014/main" xmlns="" id="{90570816-B85A-4FD4-958D-CA16C7E04193}"/>
                  </a:ext>
                </a:extLst>
              </p:cNvPr>
              <p:cNvSpPr>
                <a:spLocks/>
              </p:cNvSpPr>
              <p:nvPr/>
            </p:nvSpPr>
            <p:spPr bwMode="auto">
              <a:xfrm>
                <a:off x="2600203" y="3539375"/>
                <a:ext cx="318681" cy="126659"/>
              </a:xfrm>
              <a:custGeom>
                <a:avLst/>
                <a:gdLst>
                  <a:gd name="T0" fmla="*/ 60 w 103"/>
                  <a:gd name="T1" fmla="*/ 0 h 38"/>
                  <a:gd name="T2" fmla="*/ 65 w 103"/>
                  <a:gd name="T3" fmla="*/ 0 h 38"/>
                  <a:gd name="T4" fmla="*/ 102 w 103"/>
                  <a:gd name="T5" fmla="*/ 26 h 38"/>
                  <a:gd name="T6" fmla="*/ 9 w 103"/>
                  <a:gd name="T7" fmla="*/ 32 h 38"/>
                  <a:gd name="T8" fmla="*/ 0 w 103"/>
                  <a:gd name="T9" fmla="*/ 0 h 38"/>
                  <a:gd name="T10" fmla="*/ 60 w 103"/>
                  <a:gd name="T11" fmla="*/ 0 h 38"/>
                </a:gdLst>
                <a:ahLst/>
                <a:cxnLst>
                  <a:cxn ang="0">
                    <a:pos x="T0" y="T1"/>
                  </a:cxn>
                  <a:cxn ang="0">
                    <a:pos x="T2" y="T3"/>
                  </a:cxn>
                  <a:cxn ang="0">
                    <a:pos x="T4" y="T5"/>
                  </a:cxn>
                  <a:cxn ang="0">
                    <a:pos x="T6" y="T7"/>
                  </a:cxn>
                  <a:cxn ang="0">
                    <a:pos x="T8" y="T9"/>
                  </a:cxn>
                  <a:cxn ang="0">
                    <a:pos x="T10" y="T11"/>
                  </a:cxn>
                </a:cxnLst>
                <a:rect l="0" t="0" r="r" b="b"/>
                <a:pathLst>
                  <a:path w="103" h="38">
                    <a:moveTo>
                      <a:pt x="60" y="0"/>
                    </a:moveTo>
                    <a:cubicBezTo>
                      <a:pt x="65" y="0"/>
                      <a:pt x="65" y="0"/>
                      <a:pt x="65" y="0"/>
                    </a:cubicBezTo>
                    <a:cubicBezTo>
                      <a:pt x="65" y="0"/>
                      <a:pt x="101" y="14"/>
                      <a:pt x="102" y="26"/>
                    </a:cubicBezTo>
                    <a:cubicBezTo>
                      <a:pt x="103" y="38"/>
                      <a:pt x="9" y="32"/>
                      <a:pt x="9" y="32"/>
                    </a:cubicBezTo>
                    <a:cubicBezTo>
                      <a:pt x="9" y="32"/>
                      <a:pt x="1" y="33"/>
                      <a:pt x="0" y="0"/>
                    </a:cubicBezTo>
                    <a:lnTo>
                      <a:pt x="60" y="0"/>
                    </a:lnTo>
                    <a:close/>
                  </a:path>
                </a:pathLst>
              </a:custGeom>
              <a:solidFill>
                <a:srgbClr val="3D3D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75" name="Freeform 74">
                <a:extLst>
                  <a:ext uri="{FF2B5EF4-FFF2-40B4-BE49-F238E27FC236}">
                    <a16:creationId xmlns:lc="http://schemas.openxmlformats.org/drawingml/2006/lockedCanvas" xmlns:a16="http://schemas.microsoft.com/office/drawing/2014/main" xmlns="" id="{DAD05C66-1978-42E8-B6EE-D67B822B268F}"/>
                  </a:ext>
                </a:extLst>
              </p:cNvPr>
              <p:cNvSpPr>
                <a:spLocks/>
              </p:cNvSpPr>
              <p:nvPr/>
            </p:nvSpPr>
            <p:spPr bwMode="auto">
              <a:xfrm>
                <a:off x="2232373" y="3539375"/>
                <a:ext cx="321064" cy="126659"/>
              </a:xfrm>
              <a:custGeom>
                <a:avLst/>
                <a:gdLst>
                  <a:gd name="T0" fmla="*/ 43 w 103"/>
                  <a:gd name="T1" fmla="*/ 0 h 38"/>
                  <a:gd name="T2" fmla="*/ 37 w 103"/>
                  <a:gd name="T3" fmla="*/ 0 h 38"/>
                  <a:gd name="T4" fmla="*/ 1 w 103"/>
                  <a:gd name="T5" fmla="*/ 26 h 38"/>
                  <a:gd name="T6" fmla="*/ 94 w 103"/>
                  <a:gd name="T7" fmla="*/ 32 h 38"/>
                  <a:gd name="T8" fmla="*/ 103 w 103"/>
                  <a:gd name="T9" fmla="*/ 0 h 38"/>
                  <a:gd name="T10" fmla="*/ 43 w 103"/>
                  <a:gd name="T11" fmla="*/ 0 h 38"/>
                </a:gdLst>
                <a:ahLst/>
                <a:cxnLst>
                  <a:cxn ang="0">
                    <a:pos x="T0" y="T1"/>
                  </a:cxn>
                  <a:cxn ang="0">
                    <a:pos x="T2" y="T3"/>
                  </a:cxn>
                  <a:cxn ang="0">
                    <a:pos x="T4" y="T5"/>
                  </a:cxn>
                  <a:cxn ang="0">
                    <a:pos x="T6" y="T7"/>
                  </a:cxn>
                  <a:cxn ang="0">
                    <a:pos x="T8" y="T9"/>
                  </a:cxn>
                  <a:cxn ang="0">
                    <a:pos x="T10" y="T11"/>
                  </a:cxn>
                </a:cxnLst>
                <a:rect l="0" t="0" r="r" b="b"/>
                <a:pathLst>
                  <a:path w="103" h="38">
                    <a:moveTo>
                      <a:pt x="43" y="0"/>
                    </a:moveTo>
                    <a:cubicBezTo>
                      <a:pt x="37" y="0"/>
                      <a:pt x="37" y="0"/>
                      <a:pt x="37" y="0"/>
                    </a:cubicBezTo>
                    <a:cubicBezTo>
                      <a:pt x="37" y="0"/>
                      <a:pt x="2" y="14"/>
                      <a:pt x="1" y="26"/>
                    </a:cubicBezTo>
                    <a:cubicBezTo>
                      <a:pt x="0" y="38"/>
                      <a:pt x="94" y="32"/>
                      <a:pt x="94" y="32"/>
                    </a:cubicBezTo>
                    <a:cubicBezTo>
                      <a:pt x="94" y="32"/>
                      <a:pt x="102" y="33"/>
                      <a:pt x="103" y="0"/>
                    </a:cubicBezTo>
                    <a:lnTo>
                      <a:pt x="43" y="0"/>
                    </a:lnTo>
                    <a:close/>
                  </a:path>
                </a:pathLst>
              </a:custGeom>
              <a:solidFill>
                <a:srgbClr val="3D3D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76" name="Freeform 75">
                <a:extLst>
                  <a:ext uri="{FF2B5EF4-FFF2-40B4-BE49-F238E27FC236}">
                    <a16:creationId xmlns:lc="http://schemas.openxmlformats.org/drawingml/2006/lockedCanvas" xmlns:a16="http://schemas.microsoft.com/office/drawing/2014/main" xmlns="" id="{4C10BFA3-8FB0-4AE8-B84F-976A2DEC9929}"/>
                  </a:ext>
                </a:extLst>
              </p:cNvPr>
              <p:cNvSpPr>
                <a:spLocks/>
              </p:cNvSpPr>
              <p:nvPr/>
            </p:nvSpPr>
            <p:spPr bwMode="auto">
              <a:xfrm>
                <a:off x="2350783" y="2498697"/>
                <a:ext cx="454023" cy="1040681"/>
              </a:xfrm>
              <a:custGeom>
                <a:avLst/>
                <a:gdLst>
                  <a:gd name="T0" fmla="*/ 233 w 233"/>
                  <a:gd name="T1" fmla="*/ 0 h 479"/>
                  <a:gd name="T2" fmla="*/ 231 w 233"/>
                  <a:gd name="T3" fmla="*/ 479 h 479"/>
                  <a:gd name="T4" fmla="*/ 128 w 233"/>
                  <a:gd name="T5" fmla="*/ 479 h 479"/>
                  <a:gd name="T6" fmla="*/ 114 w 233"/>
                  <a:gd name="T7" fmla="*/ 121 h 479"/>
                  <a:gd name="T8" fmla="*/ 104 w 233"/>
                  <a:gd name="T9" fmla="*/ 479 h 479"/>
                  <a:gd name="T10" fmla="*/ 0 w 233"/>
                  <a:gd name="T11" fmla="*/ 479 h 479"/>
                  <a:gd name="T12" fmla="*/ 0 w 233"/>
                  <a:gd name="T13" fmla="*/ 0 h 479"/>
                  <a:gd name="T14" fmla="*/ 233 w 233"/>
                  <a:gd name="T15" fmla="*/ 0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479">
                    <a:moveTo>
                      <a:pt x="233" y="0"/>
                    </a:moveTo>
                    <a:lnTo>
                      <a:pt x="231" y="479"/>
                    </a:lnTo>
                    <a:lnTo>
                      <a:pt x="128" y="479"/>
                    </a:lnTo>
                    <a:lnTo>
                      <a:pt x="114" y="121"/>
                    </a:lnTo>
                    <a:lnTo>
                      <a:pt x="104" y="479"/>
                    </a:lnTo>
                    <a:lnTo>
                      <a:pt x="0" y="479"/>
                    </a:lnTo>
                    <a:lnTo>
                      <a:pt x="0" y="0"/>
                    </a:lnTo>
                    <a:lnTo>
                      <a:pt x="233" y="0"/>
                    </a:lnTo>
                    <a:close/>
                  </a:path>
                </a:pathLst>
              </a:custGeom>
              <a:solidFill>
                <a:srgbClr val="1C1C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77" name="Freeform 76">
                <a:extLst>
                  <a:ext uri="{FF2B5EF4-FFF2-40B4-BE49-F238E27FC236}">
                    <a16:creationId xmlns:lc="http://schemas.openxmlformats.org/drawingml/2006/lockedCanvas" xmlns:a16="http://schemas.microsoft.com/office/drawing/2014/main" xmlns="" id="{EE54E8B3-7AA3-4F31-801C-09E52ECF2771}"/>
                  </a:ext>
                </a:extLst>
              </p:cNvPr>
              <p:cNvSpPr>
                <a:spLocks/>
              </p:cNvSpPr>
              <p:nvPr/>
            </p:nvSpPr>
            <p:spPr bwMode="auto">
              <a:xfrm>
                <a:off x="2544436" y="1799663"/>
                <a:ext cx="65088" cy="52387"/>
              </a:xfrm>
              <a:custGeom>
                <a:avLst/>
                <a:gdLst>
                  <a:gd name="T0" fmla="*/ 41 w 41"/>
                  <a:gd name="T1" fmla="*/ 17 h 33"/>
                  <a:gd name="T2" fmla="*/ 33 w 41"/>
                  <a:gd name="T3" fmla="*/ 33 h 33"/>
                  <a:gd name="T4" fmla="*/ 7 w 41"/>
                  <a:gd name="T5" fmla="*/ 33 h 33"/>
                  <a:gd name="T6" fmla="*/ 0 w 41"/>
                  <a:gd name="T7" fmla="*/ 17 h 33"/>
                  <a:gd name="T8" fmla="*/ 20 w 41"/>
                  <a:gd name="T9" fmla="*/ 0 h 33"/>
                  <a:gd name="T10" fmla="*/ 41 w 41"/>
                  <a:gd name="T11" fmla="*/ 17 h 33"/>
                </a:gdLst>
                <a:ahLst/>
                <a:cxnLst>
                  <a:cxn ang="0">
                    <a:pos x="T0" y="T1"/>
                  </a:cxn>
                  <a:cxn ang="0">
                    <a:pos x="T2" y="T3"/>
                  </a:cxn>
                  <a:cxn ang="0">
                    <a:pos x="T4" y="T5"/>
                  </a:cxn>
                  <a:cxn ang="0">
                    <a:pos x="T6" y="T7"/>
                  </a:cxn>
                  <a:cxn ang="0">
                    <a:pos x="T8" y="T9"/>
                  </a:cxn>
                  <a:cxn ang="0">
                    <a:pos x="T10" y="T11"/>
                  </a:cxn>
                </a:cxnLst>
                <a:rect l="0" t="0" r="r" b="b"/>
                <a:pathLst>
                  <a:path w="41" h="33">
                    <a:moveTo>
                      <a:pt x="41" y="17"/>
                    </a:moveTo>
                    <a:lnTo>
                      <a:pt x="33" y="33"/>
                    </a:lnTo>
                    <a:lnTo>
                      <a:pt x="7" y="33"/>
                    </a:lnTo>
                    <a:lnTo>
                      <a:pt x="0" y="17"/>
                    </a:lnTo>
                    <a:lnTo>
                      <a:pt x="20" y="0"/>
                    </a:lnTo>
                    <a:lnTo>
                      <a:pt x="41" y="17"/>
                    </a:ln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78" name="Freeform 77">
                <a:extLst>
                  <a:ext uri="{FF2B5EF4-FFF2-40B4-BE49-F238E27FC236}">
                    <a16:creationId xmlns:lc="http://schemas.openxmlformats.org/drawingml/2006/lockedCanvas" xmlns:a16="http://schemas.microsoft.com/office/drawing/2014/main" xmlns="" id="{B9459F54-606C-4550-9CA1-AF990965CBA8}"/>
                  </a:ext>
                </a:extLst>
              </p:cNvPr>
              <p:cNvSpPr>
                <a:spLocks/>
              </p:cNvSpPr>
              <p:nvPr/>
            </p:nvSpPr>
            <p:spPr bwMode="auto">
              <a:xfrm>
                <a:off x="2539673" y="1846119"/>
                <a:ext cx="74613" cy="573087"/>
              </a:xfrm>
              <a:custGeom>
                <a:avLst/>
                <a:gdLst>
                  <a:gd name="T0" fmla="*/ 36 w 47"/>
                  <a:gd name="T1" fmla="*/ 0 h 361"/>
                  <a:gd name="T2" fmla="*/ 47 w 47"/>
                  <a:gd name="T3" fmla="*/ 335 h 361"/>
                  <a:gd name="T4" fmla="*/ 23 w 47"/>
                  <a:gd name="T5" fmla="*/ 361 h 361"/>
                  <a:gd name="T6" fmla="*/ 0 w 47"/>
                  <a:gd name="T7" fmla="*/ 335 h 361"/>
                  <a:gd name="T8" fmla="*/ 10 w 47"/>
                  <a:gd name="T9" fmla="*/ 0 h 361"/>
                  <a:gd name="T10" fmla="*/ 36 w 47"/>
                  <a:gd name="T11" fmla="*/ 0 h 361"/>
                </a:gdLst>
                <a:ahLst/>
                <a:cxnLst>
                  <a:cxn ang="0">
                    <a:pos x="T0" y="T1"/>
                  </a:cxn>
                  <a:cxn ang="0">
                    <a:pos x="T2" y="T3"/>
                  </a:cxn>
                  <a:cxn ang="0">
                    <a:pos x="T4" y="T5"/>
                  </a:cxn>
                  <a:cxn ang="0">
                    <a:pos x="T6" y="T7"/>
                  </a:cxn>
                  <a:cxn ang="0">
                    <a:pos x="T8" y="T9"/>
                  </a:cxn>
                  <a:cxn ang="0">
                    <a:pos x="T10" y="T11"/>
                  </a:cxn>
                </a:cxnLst>
                <a:rect l="0" t="0" r="r" b="b"/>
                <a:pathLst>
                  <a:path w="47" h="361">
                    <a:moveTo>
                      <a:pt x="36" y="0"/>
                    </a:moveTo>
                    <a:lnTo>
                      <a:pt x="47" y="335"/>
                    </a:lnTo>
                    <a:lnTo>
                      <a:pt x="23" y="361"/>
                    </a:lnTo>
                    <a:lnTo>
                      <a:pt x="0" y="335"/>
                    </a:lnTo>
                    <a:lnTo>
                      <a:pt x="10" y="0"/>
                    </a:lnTo>
                    <a:lnTo>
                      <a:pt x="36" y="0"/>
                    </a:ln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grpSp>
            <p:nvGrpSpPr>
              <p:cNvPr id="79" name="Group 78"/>
              <p:cNvGrpSpPr/>
              <p:nvPr/>
            </p:nvGrpSpPr>
            <p:grpSpPr>
              <a:xfrm>
                <a:off x="2266293" y="1762596"/>
                <a:ext cx="617538" cy="850899"/>
                <a:chOff x="7616240" y="1520488"/>
                <a:chExt cx="617538" cy="850899"/>
              </a:xfrm>
            </p:grpSpPr>
            <p:sp>
              <p:nvSpPr>
                <p:cNvPr id="94" name="Freeform 93"/>
                <p:cNvSpPr>
                  <a:spLocks/>
                </p:cNvSpPr>
                <p:nvPr/>
              </p:nvSpPr>
              <p:spPr bwMode="auto">
                <a:xfrm>
                  <a:off x="7616240" y="1537950"/>
                  <a:ext cx="617538" cy="833437"/>
                </a:xfrm>
                <a:custGeom>
                  <a:avLst/>
                  <a:gdLst>
                    <a:gd name="T0" fmla="*/ 309 w 318"/>
                    <a:gd name="T1" fmla="*/ 56 h 433"/>
                    <a:gd name="T2" fmla="*/ 207 w 318"/>
                    <a:gd name="T3" fmla="*/ 0 h 433"/>
                    <a:gd name="T4" fmla="*/ 159 w 318"/>
                    <a:gd name="T5" fmla="*/ 196 h 433"/>
                    <a:gd name="T6" fmla="*/ 111 w 318"/>
                    <a:gd name="T7" fmla="*/ 0 h 433"/>
                    <a:gd name="T8" fmla="*/ 9 w 318"/>
                    <a:gd name="T9" fmla="*/ 56 h 433"/>
                    <a:gd name="T10" fmla="*/ 31 w 318"/>
                    <a:gd name="T11" fmla="*/ 134 h 433"/>
                    <a:gd name="T12" fmla="*/ 30 w 318"/>
                    <a:gd name="T13" fmla="*/ 433 h 433"/>
                    <a:gd name="T14" fmla="*/ 150 w 318"/>
                    <a:gd name="T15" fmla="*/ 433 h 433"/>
                    <a:gd name="T16" fmla="*/ 159 w 318"/>
                    <a:gd name="T17" fmla="*/ 391 h 433"/>
                    <a:gd name="T18" fmla="*/ 168 w 318"/>
                    <a:gd name="T19" fmla="*/ 433 h 433"/>
                    <a:gd name="T20" fmla="*/ 288 w 318"/>
                    <a:gd name="T21" fmla="*/ 433 h 433"/>
                    <a:gd name="T22" fmla="*/ 287 w 318"/>
                    <a:gd name="T23" fmla="*/ 134 h 433"/>
                    <a:gd name="T24" fmla="*/ 309 w 318"/>
                    <a:gd name="T25" fmla="*/ 56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8" h="433">
                      <a:moveTo>
                        <a:pt x="309" y="56"/>
                      </a:moveTo>
                      <a:cubicBezTo>
                        <a:pt x="303" y="22"/>
                        <a:pt x="266" y="22"/>
                        <a:pt x="207" y="0"/>
                      </a:cubicBezTo>
                      <a:cubicBezTo>
                        <a:pt x="159" y="196"/>
                        <a:pt x="159" y="196"/>
                        <a:pt x="159" y="196"/>
                      </a:cubicBezTo>
                      <a:cubicBezTo>
                        <a:pt x="111" y="0"/>
                        <a:pt x="111" y="0"/>
                        <a:pt x="111" y="0"/>
                      </a:cubicBezTo>
                      <a:cubicBezTo>
                        <a:pt x="52" y="22"/>
                        <a:pt x="15" y="22"/>
                        <a:pt x="9" y="56"/>
                      </a:cubicBezTo>
                      <a:cubicBezTo>
                        <a:pt x="0" y="110"/>
                        <a:pt x="31" y="134"/>
                        <a:pt x="31" y="134"/>
                      </a:cubicBezTo>
                      <a:cubicBezTo>
                        <a:pt x="31" y="134"/>
                        <a:pt x="34" y="375"/>
                        <a:pt x="30" y="433"/>
                      </a:cubicBezTo>
                      <a:cubicBezTo>
                        <a:pt x="150" y="433"/>
                        <a:pt x="150" y="433"/>
                        <a:pt x="150" y="433"/>
                      </a:cubicBezTo>
                      <a:cubicBezTo>
                        <a:pt x="159" y="391"/>
                        <a:pt x="159" y="391"/>
                        <a:pt x="159" y="391"/>
                      </a:cubicBezTo>
                      <a:cubicBezTo>
                        <a:pt x="168" y="433"/>
                        <a:pt x="168" y="433"/>
                        <a:pt x="168" y="433"/>
                      </a:cubicBezTo>
                      <a:cubicBezTo>
                        <a:pt x="288" y="433"/>
                        <a:pt x="288" y="433"/>
                        <a:pt x="288" y="433"/>
                      </a:cubicBezTo>
                      <a:cubicBezTo>
                        <a:pt x="284" y="375"/>
                        <a:pt x="287" y="134"/>
                        <a:pt x="287" y="134"/>
                      </a:cubicBezTo>
                      <a:cubicBezTo>
                        <a:pt x="287" y="134"/>
                        <a:pt x="318" y="110"/>
                        <a:pt x="309" y="56"/>
                      </a:cubicBezTo>
                    </a:path>
                  </a:pathLst>
                </a:custGeom>
                <a:solidFill>
                  <a:srgbClr val="312F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95" name="Freeform 94"/>
                <p:cNvSpPr>
                  <a:spLocks/>
                </p:cNvSpPr>
                <p:nvPr/>
              </p:nvSpPr>
              <p:spPr bwMode="auto">
                <a:xfrm>
                  <a:off x="7781340" y="1520488"/>
                  <a:ext cx="142875" cy="395287"/>
                </a:xfrm>
                <a:custGeom>
                  <a:avLst/>
                  <a:gdLst>
                    <a:gd name="T0" fmla="*/ 0 w 90"/>
                    <a:gd name="T1" fmla="*/ 19 h 249"/>
                    <a:gd name="T2" fmla="*/ 1 w 90"/>
                    <a:gd name="T3" fmla="*/ 61 h 249"/>
                    <a:gd name="T4" fmla="*/ 22 w 90"/>
                    <a:gd name="T5" fmla="*/ 79 h 249"/>
                    <a:gd name="T6" fmla="*/ 6 w 90"/>
                    <a:gd name="T7" fmla="*/ 101 h 249"/>
                    <a:gd name="T8" fmla="*/ 90 w 90"/>
                    <a:gd name="T9" fmla="*/ 249 h 249"/>
                    <a:gd name="T10" fmla="*/ 36 w 90"/>
                    <a:gd name="T11" fmla="*/ 0 h 249"/>
                    <a:gd name="T12" fmla="*/ 0 w 90"/>
                    <a:gd name="T13" fmla="*/ 19 h 249"/>
                  </a:gdLst>
                  <a:ahLst/>
                  <a:cxnLst>
                    <a:cxn ang="0">
                      <a:pos x="T0" y="T1"/>
                    </a:cxn>
                    <a:cxn ang="0">
                      <a:pos x="T2" y="T3"/>
                    </a:cxn>
                    <a:cxn ang="0">
                      <a:pos x="T4" y="T5"/>
                    </a:cxn>
                    <a:cxn ang="0">
                      <a:pos x="T6" y="T7"/>
                    </a:cxn>
                    <a:cxn ang="0">
                      <a:pos x="T8" y="T9"/>
                    </a:cxn>
                    <a:cxn ang="0">
                      <a:pos x="T10" y="T11"/>
                    </a:cxn>
                    <a:cxn ang="0">
                      <a:pos x="T12" y="T13"/>
                    </a:cxn>
                  </a:cxnLst>
                  <a:rect l="0" t="0" r="r" b="b"/>
                  <a:pathLst>
                    <a:path w="90" h="249">
                      <a:moveTo>
                        <a:pt x="0" y="19"/>
                      </a:moveTo>
                      <a:lnTo>
                        <a:pt x="1" y="61"/>
                      </a:lnTo>
                      <a:lnTo>
                        <a:pt x="22" y="79"/>
                      </a:lnTo>
                      <a:lnTo>
                        <a:pt x="6" y="101"/>
                      </a:lnTo>
                      <a:lnTo>
                        <a:pt x="90" y="249"/>
                      </a:lnTo>
                      <a:lnTo>
                        <a:pt x="36" y="0"/>
                      </a:lnTo>
                      <a:lnTo>
                        <a:pt x="0" y="19"/>
                      </a:lnTo>
                      <a:close/>
                    </a:path>
                  </a:pathLst>
                </a:custGeom>
                <a:solidFill>
                  <a:srgbClr val="4F4C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96" name="Freeform 95"/>
                <p:cNvSpPr>
                  <a:spLocks/>
                </p:cNvSpPr>
                <p:nvPr/>
              </p:nvSpPr>
              <p:spPr bwMode="auto">
                <a:xfrm>
                  <a:off x="7924215" y="1520488"/>
                  <a:ext cx="144463" cy="395287"/>
                </a:xfrm>
                <a:custGeom>
                  <a:avLst/>
                  <a:gdLst>
                    <a:gd name="T0" fmla="*/ 91 w 91"/>
                    <a:gd name="T1" fmla="*/ 19 h 249"/>
                    <a:gd name="T2" fmla="*/ 90 w 91"/>
                    <a:gd name="T3" fmla="*/ 61 h 249"/>
                    <a:gd name="T4" fmla="*/ 69 w 91"/>
                    <a:gd name="T5" fmla="*/ 79 h 249"/>
                    <a:gd name="T6" fmla="*/ 85 w 91"/>
                    <a:gd name="T7" fmla="*/ 101 h 249"/>
                    <a:gd name="T8" fmla="*/ 0 w 91"/>
                    <a:gd name="T9" fmla="*/ 249 h 249"/>
                    <a:gd name="T10" fmla="*/ 54 w 91"/>
                    <a:gd name="T11" fmla="*/ 0 h 249"/>
                    <a:gd name="T12" fmla="*/ 91 w 91"/>
                    <a:gd name="T13" fmla="*/ 19 h 249"/>
                  </a:gdLst>
                  <a:ahLst/>
                  <a:cxnLst>
                    <a:cxn ang="0">
                      <a:pos x="T0" y="T1"/>
                    </a:cxn>
                    <a:cxn ang="0">
                      <a:pos x="T2" y="T3"/>
                    </a:cxn>
                    <a:cxn ang="0">
                      <a:pos x="T4" y="T5"/>
                    </a:cxn>
                    <a:cxn ang="0">
                      <a:pos x="T6" y="T7"/>
                    </a:cxn>
                    <a:cxn ang="0">
                      <a:pos x="T8" y="T9"/>
                    </a:cxn>
                    <a:cxn ang="0">
                      <a:pos x="T10" y="T11"/>
                    </a:cxn>
                    <a:cxn ang="0">
                      <a:pos x="T12" y="T13"/>
                    </a:cxn>
                  </a:cxnLst>
                  <a:rect l="0" t="0" r="r" b="b"/>
                  <a:pathLst>
                    <a:path w="91" h="249">
                      <a:moveTo>
                        <a:pt x="91" y="19"/>
                      </a:moveTo>
                      <a:lnTo>
                        <a:pt x="90" y="61"/>
                      </a:lnTo>
                      <a:lnTo>
                        <a:pt x="69" y="79"/>
                      </a:lnTo>
                      <a:lnTo>
                        <a:pt x="85" y="101"/>
                      </a:lnTo>
                      <a:lnTo>
                        <a:pt x="0" y="249"/>
                      </a:lnTo>
                      <a:lnTo>
                        <a:pt x="54" y="0"/>
                      </a:lnTo>
                      <a:lnTo>
                        <a:pt x="91" y="19"/>
                      </a:lnTo>
                      <a:close/>
                    </a:path>
                  </a:pathLst>
                </a:custGeom>
                <a:solidFill>
                  <a:srgbClr val="4F4C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grpSp>
          <p:grpSp>
            <p:nvGrpSpPr>
              <p:cNvPr id="80" name="Group 79"/>
              <p:cNvGrpSpPr/>
              <p:nvPr/>
            </p:nvGrpSpPr>
            <p:grpSpPr>
              <a:xfrm>
                <a:off x="2775909" y="2488374"/>
                <a:ext cx="112294" cy="174625"/>
                <a:chOff x="3637502" y="2744450"/>
                <a:chExt cx="107950" cy="174625"/>
              </a:xfrm>
            </p:grpSpPr>
            <p:sp>
              <p:nvSpPr>
                <p:cNvPr id="92" name="Freeform 91"/>
                <p:cNvSpPr>
                  <a:spLocks/>
                </p:cNvSpPr>
                <p:nvPr/>
              </p:nvSpPr>
              <p:spPr bwMode="auto">
                <a:xfrm>
                  <a:off x="3650202" y="2744450"/>
                  <a:ext cx="95250" cy="174625"/>
                </a:xfrm>
                <a:custGeom>
                  <a:avLst/>
                  <a:gdLst>
                    <a:gd name="T0" fmla="*/ 2 w 49"/>
                    <a:gd name="T1" fmla="*/ 63 h 91"/>
                    <a:gd name="T2" fmla="*/ 13 w 49"/>
                    <a:gd name="T3" fmla="*/ 0 h 91"/>
                    <a:gd name="T4" fmla="*/ 49 w 49"/>
                    <a:gd name="T5" fmla="*/ 6 h 91"/>
                    <a:gd name="T6" fmla="*/ 38 w 49"/>
                    <a:gd name="T7" fmla="*/ 70 h 91"/>
                    <a:gd name="T8" fmla="*/ 16 w 49"/>
                    <a:gd name="T9" fmla="*/ 89 h 91"/>
                    <a:gd name="T10" fmla="*/ 2 w 49"/>
                    <a:gd name="T11" fmla="*/ 63 h 91"/>
                  </a:gdLst>
                  <a:ahLst/>
                  <a:cxnLst>
                    <a:cxn ang="0">
                      <a:pos x="T0" y="T1"/>
                    </a:cxn>
                    <a:cxn ang="0">
                      <a:pos x="T2" y="T3"/>
                    </a:cxn>
                    <a:cxn ang="0">
                      <a:pos x="T4" y="T5"/>
                    </a:cxn>
                    <a:cxn ang="0">
                      <a:pos x="T6" y="T7"/>
                    </a:cxn>
                    <a:cxn ang="0">
                      <a:pos x="T8" y="T9"/>
                    </a:cxn>
                    <a:cxn ang="0">
                      <a:pos x="T10" y="T11"/>
                    </a:cxn>
                  </a:cxnLst>
                  <a:rect l="0" t="0" r="r" b="b"/>
                  <a:pathLst>
                    <a:path w="49" h="91">
                      <a:moveTo>
                        <a:pt x="2" y="63"/>
                      </a:moveTo>
                      <a:cubicBezTo>
                        <a:pt x="13" y="0"/>
                        <a:pt x="13" y="0"/>
                        <a:pt x="13" y="0"/>
                      </a:cubicBezTo>
                      <a:cubicBezTo>
                        <a:pt x="49" y="6"/>
                        <a:pt x="49" y="6"/>
                        <a:pt x="49" y="6"/>
                      </a:cubicBezTo>
                      <a:cubicBezTo>
                        <a:pt x="38" y="70"/>
                        <a:pt x="38" y="70"/>
                        <a:pt x="38" y="70"/>
                      </a:cubicBezTo>
                      <a:cubicBezTo>
                        <a:pt x="36" y="82"/>
                        <a:pt x="26" y="91"/>
                        <a:pt x="16" y="89"/>
                      </a:cubicBezTo>
                      <a:cubicBezTo>
                        <a:pt x="6" y="87"/>
                        <a:pt x="0" y="76"/>
                        <a:pt x="2" y="63"/>
                      </a:cubicBezTo>
                      <a:close/>
                    </a:path>
                  </a:pathLst>
                </a:custGeom>
                <a:solidFill>
                  <a:srgbClr val="FFDA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93" name="Freeform 92"/>
                <p:cNvSpPr>
                  <a:spLocks/>
                </p:cNvSpPr>
                <p:nvPr/>
              </p:nvSpPr>
              <p:spPr bwMode="auto">
                <a:xfrm>
                  <a:off x="3637502" y="2763500"/>
                  <a:ext cx="71438" cy="90487"/>
                </a:xfrm>
                <a:custGeom>
                  <a:avLst/>
                  <a:gdLst>
                    <a:gd name="T0" fmla="*/ 1 w 37"/>
                    <a:gd name="T1" fmla="*/ 39 h 47"/>
                    <a:gd name="T2" fmla="*/ 25 w 37"/>
                    <a:gd name="T3" fmla="*/ 2 h 47"/>
                    <a:gd name="T4" fmla="*/ 35 w 37"/>
                    <a:gd name="T5" fmla="*/ 4 h 47"/>
                    <a:gd name="T6" fmla="*/ 33 w 37"/>
                    <a:gd name="T7" fmla="*/ 15 h 47"/>
                    <a:gd name="T8" fmla="*/ 16 w 37"/>
                    <a:gd name="T9" fmla="*/ 40 h 47"/>
                    <a:gd name="T10" fmla="*/ 8 w 37"/>
                    <a:gd name="T11" fmla="*/ 47 h 47"/>
                    <a:gd name="T12" fmla="*/ 1 w 37"/>
                    <a:gd name="T13" fmla="*/ 39 h 47"/>
                  </a:gdLst>
                  <a:ahLst/>
                  <a:cxnLst>
                    <a:cxn ang="0">
                      <a:pos x="T0" y="T1"/>
                    </a:cxn>
                    <a:cxn ang="0">
                      <a:pos x="T2" y="T3"/>
                    </a:cxn>
                    <a:cxn ang="0">
                      <a:pos x="T4" y="T5"/>
                    </a:cxn>
                    <a:cxn ang="0">
                      <a:pos x="T6" y="T7"/>
                    </a:cxn>
                    <a:cxn ang="0">
                      <a:pos x="T8" y="T9"/>
                    </a:cxn>
                    <a:cxn ang="0">
                      <a:pos x="T10" y="T11"/>
                    </a:cxn>
                    <a:cxn ang="0">
                      <a:pos x="T12" y="T13"/>
                    </a:cxn>
                  </a:cxnLst>
                  <a:rect l="0" t="0" r="r" b="b"/>
                  <a:pathLst>
                    <a:path w="37" h="47">
                      <a:moveTo>
                        <a:pt x="1" y="39"/>
                      </a:moveTo>
                      <a:cubicBezTo>
                        <a:pt x="3" y="16"/>
                        <a:pt x="24" y="2"/>
                        <a:pt x="25" y="2"/>
                      </a:cubicBezTo>
                      <a:cubicBezTo>
                        <a:pt x="28" y="0"/>
                        <a:pt x="33" y="1"/>
                        <a:pt x="35" y="4"/>
                      </a:cubicBezTo>
                      <a:cubicBezTo>
                        <a:pt x="37" y="8"/>
                        <a:pt x="36" y="12"/>
                        <a:pt x="33" y="15"/>
                      </a:cubicBezTo>
                      <a:cubicBezTo>
                        <a:pt x="32" y="15"/>
                        <a:pt x="17" y="25"/>
                        <a:pt x="16" y="40"/>
                      </a:cubicBezTo>
                      <a:cubicBezTo>
                        <a:pt x="15" y="44"/>
                        <a:pt x="12" y="47"/>
                        <a:pt x="8" y="47"/>
                      </a:cubicBezTo>
                      <a:cubicBezTo>
                        <a:pt x="3" y="47"/>
                        <a:pt x="0" y="43"/>
                        <a:pt x="1" y="39"/>
                      </a:cubicBezTo>
                      <a:close/>
                    </a:path>
                  </a:pathLst>
                </a:custGeom>
                <a:solidFill>
                  <a:srgbClr val="FFDA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grpSp>
          <p:sp>
            <p:nvSpPr>
              <p:cNvPr id="81" name="Freeform 80">
                <a:extLst>
                  <a:ext uri="{FF2B5EF4-FFF2-40B4-BE49-F238E27FC236}">
                    <a16:creationId xmlns:lc="http://schemas.openxmlformats.org/drawingml/2006/lockedCanvas" xmlns:a16="http://schemas.microsoft.com/office/drawing/2014/main" xmlns="" id="{874762E8-1014-4125-993D-FA9CDA38D60A}"/>
                  </a:ext>
                </a:extLst>
              </p:cNvPr>
              <p:cNvSpPr>
                <a:spLocks/>
              </p:cNvSpPr>
              <p:nvPr/>
            </p:nvSpPr>
            <p:spPr bwMode="auto">
              <a:xfrm flipH="1">
                <a:off x="2686982" y="1798451"/>
                <a:ext cx="263377" cy="722247"/>
              </a:xfrm>
              <a:custGeom>
                <a:avLst/>
                <a:gdLst>
                  <a:gd name="T0" fmla="*/ 78 w 78"/>
                  <a:gd name="T1" fmla="*/ 3 h 218"/>
                  <a:gd name="T2" fmla="*/ 21 w 78"/>
                  <a:gd name="T3" fmla="*/ 44 h 218"/>
                  <a:gd name="T4" fmla="*/ 0 w 78"/>
                  <a:gd name="T5" fmla="*/ 126 h 218"/>
                  <a:gd name="T6" fmla="*/ 18 w 78"/>
                  <a:gd name="T7" fmla="*/ 218 h 218"/>
                  <a:gd name="T8" fmla="*/ 39 w 78"/>
                  <a:gd name="T9" fmla="*/ 218 h 218"/>
                  <a:gd name="T10" fmla="*/ 43 w 78"/>
                  <a:gd name="T11" fmla="*/ 80 h 218"/>
                  <a:gd name="T12" fmla="*/ 43 w 78"/>
                  <a:gd name="T13" fmla="*/ 36 h 218"/>
                  <a:gd name="T14" fmla="*/ 78 w 78"/>
                  <a:gd name="T15" fmla="*/ 3 h 218"/>
                  <a:gd name="connsiteX0" fmla="*/ 10012 w 10012"/>
                  <a:gd name="connsiteY0" fmla="*/ 22 h 9884"/>
                  <a:gd name="connsiteX1" fmla="*/ 2149 w 10012"/>
                  <a:gd name="connsiteY1" fmla="*/ 1702 h 9884"/>
                  <a:gd name="connsiteX2" fmla="*/ 12 w 10012"/>
                  <a:gd name="connsiteY2" fmla="*/ 5664 h 9884"/>
                  <a:gd name="connsiteX3" fmla="*/ 2320 w 10012"/>
                  <a:gd name="connsiteY3" fmla="*/ 9884 h 9884"/>
                  <a:gd name="connsiteX4" fmla="*/ 5012 w 10012"/>
                  <a:gd name="connsiteY4" fmla="*/ 9884 h 9884"/>
                  <a:gd name="connsiteX5" fmla="*/ 5525 w 10012"/>
                  <a:gd name="connsiteY5" fmla="*/ 3554 h 9884"/>
                  <a:gd name="connsiteX6" fmla="*/ 5525 w 10012"/>
                  <a:gd name="connsiteY6" fmla="*/ 1535 h 9884"/>
                  <a:gd name="connsiteX7" fmla="*/ 10012 w 10012"/>
                  <a:gd name="connsiteY7" fmla="*/ 22 h 9884"/>
                  <a:gd name="connsiteX0" fmla="*/ 10000 w 10000"/>
                  <a:gd name="connsiteY0" fmla="*/ 22 h 10000"/>
                  <a:gd name="connsiteX1" fmla="*/ 2146 w 10000"/>
                  <a:gd name="connsiteY1" fmla="*/ 1722 h 10000"/>
                  <a:gd name="connsiteX2" fmla="*/ 12 w 10000"/>
                  <a:gd name="connsiteY2" fmla="*/ 5730 h 10000"/>
                  <a:gd name="connsiteX3" fmla="*/ 2317 w 10000"/>
                  <a:gd name="connsiteY3" fmla="*/ 10000 h 10000"/>
                  <a:gd name="connsiteX4" fmla="*/ 5006 w 10000"/>
                  <a:gd name="connsiteY4" fmla="*/ 10000 h 10000"/>
                  <a:gd name="connsiteX5" fmla="*/ 5518 w 10000"/>
                  <a:gd name="connsiteY5" fmla="*/ 3596 h 10000"/>
                  <a:gd name="connsiteX6" fmla="*/ 5518 w 10000"/>
                  <a:gd name="connsiteY6" fmla="*/ 1553 h 10000"/>
                  <a:gd name="connsiteX7" fmla="*/ 10000 w 10000"/>
                  <a:gd name="connsiteY7" fmla="*/ 22 h 10000"/>
                  <a:gd name="connsiteX0" fmla="*/ 10000 w 10000"/>
                  <a:gd name="connsiteY0" fmla="*/ 22 h 10000"/>
                  <a:gd name="connsiteX1" fmla="*/ 2146 w 10000"/>
                  <a:gd name="connsiteY1" fmla="*/ 1722 h 10000"/>
                  <a:gd name="connsiteX2" fmla="*/ 12 w 10000"/>
                  <a:gd name="connsiteY2" fmla="*/ 5730 h 10000"/>
                  <a:gd name="connsiteX3" fmla="*/ 2317 w 10000"/>
                  <a:gd name="connsiteY3" fmla="*/ 10000 h 10000"/>
                  <a:gd name="connsiteX4" fmla="*/ 5006 w 10000"/>
                  <a:gd name="connsiteY4" fmla="*/ 10000 h 10000"/>
                  <a:gd name="connsiteX5" fmla="*/ 5518 w 10000"/>
                  <a:gd name="connsiteY5" fmla="*/ 3596 h 10000"/>
                  <a:gd name="connsiteX6" fmla="*/ 5518 w 10000"/>
                  <a:gd name="connsiteY6" fmla="*/ 1553 h 10000"/>
                  <a:gd name="connsiteX7" fmla="*/ 10000 w 10000"/>
                  <a:gd name="connsiteY7" fmla="*/ 22 h 10000"/>
                  <a:gd name="connsiteX0" fmla="*/ 10000 w 10000"/>
                  <a:gd name="connsiteY0" fmla="*/ 22 h 10000"/>
                  <a:gd name="connsiteX1" fmla="*/ 2146 w 10000"/>
                  <a:gd name="connsiteY1" fmla="*/ 1722 h 10000"/>
                  <a:gd name="connsiteX2" fmla="*/ 12 w 10000"/>
                  <a:gd name="connsiteY2" fmla="*/ 5730 h 10000"/>
                  <a:gd name="connsiteX3" fmla="*/ 2317 w 10000"/>
                  <a:gd name="connsiteY3" fmla="*/ 10000 h 10000"/>
                  <a:gd name="connsiteX4" fmla="*/ 5920 w 10000"/>
                  <a:gd name="connsiteY4" fmla="*/ 9944 h 10000"/>
                  <a:gd name="connsiteX5" fmla="*/ 5518 w 10000"/>
                  <a:gd name="connsiteY5" fmla="*/ 3596 h 10000"/>
                  <a:gd name="connsiteX6" fmla="*/ 5518 w 10000"/>
                  <a:gd name="connsiteY6" fmla="*/ 1553 h 10000"/>
                  <a:gd name="connsiteX7" fmla="*/ 10000 w 10000"/>
                  <a:gd name="connsiteY7" fmla="*/ 2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10000" y="22"/>
                    </a:moveTo>
                    <a:cubicBezTo>
                      <a:pt x="10000" y="22"/>
                      <a:pt x="4452" y="-320"/>
                      <a:pt x="2146" y="1722"/>
                    </a:cubicBezTo>
                    <a:cubicBezTo>
                      <a:pt x="-158" y="3765"/>
                      <a:pt x="-17" y="4350"/>
                      <a:pt x="12" y="5730"/>
                    </a:cubicBezTo>
                    <a:cubicBezTo>
                      <a:pt x="41" y="7110"/>
                      <a:pt x="2317" y="10000"/>
                      <a:pt x="2317" y="10000"/>
                    </a:cubicBezTo>
                    <a:lnTo>
                      <a:pt x="5920" y="9944"/>
                    </a:lnTo>
                    <a:cubicBezTo>
                      <a:pt x="6176" y="6742"/>
                      <a:pt x="5347" y="5731"/>
                      <a:pt x="5518" y="3596"/>
                    </a:cubicBezTo>
                    <a:lnTo>
                      <a:pt x="5518" y="1553"/>
                    </a:lnTo>
                    <a:lnTo>
                      <a:pt x="10000" y="22"/>
                    </a:lnTo>
                    <a:close/>
                  </a:path>
                </a:pathLst>
              </a:custGeom>
              <a:solidFill>
                <a:srgbClr val="312F39"/>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82" name="Freeform 81"/>
              <p:cNvSpPr>
                <a:spLocks/>
              </p:cNvSpPr>
              <p:nvPr/>
            </p:nvSpPr>
            <p:spPr bwMode="auto">
              <a:xfrm>
                <a:off x="2396627" y="2009730"/>
                <a:ext cx="141288" cy="246062"/>
              </a:xfrm>
              <a:custGeom>
                <a:avLst/>
                <a:gdLst>
                  <a:gd name="T0" fmla="*/ 0 w 72"/>
                  <a:gd name="T1" fmla="*/ 107 h 127"/>
                  <a:gd name="T2" fmla="*/ 0 w 72"/>
                  <a:gd name="T3" fmla="*/ 20 h 127"/>
                  <a:gd name="T4" fmla="*/ 20 w 72"/>
                  <a:gd name="T5" fmla="*/ 0 h 127"/>
                  <a:gd name="T6" fmla="*/ 52 w 72"/>
                  <a:gd name="T7" fmla="*/ 0 h 127"/>
                  <a:gd name="T8" fmla="*/ 72 w 72"/>
                  <a:gd name="T9" fmla="*/ 20 h 127"/>
                  <a:gd name="T10" fmla="*/ 72 w 72"/>
                  <a:gd name="T11" fmla="*/ 107 h 127"/>
                  <a:gd name="T12" fmla="*/ 52 w 72"/>
                  <a:gd name="T13" fmla="*/ 127 h 127"/>
                  <a:gd name="T14" fmla="*/ 20 w 72"/>
                  <a:gd name="T15" fmla="*/ 127 h 127"/>
                  <a:gd name="T16" fmla="*/ 0 w 72"/>
                  <a:gd name="T17" fmla="*/ 10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27">
                    <a:moveTo>
                      <a:pt x="0" y="107"/>
                    </a:moveTo>
                    <a:cubicBezTo>
                      <a:pt x="0" y="20"/>
                      <a:pt x="0" y="20"/>
                      <a:pt x="0" y="20"/>
                    </a:cubicBezTo>
                    <a:cubicBezTo>
                      <a:pt x="0" y="9"/>
                      <a:pt x="9" y="0"/>
                      <a:pt x="20" y="0"/>
                    </a:cubicBezTo>
                    <a:cubicBezTo>
                      <a:pt x="52" y="0"/>
                      <a:pt x="52" y="0"/>
                      <a:pt x="52" y="0"/>
                    </a:cubicBezTo>
                    <a:cubicBezTo>
                      <a:pt x="63" y="0"/>
                      <a:pt x="72" y="9"/>
                      <a:pt x="72" y="20"/>
                    </a:cubicBezTo>
                    <a:cubicBezTo>
                      <a:pt x="72" y="107"/>
                      <a:pt x="72" y="107"/>
                      <a:pt x="72" y="107"/>
                    </a:cubicBezTo>
                    <a:cubicBezTo>
                      <a:pt x="72" y="118"/>
                      <a:pt x="63" y="127"/>
                      <a:pt x="52" y="127"/>
                    </a:cubicBezTo>
                    <a:cubicBezTo>
                      <a:pt x="20" y="127"/>
                      <a:pt x="20" y="127"/>
                      <a:pt x="20" y="127"/>
                    </a:cubicBezTo>
                    <a:cubicBezTo>
                      <a:pt x="9" y="127"/>
                      <a:pt x="0" y="118"/>
                      <a:pt x="0" y="107"/>
                    </a:cubicBezTo>
                  </a:path>
                </a:pathLst>
              </a:custGeom>
              <a:solidFill>
                <a:srgbClr val="686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83" name="Freeform 82"/>
              <p:cNvSpPr>
                <a:spLocks/>
              </p:cNvSpPr>
              <p:nvPr/>
            </p:nvSpPr>
            <p:spPr bwMode="auto">
              <a:xfrm>
                <a:off x="2458455" y="2031955"/>
                <a:ext cx="17924" cy="17145"/>
              </a:xfrm>
              <a:custGeom>
                <a:avLst/>
                <a:gdLst>
                  <a:gd name="T0" fmla="*/ 0 w 12"/>
                  <a:gd name="T1" fmla="*/ 5 h 11"/>
                  <a:gd name="T2" fmla="*/ 0 w 12"/>
                  <a:gd name="T3" fmla="*/ 5 h 11"/>
                  <a:gd name="T4" fmla="*/ 6 w 12"/>
                  <a:gd name="T5" fmla="*/ 0 h 11"/>
                  <a:gd name="T6" fmla="*/ 12 w 12"/>
                  <a:gd name="T7" fmla="*/ 5 h 11"/>
                  <a:gd name="T8" fmla="*/ 6 w 12"/>
                  <a:gd name="T9" fmla="*/ 11 h 11"/>
                  <a:gd name="T10" fmla="*/ 0 w 12"/>
                  <a:gd name="T11" fmla="*/ 5 h 11"/>
                </a:gdLst>
                <a:ahLst/>
                <a:cxnLst>
                  <a:cxn ang="0">
                    <a:pos x="T0" y="T1"/>
                  </a:cxn>
                  <a:cxn ang="0">
                    <a:pos x="T2" y="T3"/>
                  </a:cxn>
                  <a:cxn ang="0">
                    <a:pos x="T4" y="T5"/>
                  </a:cxn>
                  <a:cxn ang="0">
                    <a:pos x="T6" y="T7"/>
                  </a:cxn>
                  <a:cxn ang="0">
                    <a:pos x="T8" y="T9"/>
                  </a:cxn>
                  <a:cxn ang="0">
                    <a:pos x="T10" y="T11"/>
                  </a:cxn>
                </a:cxnLst>
                <a:rect l="0" t="0" r="r" b="b"/>
                <a:pathLst>
                  <a:path w="12" h="11">
                    <a:moveTo>
                      <a:pt x="0" y="5"/>
                    </a:moveTo>
                    <a:cubicBezTo>
                      <a:pt x="0" y="5"/>
                      <a:pt x="0" y="5"/>
                      <a:pt x="0" y="5"/>
                    </a:cubicBezTo>
                    <a:cubicBezTo>
                      <a:pt x="0" y="2"/>
                      <a:pt x="3" y="0"/>
                      <a:pt x="6" y="0"/>
                    </a:cubicBezTo>
                    <a:cubicBezTo>
                      <a:pt x="9" y="0"/>
                      <a:pt x="12" y="2"/>
                      <a:pt x="12" y="5"/>
                    </a:cubicBezTo>
                    <a:cubicBezTo>
                      <a:pt x="12" y="8"/>
                      <a:pt x="9" y="11"/>
                      <a:pt x="6" y="11"/>
                    </a:cubicBezTo>
                    <a:cubicBezTo>
                      <a:pt x="3" y="11"/>
                      <a:pt x="0" y="8"/>
                      <a:pt x="0" y="5"/>
                    </a:cubicBezTo>
                    <a:close/>
                  </a:path>
                </a:pathLst>
              </a:custGeom>
              <a:solidFill>
                <a:srgbClr val="383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84" name="Freeform 83"/>
              <p:cNvSpPr>
                <a:spLocks/>
              </p:cNvSpPr>
              <p:nvPr/>
            </p:nvSpPr>
            <p:spPr bwMode="auto">
              <a:xfrm>
                <a:off x="2334715" y="2109743"/>
                <a:ext cx="134938" cy="95250"/>
              </a:xfrm>
              <a:custGeom>
                <a:avLst/>
                <a:gdLst>
                  <a:gd name="T0" fmla="*/ 47 w 69"/>
                  <a:gd name="T1" fmla="*/ 1 h 49"/>
                  <a:gd name="T2" fmla="*/ 22 w 69"/>
                  <a:gd name="T3" fmla="*/ 3 h 49"/>
                  <a:gd name="T4" fmla="*/ 14 w 69"/>
                  <a:gd name="T5" fmla="*/ 4 h 49"/>
                  <a:gd name="T6" fmla="*/ 7 w 69"/>
                  <a:gd name="T7" fmla="*/ 4 h 49"/>
                  <a:gd name="T8" fmla="*/ 1 w 69"/>
                  <a:gd name="T9" fmla="*/ 4 h 49"/>
                  <a:gd name="T10" fmla="*/ 0 w 69"/>
                  <a:gd name="T11" fmla="*/ 49 h 49"/>
                  <a:gd name="T12" fmla="*/ 8 w 69"/>
                  <a:gd name="T13" fmla="*/ 49 h 49"/>
                  <a:gd name="T14" fmla="*/ 16 w 69"/>
                  <a:gd name="T15" fmla="*/ 49 h 49"/>
                  <a:gd name="T16" fmla="*/ 25 w 69"/>
                  <a:gd name="T17" fmla="*/ 48 h 49"/>
                  <a:gd name="T18" fmla="*/ 53 w 69"/>
                  <a:gd name="T19" fmla="*/ 46 h 49"/>
                  <a:gd name="T20" fmla="*/ 67 w 69"/>
                  <a:gd name="T21" fmla="*/ 21 h 49"/>
                  <a:gd name="T22" fmla="*/ 47 w 69"/>
                  <a:gd name="T23"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49">
                    <a:moveTo>
                      <a:pt x="47" y="1"/>
                    </a:moveTo>
                    <a:cubicBezTo>
                      <a:pt x="47" y="1"/>
                      <a:pt x="33" y="3"/>
                      <a:pt x="22" y="3"/>
                    </a:cubicBezTo>
                    <a:cubicBezTo>
                      <a:pt x="19" y="4"/>
                      <a:pt x="17" y="4"/>
                      <a:pt x="14" y="4"/>
                    </a:cubicBezTo>
                    <a:cubicBezTo>
                      <a:pt x="12" y="4"/>
                      <a:pt x="9" y="4"/>
                      <a:pt x="7" y="4"/>
                    </a:cubicBezTo>
                    <a:cubicBezTo>
                      <a:pt x="3" y="4"/>
                      <a:pt x="1" y="4"/>
                      <a:pt x="1" y="4"/>
                    </a:cubicBezTo>
                    <a:cubicBezTo>
                      <a:pt x="0" y="49"/>
                      <a:pt x="0" y="49"/>
                      <a:pt x="0" y="49"/>
                    </a:cubicBezTo>
                    <a:cubicBezTo>
                      <a:pt x="0" y="49"/>
                      <a:pt x="3" y="49"/>
                      <a:pt x="8" y="49"/>
                    </a:cubicBezTo>
                    <a:cubicBezTo>
                      <a:pt x="10" y="49"/>
                      <a:pt x="13" y="49"/>
                      <a:pt x="16" y="49"/>
                    </a:cubicBezTo>
                    <a:cubicBezTo>
                      <a:pt x="19" y="49"/>
                      <a:pt x="22" y="48"/>
                      <a:pt x="25" y="48"/>
                    </a:cubicBezTo>
                    <a:cubicBezTo>
                      <a:pt x="38" y="47"/>
                      <a:pt x="53" y="46"/>
                      <a:pt x="53" y="46"/>
                    </a:cubicBezTo>
                    <a:cubicBezTo>
                      <a:pt x="63" y="44"/>
                      <a:pt x="69" y="33"/>
                      <a:pt x="67" y="21"/>
                    </a:cubicBezTo>
                    <a:cubicBezTo>
                      <a:pt x="65" y="8"/>
                      <a:pt x="56" y="0"/>
                      <a:pt x="47" y="1"/>
                    </a:cubicBezTo>
                    <a:close/>
                  </a:path>
                </a:pathLst>
              </a:custGeom>
              <a:solidFill>
                <a:srgbClr val="F6C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85" name="Freeform 84"/>
              <p:cNvSpPr>
                <a:spLocks/>
              </p:cNvSpPr>
              <p:nvPr/>
            </p:nvSpPr>
            <p:spPr bwMode="auto">
              <a:xfrm>
                <a:off x="2347415" y="2089105"/>
                <a:ext cx="63500" cy="68262"/>
              </a:xfrm>
              <a:custGeom>
                <a:avLst/>
                <a:gdLst>
                  <a:gd name="T0" fmla="*/ 26 w 33"/>
                  <a:gd name="T1" fmla="*/ 0 h 35"/>
                  <a:gd name="T2" fmla="*/ 9 w 33"/>
                  <a:gd name="T3" fmla="*/ 12 h 35"/>
                  <a:gd name="T4" fmla="*/ 1 w 33"/>
                  <a:gd name="T5" fmla="*/ 22 h 35"/>
                  <a:gd name="T6" fmla="*/ 3 w 33"/>
                  <a:gd name="T7" fmla="*/ 33 h 35"/>
                  <a:gd name="T8" fmla="*/ 10 w 33"/>
                  <a:gd name="T9" fmla="*/ 31 h 35"/>
                  <a:gd name="T10" fmla="*/ 12 w 33"/>
                  <a:gd name="T11" fmla="*/ 29 h 35"/>
                  <a:gd name="T12" fmla="*/ 15 w 33"/>
                  <a:gd name="T13" fmla="*/ 24 h 35"/>
                  <a:gd name="T14" fmla="*/ 28 w 33"/>
                  <a:gd name="T15" fmla="*/ 15 h 35"/>
                  <a:gd name="T16" fmla="*/ 32 w 33"/>
                  <a:gd name="T17" fmla="*/ 7 h 35"/>
                  <a:gd name="T18" fmla="*/ 26 w 33"/>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5">
                    <a:moveTo>
                      <a:pt x="26" y="0"/>
                    </a:moveTo>
                    <a:cubicBezTo>
                      <a:pt x="19" y="1"/>
                      <a:pt x="13" y="6"/>
                      <a:pt x="9" y="12"/>
                    </a:cubicBezTo>
                    <a:cubicBezTo>
                      <a:pt x="4" y="17"/>
                      <a:pt x="2" y="22"/>
                      <a:pt x="1" y="22"/>
                    </a:cubicBezTo>
                    <a:cubicBezTo>
                      <a:pt x="0" y="26"/>
                      <a:pt x="0" y="30"/>
                      <a:pt x="3" y="33"/>
                    </a:cubicBezTo>
                    <a:cubicBezTo>
                      <a:pt x="5" y="35"/>
                      <a:pt x="9" y="35"/>
                      <a:pt x="10" y="31"/>
                    </a:cubicBezTo>
                    <a:cubicBezTo>
                      <a:pt x="10" y="31"/>
                      <a:pt x="11" y="30"/>
                      <a:pt x="12" y="29"/>
                    </a:cubicBezTo>
                    <a:cubicBezTo>
                      <a:pt x="13" y="27"/>
                      <a:pt x="14" y="26"/>
                      <a:pt x="15" y="24"/>
                    </a:cubicBezTo>
                    <a:cubicBezTo>
                      <a:pt x="19" y="20"/>
                      <a:pt x="23" y="16"/>
                      <a:pt x="28" y="15"/>
                    </a:cubicBezTo>
                    <a:cubicBezTo>
                      <a:pt x="31" y="15"/>
                      <a:pt x="33" y="11"/>
                      <a:pt x="32" y="7"/>
                    </a:cubicBezTo>
                    <a:cubicBezTo>
                      <a:pt x="32" y="3"/>
                      <a:pt x="29" y="0"/>
                      <a:pt x="26" y="0"/>
                    </a:cubicBezTo>
                    <a:close/>
                  </a:path>
                </a:pathLst>
              </a:custGeom>
              <a:solidFill>
                <a:srgbClr val="F6C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86" name="Freeform 85"/>
              <p:cNvSpPr>
                <a:spLocks/>
              </p:cNvSpPr>
              <p:nvPr/>
            </p:nvSpPr>
            <p:spPr bwMode="auto">
              <a:xfrm>
                <a:off x="2119218" y="1833518"/>
                <a:ext cx="312738" cy="396875"/>
              </a:xfrm>
              <a:custGeom>
                <a:avLst/>
                <a:gdLst>
                  <a:gd name="T0" fmla="*/ 120 w 161"/>
                  <a:gd name="T1" fmla="*/ 203 h 206"/>
                  <a:gd name="T2" fmla="*/ 34 w 161"/>
                  <a:gd name="T3" fmla="*/ 193 h 206"/>
                  <a:gd name="T4" fmla="*/ 24 w 161"/>
                  <a:gd name="T5" fmla="*/ 106 h 206"/>
                  <a:gd name="T6" fmla="*/ 107 w 161"/>
                  <a:gd name="T7" fmla="*/ 0 h 206"/>
                  <a:gd name="T8" fmla="*/ 161 w 161"/>
                  <a:gd name="T9" fmla="*/ 60 h 206"/>
                  <a:gd name="T10" fmla="*/ 82 w 161"/>
                  <a:gd name="T11" fmla="*/ 130 h 206"/>
                  <a:gd name="T12" fmla="*/ 77 w 161"/>
                  <a:gd name="T13" fmla="*/ 142 h 206"/>
                  <a:gd name="T14" fmla="*/ 124 w 161"/>
                  <a:gd name="T15" fmla="*/ 142 h 206"/>
                  <a:gd name="T16" fmla="*/ 128 w 161"/>
                  <a:gd name="T17" fmla="*/ 202 h 206"/>
                  <a:gd name="T18" fmla="*/ 120 w 161"/>
                  <a:gd name="T19" fmla="*/ 20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206">
                    <a:moveTo>
                      <a:pt x="120" y="203"/>
                    </a:moveTo>
                    <a:cubicBezTo>
                      <a:pt x="102" y="203"/>
                      <a:pt x="50" y="206"/>
                      <a:pt x="34" y="193"/>
                    </a:cubicBezTo>
                    <a:cubicBezTo>
                      <a:pt x="23" y="184"/>
                      <a:pt x="0" y="155"/>
                      <a:pt x="24" y="106"/>
                    </a:cubicBezTo>
                    <a:cubicBezTo>
                      <a:pt x="44" y="66"/>
                      <a:pt x="77" y="29"/>
                      <a:pt x="107" y="0"/>
                    </a:cubicBezTo>
                    <a:cubicBezTo>
                      <a:pt x="161" y="60"/>
                      <a:pt x="161" y="60"/>
                      <a:pt x="161" y="60"/>
                    </a:cubicBezTo>
                    <a:cubicBezTo>
                      <a:pt x="133" y="87"/>
                      <a:pt x="108" y="100"/>
                      <a:pt x="82" y="130"/>
                    </a:cubicBezTo>
                    <a:cubicBezTo>
                      <a:pt x="74" y="139"/>
                      <a:pt x="77" y="142"/>
                      <a:pt x="77" y="142"/>
                    </a:cubicBezTo>
                    <a:cubicBezTo>
                      <a:pt x="81" y="146"/>
                      <a:pt x="107" y="144"/>
                      <a:pt x="124" y="142"/>
                    </a:cubicBezTo>
                    <a:cubicBezTo>
                      <a:pt x="128" y="202"/>
                      <a:pt x="128" y="202"/>
                      <a:pt x="128" y="202"/>
                    </a:cubicBezTo>
                    <a:cubicBezTo>
                      <a:pt x="123" y="203"/>
                      <a:pt x="126" y="203"/>
                      <a:pt x="120" y="203"/>
                    </a:cubicBezTo>
                    <a:close/>
                  </a:path>
                </a:pathLst>
              </a:custGeom>
              <a:solidFill>
                <a:srgbClr val="312F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grpSp>
            <p:nvGrpSpPr>
              <p:cNvPr id="87" name="Group 86"/>
              <p:cNvGrpSpPr/>
              <p:nvPr/>
            </p:nvGrpSpPr>
            <p:grpSpPr>
              <a:xfrm>
                <a:off x="2358324" y="1203936"/>
                <a:ext cx="441066" cy="539488"/>
                <a:chOff x="3277891" y="1209102"/>
                <a:chExt cx="441066" cy="539488"/>
              </a:xfrm>
            </p:grpSpPr>
            <p:grpSp>
              <p:nvGrpSpPr>
                <p:cNvPr id="88" name="Group 87"/>
                <p:cNvGrpSpPr/>
                <p:nvPr/>
              </p:nvGrpSpPr>
              <p:grpSpPr>
                <a:xfrm>
                  <a:off x="3279144" y="1209102"/>
                  <a:ext cx="439813" cy="537039"/>
                  <a:chOff x="1543288" y="2431572"/>
                  <a:chExt cx="366011" cy="446922"/>
                </a:xfrm>
              </p:grpSpPr>
              <p:sp>
                <p:nvSpPr>
                  <p:cNvPr id="90" name="Freeform 89">
                    <a:extLst>
                      <a:ext uri="{FF2B5EF4-FFF2-40B4-BE49-F238E27FC236}">
                        <a16:creationId xmlns:lc="http://schemas.openxmlformats.org/drawingml/2006/lockedCanvas" xmlns:a16="http://schemas.microsoft.com/office/drawing/2014/main" xmlns="" id="{FBF6BC27-AF38-4C6F-BCE5-8B77B7AAC6CF}"/>
                      </a:ext>
                    </a:extLst>
                  </p:cNvPr>
                  <p:cNvSpPr>
                    <a:spLocks/>
                  </p:cNvSpPr>
                  <p:nvPr/>
                </p:nvSpPr>
                <p:spPr bwMode="auto">
                  <a:xfrm>
                    <a:off x="1543288" y="2431572"/>
                    <a:ext cx="366011" cy="446922"/>
                  </a:xfrm>
                  <a:custGeom>
                    <a:avLst/>
                    <a:gdLst>
                      <a:gd name="T0" fmla="*/ 169 w 180"/>
                      <a:gd name="T1" fmla="*/ 106 h 228"/>
                      <a:gd name="T2" fmla="*/ 171 w 180"/>
                      <a:gd name="T3" fmla="*/ 75 h 228"/>
                      <a:gd name="T4" fmla="*/ 90 w 180"/>
                      <a:gd name="T5" fmla="*/ 0 h 228"/>
                      <a:gd name="T6" fmla="*/ 9 w 180"/>
                      <a:gd name="T7" fmla="*/ 75 h 228"/>
                      <a:gd name="T8" fmla="*/ 12 w 180"/>
                      <a:gd name="T9" fmla="*/ 106 h 228"/>
                      <a:gd name="T10" fmla="*/ 5 w 180"/>
                      <a:gd name="T11" fmla="*/ 109 h 228"/>
                      <a:gd name="T12" fmla="*/ 0 w 180"/>
                      <a:gd name="T13" fmla="*/ 121 h 228"/>
                      <a:gd name="T14" fmla="*/ 0 w 180"/>
                      <a:gd name="T15" fmla="*/ 136 h 228"/>
                      <a:gd name="T16" fmla="*/ 15 w 180"/>
                      <a:gd name="T17" fmla="*/ 151 h 228"/>
                      <a:gd name="T18" fmla="*/ 90 w 180"/>
                      <a:gd name="T19" fmla="*/ 228 h 228"/>
                      <a:gd name="T20" fmla="*/ 165 w 180"/>
                      <a:gd name="T21" fmla="*/ 151 h 228"/>
                      <a:gd name="T22" fmla="*/ 180 w 180"/>
                      <a:gd name="T23" fmla="*/ 136 h 228"/>
                      <a:gd name="T24" fmla="*/ 180 w 180"/>
                      <a:gd name="T25" fmla="*/ 121 h 228"/>
                      <a:gd name="T26" fmla="*/ 169 w 180"/>
                      <a:gd name="T27" fmla="*/ 10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228">
                        <a:moveTo>
                          <a:pt x="169" y="106"/>
                        </a:moveTo>
                        <a:cubicBezTo>
                          <a:pt x="171" y="75"/>
                          <a:pt x="171" y="75"/>
                          <a:pt x="171" y="75"/>
                        </a:cubicBezTo>
                        <a:cubicBezTo>
                          <a:pt x="171" y="33"/>
                          <a:pt x="132" y="0"/>
                          <a:pt x="90" y="0"/>
                        </a:cubicBezTo>
                        <a:cubicBezTo>
                          <a:pt x="49" y="0"/>
                          <a:pt x="9" y="33"/>
                          <a:pt x="9" y="75"/>
                        </a:cubicBezTo>
                        <a:cubicBezTo>
                          <a:pt x="12" y="106"/>
                          <a:pt x="12" y="106"/>
                          <a:pt x="12" y="106"/>
                        </a:cubicBezTo>
                        <a:cubicBezTo>
                          <a:pt x="9" y="107"/>
                          <a:pt x="7" y="108"/>
                          <a:pt x="5" y="109"/>
                        </a:cubicBezTo>
                        <a:cubicBezTo>
                          <a:pt x="2" y="112"/>
                          <a:pt x="0" y="116"/>
                          <a:pt x="0" y="121"/>
                        </a:cubicBezTo>
                        <a:cubicBezTo>
                          <a:pt x="0" y="136"/>
                          <a:pt x="0" y="136"/>
                          <a:pt x="0" y="136"/>
                        </a:cubicBezTo>
                        <a:cubicBezTo>
                          <a:pt x="0" y="145"/>
                          <a:pt x="7" y="151"/>
                          <a:pt x="15" y="151"/>
                        </a:cubicBezTo>
                        <a:cubicBezTo>
                          <a:pt x="15" y="191"/>
                          <a:pt x="62" y="228"/>
                          <a:pt x="90" y="228"/>
                        </a:cubicBezTo>
                        <a:cubicBezTo>
                          <a:pt x="118" y="228"/>
                          <a:pt x="165" y="191"/>
                          <a:pt x="165" y="151"/>
                        </a:cubicBezTo>
                        <a:cubicBezTo>
                          <a:pt x="173" y="151"/>
                          <a:pt x="180" y="145"/>
                          <a:pt x="180" y="136"/>
                        </a:cubicBezTo>
                        <a:cubicBezTo>
                          <a:pt x="180" y="121"/>
                          <a:pt x="180" y="121"/>
                          <a:pt x="180" y="121"/>
                        </a:cubicBezTo>
                        <a:cubicBezTo>
                          <a:pt x="180" y="114"/>
                          <a:pt x="175" y="108"/>
                          <a:pt x="169" y="106"/>
                        </a:cubicBezTo>
                      </a:path>
                    </a:pathLst>
                  </a:custGeom>
                  <a:solidFill>
                    <a:srgbClr val="FFDA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91" name="Freeform 90">
                    <a:extLst>
                      <a:ext uri="{FF2B5EF4-FFF2-40B4-BE49-F238E27FC236}">
                        <a16:creationId xmlns:lc="http://schemas.openxmlformats.org/drawingml/2006/lockedCanvas" xmlns:a16="http://schemas.microsoft.com/office/drawing/2014/main" xmlns="" id="{EB5AD247-AEF3-41D8-B1EB-4A48E0CC5D6D}"/>
                      </a:ext>
                    </a:extLst>
                  </p:cNvPr>
                  <p:cNvSpPr>
                    <a:spLocks noEditPoints="1"/>
                  </p:cNvSpPr>
                  <p:nvPr/>
                </p:nvSpPr>
                <p:spPr bwMode="auto">
                  <a:xfrm>
                    <a:off x="1565531" y="2614552"/>
                    <a:ext cx="327025" cy="100012"/>
                  </a:xfrm>
                  <a:custGeom>
                    <a:avLst/>
                    <a:gdLst>
                      <a:gd name="T0" fmla="*/ 168 w 168"/>
                      <a:gd name="T1" fmla="*/ 4 h 52"/>
                      <a:gd name="T2" fmla="*/ 152 w 168"/>
                      <a:gd name="T3" fmla="*/ 4 h 52"/>
                      <a:gd name="T4" fmla="*/ 130 w 168"/>
                      <a:gd name="T5" fmla="*/ 0 h 52"/>
                      <a:gd name="T6" fmla="*/ 96 w 168"/>
                      <a:gd name="T7" fmla="*/ 9 h 52"/>
                      <a:gd name="T8" fmla="*/ 84 w 168"/>
                      <a:gd name="T9" fmla="*/ 6 h 52"/>
                      <a:gd name="T10" fmla="*/ 73 w 168"/>
                      <a:gd name="T11" fmla="*/ 9 h 52"/>
                      <a:gd name="T12" fmla="*/ 39 w 168"/>
                      <a:gd name="T13" fmla="*/ 0 h 52"/>
                      <a:gd name="T14" fmla="*/ 17 w 168"/>
                      <a:gd name="T15" fmla="*/ 4 h 52"/>
                      <a:gd name="T16" fmla="*/ 0 w 168"/>
                      <a:gd name="T17" fmla="*/ 4 h 52"/>
                      <a:gd name="T18" fmla="*/ 0 w 168"/>
                      <a:gd name="T19" fmla="*/ 16 h 52"/>
                      <a:gd name="T20" fmla="*/ 6 w 168"/>
                      <a:gd name="T21" fmla="*/ 18 h 52"/>
                      <a:gd name="T22" fmla="*/ 5 w 168"/>
                      <a:gd name="T23" fmla="*/ 24 h 52"/>
                      <a:gd name="T24" fmla="*/ 39 w 168"/>
                      <a:gd name="T25" fmla="*/ 52 h 52"/>
                      <a:gd name="T26" fmla="*/ 77 w 168"/>
                      <a:gd name="T27" fmla="*/ 25 h 52"/>
                      <a:gd name="T28" fmla="*/ 77 w 168"/>
                      <a:gd name="T29" fmla="*/ 18 h 52"/>
                      <a:gd name="T30" fmla="*/ 84 w 168"/>
                      <a:gd name="T31" fmla="*/ 16 h 52"/>
                      <a:gd name="T32" fmla="*/ 92 w 168"/>
                      <a:gd name="T33" fmla="*/ 18 h 52"/>
                      <a:gd name="T34" fmla="*/ 92 w 168"/>
                      <a:gd name="T35" fmla="*/ 25 h 52"/>
                      <a:gd name="T36" fmla="*/ 130 w 168"/>
                      <a:gd name="T37" fmla="*/ 52 h 52"/>
                      <a:gd name="T38" fmla="*/ 164 w 168"/>
                      <a:gd name="T39" fmla="*/ 24 h 52"/>
                      <a:gd name="T40" fmla="*/ 163 w 168"/>
                      <a:gd name="T41" fmla="*/ 18 h 52"/>
                      <a:gd name="T42" fmla="*/ 168 w 168"/>
                      <a:gd name="T43" fmla="*/ 16 h 52"/>
                      <a:gd name="T44" fmla="*/ 168 w 168"/>
                      <a:gd name="T45" fmla="*/ 4 h 52"/>
                      <a:gd name="T46" fmla="*/ 71 w 168"/>
                      <a:gd name="T47" fmla="*/ 24 h 52"/>
                      <a:gd name="T48" fmla="*/ 39 w 168"/>
                      <a:gd name="T49" fmla="*/ 46 h 52"/>
                      <a:gd name="T50" fmla="*/ 11 w 168"/>
                      <a:gd name="T51" fmla="*/ 24 h 52"/>
                      <a:gd name="T52" fmla="*/ 39 w 168"/>
                      <a:gd name="T53" fmla="*/ 6 h 52"/>
                      <a:gd name="T54" fmla="*/ 69 w 168"/>
                      <a:gd name="T55" fmla="*/ 14 h 52"/>
                      <a:gd name="T56" fmla="*/ 71 w 168"/>
                      <a:gd name="T57" fmla="*/ 24 h 52"/>
                      <a:gd name="T58" fmla="*/ 130 w 168"/>
                      <a:gd name="T59" fmla="*/ 46 h 52"/>
                      <a:gd name="T60" fmla="*/ 98 w 168"/>
                      <a:gd name="T61" fmla="*/ 24 h 52"/>
                      <a:gd name="T62" fmla="*/ 100 w 168"/>
                      <a:gd name="T63" fmla="*/ 14 h 52"/>
                      <a:gd name="T64" fmla="*/ 130 w 168"/>
                      <a:gd name="T65" fmla="*/ 6 h 52"/>
                      <a:gd name="T66" fmla="*/ 158 w 168"/>
                      <a:gd name="T67" fmla="*/ 24 h 52"/>
                      <a:gd name="T68" fmla="*/ 130 w 168"/>
                      <a:gd name="T69"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8" h="52">
                        <a:moveTo>
                          <a:pt x="168" y="4"/>
                        </a:moveTo>
                        <a:cubicBezTo>
                          <a:pt x="152" y="4"/>
                          <a:pt x="152" y="4"/>
                          <a:pt x="152" y="4"/>
                        </a:cubicBezTo>
                        <a:cubicBezTo>
                          <a:pt x="147" y="1"/>
                          <a:pt x="140" y="0"/>
                          <a:pt x="130" y="0"/>
                        </a:cubicBezTo>
                        <a:cubicBezTo>
                          <a:pt x="113" y="0"/>
                          <a:pt x="102" y="3"/>
                          <a:pt x="96" y="9"/>
                        </a:cubicBezTo>
                        <a:cubicBezTo>
                          <a:pt x="93" y="8"/>
                          <a:pt x="89" y="6"/>
                          <a:pt x="84" y="6"/>
                        </a:cubicBezTo>
                        <a:cubicBezTo>
                          <a:pt x="80" y="6"/>
                          <a:pt x="76" y="7"/>
                          <a:pt x="73" y="9"/>
                        </a:cubicBezTo>
                        <a:cubicBezTo>
                          <a:pt x="67" y="3"/>
                          <a:pt x="56" y="0"/>
                          <a:pt x="39" y="0"/>
                        </a:cubicBezTo>
                        <a:cubicBezTo>
                          <a:pt x="29" y="0"/>
                          <a:pt x="22" y="1"/>
                          <a:pt x="17" y="4"/>
                        </a:cubicBezTo>
                        <a:cubicBezTo>
                          <a:pt x="0" y="4"/>
                          <a:pt x="0" y="4"/>
                          <a:pt x="0" y="4"/>
                        </a:cubicBezTo>
                        <a:cubicBezTo>
                          <a:pt x="0" y="16"/>
                          <a:pt x="0" y="16"/>
                          <a:pt x="0" y="16"/>
                        </a:cubicBezTo>
                        <a:cubicBezTo>
                          <a:pt x="6" y="18"/>
                          <a:pt x="6" y="18"/>
                          <a:pt x="6" y="18"/>
                        </a:cubicBezTo>
                        <a:cubicBezTo>
                          <a:pt x="5" y="20"/>
                          <a:pt x="5" y="22"/>
                          <a:pt x="5" y="24"/>
                        </a:cubicBezTo>
                        <a:cubicBezTo>
                          <a:pt x="5" y="42"/>
                          <a:pt x="11" y="52"/>
                          <a:pt x="39" y="52"/>
                        </a:cubicBezTo>
                        <a:cubicBezTo>
                          <a:pt x="63" y="52"/>
                          <a:pt x="73" y="45"/>
                          <a:pt x="77" y="25"/>
                        </a:cubicBezTo>
                        <a:cubicBezTo>
                          <a:pt x="78" y="22"/>
                          <a:pt x="78" y="20"/>
                          <a:pt x="77" y="18"/>
                        </a:cubicBezTo>
                        <a:cubicBezTo>
                          <a:pt x="79" y="17"/>
                          <a:pt x="81" y="16"/>
                          <a:pt x="84" y="16"/>
                        </a:cubicBezTo>
                        <a:cubicBezTo>
                          <a:pt x="88" y="16"/>
                          <a:pt x="90" y="17"/>
                          <a:pt x="92" y="18"/>
                        </a:cubicBezTo>
                        <a:cubicBezTo>
                          <a:pt x="91" y="20"/>
                          <a:pt x="91" y="22"/>
                          <a:pt x="92" y="25"/>
                        </a:cubicBezTo>
                        <a:cubicBezTo>
                          <a:pt x="96" y="45"/>
                          <a:pt x="106" y="52"/>
                          <a:pt x="130" y="52"/>
                        </a:cubicBezTo>
                        <a:cubicBezTo>
                          <a:pt x="158" y="52"/>
                          <a:pt x="164" y="42"/>
                          <a:pt x="164" y="24"/>
                        </a:cubicBezTo>
                        <a:cubicBezTo>
                          <a:pt x="164" y="22"/>
                          <a:pt x="164" y="20"/>
                          <a:pt x="163" y="18"/>
                        </a:cubicBezTo>
                        <a:cubicBezTo>
                          <a:pt x="168" y="16"/>
                          <a:pt x="168" y="16"/>
                          <a:pt x="168" y="16"/>
                        </a:cubicBezTo>
                        <a:lnTo>
                          <a:pt x="168" y="4"/>
                        </a:lnTo>
                        <a:close/>
                        <a:moveTo>
                          <a:pt x="71" y="24"/>
                        </a:moveTo>
                        <a:cubicBezTo>
                          <a:pt x="68" y="41"/>
                          <a:pt x="61" y="46"/>
                          <a:pt x="39" y="46"/>
                        </a:cubicBezTo>
                        <a:cubicBezTo>
                          <a:pt x="13" y="46"/>
                          <a:pt x="11" y="37"/>
                          <a:pt x="11" y="24"/>
                        </a:cubicBezTo>
                        <a:cubicBezTo>
                          <a:pt x="11" y="20"/>
                          <a:pt x="11" y="6"/>
                          <a:pt x="39" y="6"/>
                        </a:cubicBezTo>
                        <a:cubicBezTo>
                          <a:pt x="59" y="6"/>
                          <a:pt x="66" y="10"/>
                          <a:pt x="69" y="14"/>
                        </a:cubicBezTo>
                        <a:cubicBezTo>
                          <a:pt x="71" y="16"/>
                          <a:pt x="72" y="20"/>
                          <a:pt x="71" y="24"/>
                        </a:cubicBezTo>
                        <a:close/>
                        <a:moveTo>
                          <a:pt x="130" y="46"/>
                        </a:moveTo>
                        <a:cubicBezTo>
                          <a:pt x="108" y="46"/>
                          <a:pt x="101" y="41"/>
                          <a:pt x="98" y="24"/>
                        </a:cubicBezTo>
                        <a:cubicBezTo>
                          <a:pt x="97" y="20"/>
                          <a:pt x="98" y="16"/>
                          <a:pt x="100" y="14"/>
                        </a:cubicBezTo>
                        <a:cubicBezTo>
                          <a:pt x="103" y="10"/>
                          <a:pt x="110" y="6"/>
                          <a:pt x="130" y="6"/>
                        </a:cubicBezTo>
                        <a:cubicBezTo>
                          <a:pt x="158" y="6"/>
                          <a:pt x="158" y="20"/>
                          <a:pt x="158" y="24"/>
                        </a:cubicBezTo>
                        <a:cubicBezTo>
                          <a:pt x="158" y="37"/>
                          <a:pt x="156" y="46"/>
                          <a:pt x="130" y="46"/>
                        </a:cubicBezTo>
                        <a:close/>
                      </a:path>
                    </a:pathLst>
                  </a:custGeom>
                  <a:solidFill>
                    <a:srgbClr val="4341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grpSp>
            <p:sp>
              <p:nvSpPr>
                <p:cNvPr id="89" name="Freeform 88"/>
                <p:cNvSpPr>
                  <a:spLocks noEditPoints="1"/>
                </p:cNvSpPr>
                <p:nvPr/>
              </p:nvSpPr>
              <p:spPr bwMode="auto">
                <a:xfrm>
                  <a:off x="3277891" y="1522317"/>
                  <a:ext cx="439119" cy="226273"/>
                </a:xfrm>
                <a:custGeom>
                  <a:avLst/>
                  <a:gdLst>
                    <a:gd name="T0" fmla="*/ 261 w 286"/>
                    <a:gd name="T1" fmla="*/ 3 h 154"/>
                    <a:gd name="T2" fmla="*/ 259 w 286"/>
                    <a:gd name="T3" fmla="*/ 0 h 154"/>
                    <a:gd name="T4" fmla="*/ 235 w 286"/>
                    <a:gd name="T5" fmla="*/ 50 h 154"/>
                    <a:gd name="T6" fmla="*/ 214 w 286"/>
                    <a:gd name="T7" fmla="*/ 51 h 154"/>
                    <a:gd name="T8" fmla="*/ 143 w 286"/>
                    <a:gd name="T9" fmla="*/ 42 h 154"/>
                    <a:gd name="T10" fmla="*/ 73 w 286"/>
                    <a:gd name="T11" fmla="*/ 51 h 154"/>
                    <a:gd name="T12" fmla="*/ 51 w 286"/>
                    <a:gd name="T13" fmla="*/ 50 h 154"/>
                    <a:gd name="T14" fmla="*/ 28 w 286"/>
                    <a:gd name="T15" fmla="*/ 0 h 154"/>
                    <a:gd name="T16" fmla="*/ 26 w 286"/>
                    <a:gd name="T17" fmla="*/ 5 h 154"/>
                    <a:gd name="T18" fmla="*/ 143 w 286"/>
                    <a:gd name="T19" fmla="*/ 154 h 154"/>
                    <a:gd name="T20" fmla="*/ 261 w 286"/>
                    <a:gd name="T21" fmla="*/ 3 h 154"/>
                    <a:gd name="T22" fmla="*/ 146 w 286"/>
                    <a:gd name="T23" fmla="*/ 77 h 154"/>
                    <a:gd name="T24" fmla="*/ 112 w 286"/>
                    <a:gd name="T25" fmla="*/ 68 h 154"/>
                    <a:gd name="T26" fmla="*/ 114 w 286"/>
                    <a:gd name="T27" fmla="*/ 63 h 154"/>
                    <a:gd name="T28" fmla="*/ 179 w 286"/>
                    <a:gd name="T29" fmla="*/ 63 h 154"/>
                    <a:gd name="T30" fmla="*/ 180 w 286"/>
                    <a:gd name="T31" fmla="*/ 68 h 154"/>
                    <a:gd name="T32" fmla="*/ 146 w 286"/>
                    <a:gd name="T33" fmla="*/ 7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6" h="154">
                      <a:moveTo>
                        <a:pt x="261" y="3"/>
                      </a:moveTo>
                      <a:cubicBezTo>
                        <a:pt x="259" y="0"/>
                        <a:pt x="259" y="0"/>
                        <a:pt x="259" y="0"/>
                      </a:cubicBezTo>
                      <a:cubicBezTo>
                        <a:pt x="259" y="16"/>
                        <a:pt x="248" y="39"/>
                        <a:pt x="235" y="50"/>
                      </a:cubicBezTo>
                      <a:cubicBezTo>
                        <a:pt x="228" y="53"/>
                        <a:pt x="220" y="55"/>
                        <a:pt x="214" y="51"/>
                      </a:cubicBezTo>
                      <a:cubicBezTo>
                        <a:pt x="202" y="47"/>
                        <a:pt x="176" y="42"/>
                        <a:pt x="143" y="42"/>
                      </a:cubicBezTo>
                      <a:cubicBezTo>
                        <a:pt x="110" y="42"/>
                        <a:pt x="84" y="47"/>
                        <a:pt x="73" y="51"/>
                      </a:cubicBezTo>
                      <a:cubicBezTo>
                        <a:pt x="66" y="55"/>
                        <a:pt x="58" y="53"/>
                        <a:pt x="51" y="50"/>
                      </a:cubicBezTo>
                      <a:cubicBezTo>
                        <a:pt x="38" y="39"/>
                        <a:pt x="28" y="16"/>
                        <a:pt x="28" y="0"/>
                      </a:cubicBezTo>
                      <a:cubicBezTo>
                        <a:pt x="26" y="5"/>
                        <a:pt x="26" y="5"/>
                        <a:pt x="26" y="5"/>
                      </a:cubicBezTo>
                      <a:cubicBezTo>
                        <a:pt x="29" y="13"/>
                        <a:pt x="0" y="154"/>
                        <a:pt x="143" y="154"/>
                      </a:cubicBezTo>
                      <a:cubicBezTo>
                        <a:pt x="286" y="154"/>
                        <a:pt x="258" y="11"/>
                        <a:pt x="261" y="3"/>
                      </a:cubicBezTo>
                      <a:close/>
                      <a:moveTo>
                        <a:pt x="146" y="77"/>
                      </a:moveTo>
                      <a:cubicBezTo>
                        <a:pt x="127" y="77"/>
                        <a:pt x="117" y="71"/>
                        <a:pt x="112" y="68"/>
                      </a:cubicBezTo>
                      <a:cubicBezTo>
                        <a:pt x="112" y="66"/>
                        <a:pt x="112" y="63"/>
                        <a:pt x="114" y="63"/>
                      </a:cubicBezTo>
                      <a:cubicBezTo>
                        <a:pt x="179" y="63"/>
                        <a:pt x="179" y="63"/>
                        <a:pt x="179" y="63"/>
                      </a:cubicBezTo>
                      <a:cubicBezTo>
                        <a:pt x="180" y="63"/>
                        <a:pt x="180" y="66"/>
                        <a:pt x="180" y="68"/>
                      </a:cubicBezTo>
                      <a:cubicBezTo>
                        <a:pt x="175" y="71"/>
                        <a:pt x="166" y="77"/>
                        <a:pt x="146" y="77"/>
                      </a:cubicBezTo>
                      <a:close/>
                    </a:path>
                  </a:pathLst>
                </a:custGeom>
                <a:solidFill>
                  <a:schemeClr val="accent6">
                    <a:lumMod val="50000"/>
                  </a:schemeClr>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grpSp>
        </p:grpSp>
        <p:grpSp>
          <p:nvGrpSpPr>
            <p:cNvPr id="97" name="Group 96"/>
            <p:cNvGrpSpPr/>
            <p:nvPr/>
          </p:nvGrpSpPr>
          <p:grpSpPr>
            <a:xfrm>
              <a:off x="6205280" y="4841443"/>
              <a:ext cx="630056" cy="1441940"/>
              <a:chOff x="3909741" y="2380534"/>
              <a:chExt cx="778815" cy="2371119"/>
            </a:xfrm>
          </p:grpSpPr>
          <p:sp>
            <p:nvSpPr>
              <p:cNvPr id="98" name="Freeform 97"/>
              <p:cNvSpPr>
                <a:spLocks/>
              </p:cNvSpPr>
              <p:nvPr/>
            </p:nvSpPr>
            <p:spPr bwMode="auto">
              <a:xfrm rot="21293134" flipH="1">
                <a:off x="4059374" y="2380534"/>
                <a:ext cx="454025" cy="671513"/>
              </a:xfrm>
              <a:custGeom>
                <a:avLst/>
                <a:gdLst>
                  <a:gd name="T0" fmla="*/ 221 w 233"/>
                  <a:gd name="T1" fmla="*/ 281 h 349"/>
                  <a:gd name="T2" fmla="*/ 221 w 233"/>
                  <a:gd name="T3" fmla="*/ 283 h 349"/>
                  <a:gd name="T4" fmla="*/ 217 w 233"/>
                  <a:gd name="T5" fmla="*/ 302 h 349"/>
                  <a:gd name="T6" fmla="*/ 208 w 233"/>
                  <a:gd name="T7" fmla="*/ 326 h 349"/>
                  <a:gd name="T8" fmla="*/ 202 w 233"/>
                  <a:gd name="T9" fmla="*/ 333 h 349"/>
                  <a:gd name="T10" fmla="*/ 184 w 233"/>
                  <a:gd name="T11" fmla="*/ 340 h 349"/>
                  <a:gd name="T12" fmla="*/ 72 w 233"/>
                  <a:gd name="T13" fmla="*/ 348 h 349"/>
                  <a:gd name="T14" fmla="*/ 53 w 233"/>
                  <a:gd name="T15" fmla="*/ 343 h 349"/>
                  <a:gd name="T16" fmla="*/ 46 w 233"/>
                  <a:gd name="T17" fmla="*/ 337 h 349"/>
                  <a:gd name="T18" fmla="*/ 34 w 233"/>
                  <a:gd name="T19" fmla="*/ 315 h 349"/>
                  <a:gd name="T20" fmla="*/ 27 w 233"/>
                  <a:gd name="T21" fmla="*/ 297 h 349"/>
                  <a:gd name="T22" fmla="*/ 27 w 233"/>
                  <a:gd name="T23" fmla="*/ 295 h 349"/>
                  <a:gd name="T24" fmla="*/ 36 w 233"/>
                  <a:gd name="T25" fmla="*/ 38 h 349"/>
                  <a:gd name="T26" fmla="*/ 104 w 233"/>
                  <a:gd name="T27" fmla="*/ 2 h 349"/>
                  <a:gd name="T28" fmla="*/ 165 w 233"/>
                  <a:gd name="T29" fmla="*/ 19 h 349"/>
                  <a:gd name="T30" fmla="*/ 176 w 233"/>
                  <a:gd name="T31" fmla="*/ 29 h 349"/>
                  <a:gd name="T32" fmla="*/ 180 w 233"/>
                  <a:gd name="T33" fmla="*/ 33 h 349"/>
                  <a:gd name="T34" fmla="*/ 221 w 233"/>
                  <a:gd name="T35" fmla="*/ 281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3" h="349">
                    <a:moveTo>
                      <a:pt x="221" y="281"/>
                    </a:moveTo>
                    <a:cubicBezTo>
                      <a:pt x="221" y="282"/>
                      <a:pt x="221" y="283"/>
                      <a:pt x="221" y="283"/>
                    </a:cubicBezTo>
                    <a:cubicBezTo>
                      <a:pt x="220" y="290"/>
                      <a:pt x="219" y="296"/>
                      <a:pt x="217" y="302"/>
                    </a:cubicBezTo>
                    <a:cubicBezTo>
                      <a:pt x="215" y="312"/>
                      <a:pt x="212" y="320"/>
                      <a:pt x="208" y="326"/>
                    </a:cubicBezTo>
                    <a:cubicBezTo>
                      <a:pt x="206" y="329"/>
                      <a:pt x="204" y="331"/>
                      <a:pt x="202" y="333"/>
                    </a:cubicBezTo>
                    <a:cubicBezTo>
                      <a:pt x="197" y="337"/>
                      <a:pt x="191" y="340"/>
                      <a:pt x="184" y="340"/>
                    </a:cubicBezTo>
                    <a:cubicBezTo>
                      <a:pt x="72" y="348"/>
                      <a:pt x="72" y="348"/>
                      <a:pt x="72" y="348"/>
                    </a:cubicBezTo>
                    <a:cubicBezTo>
                      <a:pt x="64" y="349"/>
                      <a:pt x="58" y="347"/>
                      <a:pt x="53" y="343"/>
                    </a:cubicBezTo>
                    <a:cubicBezTo>
                      <a:pt x="50" y="342"/>
                      <a:pt x="48" y="340"/>
                      <a:pt x="46" y="337"/>
                    </a:cubicBezTo>
                    <a:cubicBezTo>
                      <a:pt x="42" y="332"/>
                      <a:pt x="38" y="324"/>
                      <a:pt x="34" y="315"/>
                    </a:cubicBezTo>
                    <a:cubicBezTo>
                      <a:pt x="31" y="309"/>
                      <a:pt x="29" y="303"/>
                      <a:pt x="27" y="297"/>
                    </a:cubicBezTo>
                    <a:cubicBezTo>
                      <a:pt x="27" y="296"/>
                      <a:pt x="27" y="296"/>
                      <a:pt x="27" y="295"/>
                    </a:cubicBezTo>
                    <a:cubicBezTo>
                      <a:pt x="4" y="219"/>
                      <a:pt x="0" y="82"/>
                      <a:pt x="36" y="38"/>
                    </a:cubicBezTo>
                    <a:cubicBezTo>
                      <a:pt x="51" y="20"/>
                      <a:pt x="71" y="4"/>
                      <a:pt x="104" y="2"/>
                    </a:cubicBezTo>
                    <a:cubicBezTo>
                      <a:pt x="131" y="0"/>
                      <a:pt x="149" y="8"/>
                      <a:pt x="165" y="19"/>
                    </a:cubicBezTo>
                    <a:cubicBezTo>
                      <a:pt x="169" y="22"/>
                      <a:pt x="172" y="25"/>
                      <a:pt x="176" y="29"/>
                    </a:cubicBezTo>
                    <a:cubicBezTo>
                      <a:pt x="178" y="30"/>
                      <a:pt x="179" y="31"/>
                      <a:pt x="180" y="33"/>
                    </a:cubicBezTo>
                    <a:cubicBezTo>
                      <a:pt x="220" y="76"/>
                      <a:pt x="233" y="206"/>
                      <a:pt x="221" y="281"/>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99" name="Freeform 98">
                <a:extLst>
                  <a:ext uri="{FF2B5EF4-FFF2-40B4-BE49-F238E27FC236}">
                    <a16:creationId xmlns:lc="http://schemas.openxmlformats.org/drawingml/2006/lockedCanvas" xmlns:a16="http://schemas.microsoft.com/office/drawing/2014/main" xmlns="" id="{BD52E62B-9470-406E-B9C8-2CA2032A50DF}"/>
                  </a:ext>
                </a:extLst>
              </p:cNvPr>
              <p:cNvSpPr>
                <a:spLocks/>
              </p:cNvSpPr>
              <p:nvPr/>
            </p:nvSpPr>
            <p:spPr bwMode="auto">
              <a:xfrm>
                <a:off x="4110775" y="2865769"/>
                <a:ext cx="394711" cy="400521"/>
              </a:xfrm>
              <a:custGeom>
                <a:avLst/>
                <a:gdLst>
                  <a:gd name="T0" fmla="*/ 252 w 294"/>
                  <a:gd name="T1" fmla="*/ 42 h 204"/>
                  <a:gd name="T2" fmla="*/ 202 w 294"/>
                  <a:gd name="T3" fmla="*/ 38 h 204"/>
                  <a:gd name="T4" fmla="*/ 191 w 294"/>
                  <a:gd name="T5" fmla="*/ 0 h 204"/>
                  <a:gd name="T6" fmla="*/ 140 w 294"/>
                  <a:gd name="T7" fmla="*/ 1 h 204"/>
                  <a:gd name="T8" fmla="*/ 140 w 294"/>
                  <a:gd name="T9" fmla="*/ 1 h 204"/>
                  <a:gd name="T10" fmla="*/ 90 w 294"/>
                  <a:gd name="T11" fmla="*/ 0 h 204"/>
                  <a:gd name="T12" fmla="*/ 79 w 294"/>
                  <a:gd name="T13" fmla="*/ 38 h 204"/>
                  <a:gd name="T14" fmla="*/ 42 w 294"/>
                  <a:gd name="T15" fmla="*/ 42 h 204"/>
                  <a:gd name="T16" fmla="*/ 31 w 294"/>
                  <a:gd name="T17" fmla="*/ 89 h 204"/>
                  <a:gd name="T18" fmla="*/ 140 w 294"/>
                  <a:gd name="T19" fmla="*/ 204 h 204"/>
                  <a:gd name="T20" fmla="*/ 263 w 294"/>
                  <a:gd name="T21" fmla="*/ 89 h 204"/>
                  <a:gd name="T22" fmla="*/ 252 w 294"/>
                  <a:gd name="T23" fmla="*/ 4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4" h="204">
                    <a:moveTo>
                      <a:pt x="252" y="42"/>
                    </a:moveTo>
                    <a:cubicBezTo>
                      <a:pt x="202" y="38"/>
                      <a:pt x="202" y="38"/>
                      <a:pt x="202" y="38"/>
                    </a:cubicBezTo>
                    <a:cubicBezTo>
                      <a:pt x="186" y="32"/>
                      <a:pt x="191" y="0"/>
                      <a:pt x="191" y="0"/>
                    </a:cubicBezTo>
                    <a:cubicBezTo>
                      <a:pt x="140" y="1"/>
                      <a:pt x="140" y="1"/>
                      <a:pt x="140" y="1"/>
                    </a:cubicBezTo>
                    <a:cubicBezTo>
                      <a:pt x="140" y="1"/>
                      <a:pt x="140" y="1"/>
                      <a:pt x="140" y="1"/>
                    </a:cubicBezTo>
                    <a:cubicBezTo>
                      <a:pt x="90" y="0"/>
                      <a:pt x="90" y="0"/>
                      <a:pt x="90" y="0"/>
                    </a:cubicBezTo>
                    <a:cubicBezTo>
                      <a:pt x="90" y="0"/>
                      <a:pt x="95" y="32"/>
                      <a:pt x="79" y="38"/>
                    </a:cubicBezTo>
                    <a:cubicBezTo>
                      <a:pt x="42" y="42"/>
                      <a:pt x="42" y="42"/>
                      <a:pt x="42" y="42"/>
                    </a:cubicBezTo>
                    <a:cubicBezTo>
                      <a:pt x="42" y="42"/>
                      <a:pt x="0" y="49"/>
                      <a:pt x="31" y="89"/>
                    </a:cubicBezTo>
                    <a:cubicBezTo>
                      <a:pt x="62" y="129"/>
                      <a:pt x="140" y="204"/>
                      <a:pt x="140" y="204"/>
                    </a:cubicBezTo>
                    <a:cubicBezTo>
                      <a:pt x="140" y="204"/>
                      <a:pt x="233" y="129"/>
                      <a:pt x="263" y="89"/>
                    </a:cubicBezTo>
                    <a:cubicBezTo>
                      <a:pt x="294" y="49"/>
                      <a:pt x="252" y="42"/>
                      <a:pt x="252" y="42"/>
                    </a:cubicBezTo>
                    <a:close/>
                  </a:path>
                </a:pathLst>
              </a:custGeom>
              <a:solidFill>
                <a:srgbClr val="7D4E3F"/>
              </a:solidFill>
              <a:ln>
                <a:noFill/>
              </a:ln>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100" name="Rectangle 596">
                <a:extLst>
                  <a:ext uri="{FF2B5EF4-FFF2-40B4-BE49-F238E27FC236}">
                    <a16:creationId xmlns:lc="http://schemas.openxmlformats.org/drawingml/2006/lockedCanvas" xmlns:a16="http://schemas.microsoft.com/office/drawing/2014/main" xmlns="" id="{2420BDF6-BF7D-4363-A595-DE40FEFC87B0}"/>
                  </a:ext>
                </a:extLst>
              </p:cNvPr>
              <p:cNvSpPr/>
              <p:nvPr/>
            </p:nvSpPr>
            <p:spPr>
              <a:xfrm>
                <a:off x="4099291" y="2936433"/>
                <a:ext cx="403644" cy="494426"/>
              </a:xfrm>
              <a:custGeom>
                <a:avLst/>
                <a:gdLst>
                  <a:gd name="connsiteX0" fmla="*/ 0 w 329303"/>
                  <a:gd name="connsiteY0" fmla="*/ 0 h 500650"/>
                  <a:gd name="connsiteX1" fmla="*/ 329303 w 329303"/>
                  <a:gd name="connsiteY1" fmla="*/ 0 h 500650"/>
                  <a:gd name="connsiteX2" fmla="*/ 329303 w 329303"/>
                  <a:gd name="connsiteY2" fmla="*/ 500650 h 500650"/>
                  <a:gd name="connsiteX3" fmla="*/ 0 w 329303"/>
                  <a:gd name="connsiteY3" fmla="*/ 500650 h 500650"/>
                  <a:gd name="connsiteX4" fmla="*/ 0 w 329303"/>
                  <a:gd name="connsiteY4" fmla="*/ 0 h 500650"/>
                  <a:gd name="connsiteX0" fmla="*/ 0 w 329303"/>
                  <a:gd name="connsiteY0" fmla="*/ 3661 h 504311"/>
                  <a:gd name="connsiteX1" fmla="*/ 164193 w 329303"/>
                  <a:gd name="connsiteY1" fmla="*/ 0 h 504311"/>
                  <a:gd name="connsiteX2" fmla="*/ 329303 w 329303"/>
                  <a:gd name="connsiteY2" fmla="*/ 3661 h 504311"/>
                  <a:gd name="connsiteX3" fmla="*/ 329303 w 329303"/>
                  <a:gd name="connsiteY3" fmla="*/ 504311 h 504311"/>
                  <a:gd name="connsiteX4" fmla="*/ 0 w 329303"/>
                  <a:gd name="connsiteY4" fmla="*/ 504311 h 504311"/>
                  <a:gd name="connsiteX5" fmla="*/ 0 w 329303"/>
                  <a:gd name="connsiteY5" fmla="*/ 3661 h 504311"/>
                  <a:gd name="connsiteX0" fmla="*/ 0 w 329303"/>
                  <a:gd name="connsiteY0" fmla="*/ 0 h 500650"/>
                  <a:gd name="connsiteX1" fmla="*/ 171627 w 329303"/>
                  <a:gd name="connsiteY1" fmla="*/ 92982 h 500650"/>
                  <a:gd name="connsiteX2" fmla="*/ 329303 w 329303"/>
                  <a:gd name="connsiteY2" fmla="*/ 0 h 500650"/>
                  <a:gd name="connsiteX3" fmla="*/ 329303 w 329303"/>
                  <a:gd name="connsiteY3" fmla="*/ 500650 h 500650"/>
                  <a:gd name="connsiteX4" fmla="*/ 0 w 329303"/>
                  <a:gd name="connsiteY4" fmla="*/ 500650 h 500650"/>
                  <a:gd name="connsiteX5" fmla="*/ 0 w 329303"/>
                  <a:gd name="connsiteY5" fmla="*/ 0 h 500650"/>
                  <a:gd name="connsiteX0" fmla="*/ 0 w 329303"/>
                  <a:gd name="connsiteY0" fmla="*/ 0 h 500650"/>
                  <a:gd name="connsiteX1" fmla="*/ 171627 w 329303"/>
                  <a:gd name="connsiteY1" fmla="*/ 92982 h 500650"/>
                  <a:gd name="connsiteX2" fmla="*/ 254961 w 329303"/>
                  <a:gd name="connsiteY2" fmla="*/ 3717 h 500650"/>
                  <a:gd name="connsiteX3" fmla="*/ 329303 w 329303"/>
                  <a:gd name="connsiteY3" fmla="*/ 500650 h 500650"/>
                  <a:gd name="connsiteX4" fmla="*/ 0 w 329303"/>
                  <a:gd name="connsiteY4" fmla="*/ 500650 h 500650"/>
                  <a:gd name="connsiteX5" fmla="*/ 0 w 329303"/>
                  <a:gd name="connsiteY5" fmla="*/ 0 h 500650"/>
                  <a:gd name="connsiteX0" fmla="*/ 81776 w 329303"/>
                  <a:gd name="connsiteY0" fmla="*/ 0 h 496933"/>
                  <a:gd name="connsiteX1" fmla="*/ 171627 w 329303"/>
                  <a:gd name="connsiteY1" fmla="*/ 89265 h 496933"/>
                  <a:gd name="connsiteX2" fmla="*/ 254961 w 329303"/>
                  <a:gd name="connsiteY2" fmla="*/ 0 h 496933"/>
                  <a:gd name="connsiteX3" fmla="*/ 329303 w 329303"/>
                  <a:gd name="connsiteY3" fmla="*/ 496933 h 496933"/>
                  <a:gd name="connsiteX4" fmla="*/ 0 w 329303"/>
                  <a:gd name="connsiteY4" fmla="*/ 496933 h 496933"/>
                  <a:gd name="connsiteX5" fmla="*/ 81776 w 329303"/>
                  <a:gd name="connsiteY5" fmla="*/ 0 h 496933"/>
                  <a:gd name="connsiteX0" fmla="*/ 115229 w 362756"/>
                  <a:gd name="connsiteY0" fmla="*/ 0 h 496933"/>
                  <a:gd name="connsiteX1" fmla="*/ 205080 w 362756"/>
                  <a:gd name="connsiteY1" fmla="*/ 89265 h 496933"/>
                  <a:gd name="connsiteX2" fmla="*/ 288414 w 362756"/>
                  <a:gd name="connsiteY2" fmla="*/ 0 h 496933"/>
                  <a:gd name="connsiteX3" fmla="*/ 362756 w 362756"/>
                  <a:gd name="connsiteY3" fmla="*/ 496933 h 496933"/>
                  <a:gd name="connsiteX4" fmla="*/ 0 w 362756"/>
                  <a:gd name="connsiteY4" fmla="*/ 288777 h 496933"/>
                  <a:gd name="connsiteX5" fmla="*/ 115229 w 362756"/>
                  <a:gd name="connsiteY5" fmla="*/ 0 h 496933"/>
                  <a:gd name="connsiteX0" fmla="*/ 115229 w 425946"/>
                  <a:gd name="connsiteY0" fmla="*/ 0 h 333381"/>
                  <a:gd name="connsiteX1" fmla="*/ 205080 w 425946"/>
                  <a:gd name="connsiteY1" fmla="*/ 89265 h 333381"/>
                  <a:gd name="connsiteX2" fmla="*/ 288414 w 425946"/>
                  <a:gd name="connsiteY2" fmla="*/ 0 h 333381"/>
                  <a:gd name="connsiteX3" fmla="*/ 425946 w 425946"/>
                  <a:gd name="connsiteY3" fmla="*/ 333381 h 333381"/>
                  <a:gd name="connsiteX4" fmla="*/ 0 w 425946"/>
                  <a:gd name="connsiteY4" fmla="*/ 288777 h 333381"/>
                  <a:gd name="connsiteX5" fmla="*/ 115229 w 425946"/>
                  <a:gd name="connsiteY5" fmla="*/ 0 h 333381"/>
                  <a:gd name="connsiteX0" fmla="*/ 115229 w 425946"/>
                  <a:gd name="connsiteY0" fmla="*/ 0 h 333381"/>
                  <a:gd name="connsiteX1" fmla="*/ 205080 w 425946"/>
                  <a:gd name="connsiteY1" fmla="*/ 89265 h 333381"/>
                  <a:gd name="connsiteX2" fmla="*/ 288414 w 425946"/>
                  <a:gd name="connsiteY2" fmla="*/ 0 h 333381"/>
                  <a:gd name="connsiteX3" fmla="*/ 425946 w 425946"/>
                  <a:gd name="connsiteY3" fmla="*/ 333381 h 333381"/>
                  <a:gd name="connsiteX4" fmla="*/ 242250 w 425946"/>
                  <a:gd name="connsiteY4" fmla="*/ 308573 h 333381"/>
                  <a:gd name="connsiteX5" fmla="*/ 0 w 425946"/>
                  <a:gd name="connsiteY5" fmla="*/ 288777 h 333381"/>
                  <a:gd name="connsiteX6" fmla="*/ 115229 w 425946"/>
                  <a:gd name="connsiteY6" fmla="*/ 0 h 333381"/>
                  <a:gd name="connsiteX0" fmla="*/ 115229 w 425946"/>
                  <a:gd name="connsiteY0" fmla="*/ 0 h 494426"/>
                  <a:gd name="connsiteX1" fmla="*/ 205080 w 425946"/>
                  <a:gd name="connsiteY1" fmla="*/ 89265 h 494426"/>
                  <a:gd name="connsiteX2" fmla="*/ 288414 w 425946"/>
                  <a:gd name="connsiteY2" fmla="*/ 0 h 494426"/>
                  <a:gd name="connsiteX3" fmla="*/ 425946 w 425946"/>
                  <a:gd name="connsiteY3" fmla="*/ 333381 h 494426"/>
                  <a:gd name="connsiteX4" fmla="*/ 186494 w 425946"/>
                  <a:gd name="connsiteY4" fmla="*/ 494426 h 494426"/>
                  <a:gd name="connsiteX5" fmla="*/ 0 w 425946"/>
                  <a:gd name="connsiteY5" fmla="*/ 288777 h 494426"/>
                  <a:gd name="connsiteX6" fmla="*/ 115229 w 425946"/>
                  <a:gd name="connsiteY6" fmla="*/ 0 h 494426"/>
                  <a:gd name="connsiteX0" fmla="*/ 115229 w 403644"/>
                  <a:gd name="connsiteY0" fmla="*/ 0 h 494426"/>
                  <a:gd name="connsiteX1" fmla="*/ 205080 w 403644"/>
                  <a:gd name="connsiteY1" fmla="*/ 89265 h 494426"/>
                  <a:gd name="connsiteX2" fmla="*/ 288414 w 403644"/>
                  <a:gd name="connsiteY2" fmla="*/ 0 h 494426"/>
                  <a:gd name="connsiteX3" fmla="*/ 403644 w 403644"/>
                  <a:gd name="connsiteY3" fmla="*/ 266474 h 494426"/>
                  <a:gd name="connsiteX4" fmla="*/ 186494 w 403644"/>
                  <a:gd name="connsiteY4" fmla="*/ 494426 h 494426"/>
                  <a:gd name="connsiteX5" fmla="*/ 0 w 403644"/>
                  <a:gd name="connsiteY5" fmla="*/ 288777 h 494426"/>
                  <a:gd name="connsiteX6" fmla="*/ 115229 w 403644"/>
                  <a:gd name="connsiteY6" fmla="*/ 0 h 49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644" h="494426">
                    <a:moveTo>
                      <a:pt x="115229" y="0"/>
                    </a:moveTo>
                    <a:lnTo>
                      <a:pt x="205080" y="89265"/>
                    </a:lnTo>
                    <a:lnTo>
                      <a:pt x="288414" y="0"/>
                    </a:lnTo>
                    <a:lnTo>
                      <a:pt x="403644" y="266474"/>
                    </a:lnTo>
                    <a:lnTo>
                      <a:pt x="186494" y="494426"/>
                    </a:lnTo>
                    <a:lnTo>
                      <a:pt x="0" y="288777"/>
                    </a:lnTo>
                    <a:lnTo>
                      <a:pt x="115229"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101" name="Freeform 100">
                <a:extLst>
                  <a:ext uri="{FF2B5EF4-FFF2-40B4-BE49-F238E27FC236}">
                    <a16:creationId xmlns:lc="http://schemas.openxmlformats.org/drawingml/2006/lockedCanvas" xmlns:a16="http://schemas.microsoft.com/office/drawing/2014/main" xmlns="" id="{3629ECAD-467F-4453-9B3C-83BABA4019F0}"/>
                  </a:ext>
                </a:extLst>
              </p:cNvPr>
              <p:cNvSpPr>
                <a:spLocks/>
              </p:cNvSpPr>
              <p:nvPr/>
            </p:nvSpPr>
            <p:spPr bwMode="auto">
              <a:xfrm>
                <a:off x="4346190" y="4042158"/>
                <a:ext cx="133890" cy="685464"/>
              </a:xfrm>
              <a:custGeom>
                <a:avLst/>
                <a:gdLst>
                  <a:gd name="T0" fmla="*/ 67 w 68"/>
                  <a:gd name="T1" fmla="*/ 0 h 349"/>
                  <a:gd name="T2" fmla="*/ 61 w 68"/>
                  <a:gd name="T3" fmla="*/ 189 h 349"/>
                  <a:gd name="T4" fmla="*/ 51 w 68"/>
                  <a:gd name="T5" fmla="*/ 331 h 349"/>
                  <a:gd name="T6" fmla="*/ 38 w 68"/>
                  <a:gd name="T7" fmla="*/ 347 h 349"/>
                  <a:gd name="T8" fmla="*/ 26 w 68"/>
                  <a:gd name="T9" fmla="*/ 324 h 349"/>
                  <a:gd name="T10" fmla="*/ 12 w 68"/>
                  <a:gd name="T11" fmla="*/ 179 h 349"/>
                  <a:gd name="T12" fmla="*/ 0 w 68"/>
                  <a:gd name="T13" fmla="*/ 30 h 349"/>
                  <a:gd name="T14" fmla="*/ 67 w 68"/>
                  <a:gd name="T15" fmla="*/ 0 h 3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349">
                    <a:moveTo>
                      <a:pt x="67" y="0"/>
                    </a:moveTo>
                    <a:cubicBezTo>
                      <a:pt x="67" y="0"/>
                      <a:pt x="61" y="148"/>
                      <a:pt x="61" y="189"/>
                    </a:cubicBezTo>
                    <a:cubicBezTo>
                      <a:pt x="61" y="218"/>
                      <a:pt x="51" y="331"/>
                      <a:pt x="51" y="331"/>
                    </a:cubicBezTo>
                    <a:cubicBezTo>
                      <a:pt x="51" y="331"/>
                      <a:pt x="68" y="342"/>
                      <a:pt x="38" y="347"/>
                    </a:cubicBezTo>
                    <a:cubicBezTo>
                      <a:pt x="26" y="349"/>
                      <a:pt x="26" y="324"/>
                      <a:pt x="26" y="324"/>
                    </a:cubicBezTo>
                    <a:cubicBezTo>
                      <a:pt x="26" y="324"/>
                      <a:pt x="7" y="249"/>
                      <a:pt x="12" y="179"/>
                    </a:cubicBezTo>
                    <a:cubicBezTo>
                      <a:pt x="14" y="145"/>
                      <a:pt x="0" y="30"/>
                      <a:pt x="0" y="30"/>
                    </a:cubicBezTo>
                    <a:lnTo>
                      <a:pt x="67" y="0"/>
                    </a:lnTo>
                    <a:close/>
                  </a:path>
                </a:pathLst>
              </a:custGeom>
              <a:solidFill>
                <a:srgbClr val="8E58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102" name="Freeform 101">
                <a:extLst>
                  <a:ext uri="{FF2B5EF4-FFF2-40B4-BE49-F238E27FC236}">
                    <a16:creationId xmlns:lc="http://schemas.openxmlformats.org/drawingml/2006/lockedCanvas" xmlns:a16="http://schemas.microsoft.com/office/drawing/2014/main" xmlns="" id="{BB56DEE0-660C-4992-A164-6CB8B35760ED}"/>
                  </a:ext>
                </a:extLst>
              </p:cNvPr>
              <p:cNvSpPr>
                <a:spLocks/>
              </p:cNvSpPr>
              <p:nvPr/>
            </p:nvSpPr>
            <p:spPr bwMode="auto">
              <a:xfrm>
                <a:off x="4375943" y="4636074"/>
                <a:ext cx="91548" cy="115579"/>
              </a:xfrm>
              <a:custGeom>
                <a:avLst/>
                <a:gdLst>
                  <a:gd name="T0" fmla="*/ 10 w 47"/>
                  <a:gd name="T1" fmla="*/ 6 h 59"/>
                  <a:gd name="T2" fmla="*/ 25 w 47"/>
                  <a:gd name="T3" fmla="*/ 20 h 59"/>
                  <a:gd name="T4" fmla="*/ 38 w 47"/>
                  <a:gd name="T5" fmla="*/ 8 h 59"/>
                  <a:gd name="T6" fmla="*/ 45 w 47"/>
                  <a:gd name="T7" fmla="*/ 36 h 59"/>
                  <a:gd name="T8" fmla="*/ 8 w 47"/>
                  <a:gd name="T9" fmla="*/ 29 h 59"/>
                  <a:gd name="T10" fmla="*/ 10 w 47"/>
                  <a:gd name="T11" fmla="*/ 6 h 59"/>
                </a:gdLst>
                <a:ahLst/>
                <a:cxnLst>
                  <a:cxn ang="0">
                    <a:pos x="T0" y="T1"/>
                  </a:cxn>
                  <a:cxn ang="0">
                    <a:pos x="T2" y="T3"/>
                  </a:cxn>
                  <a:cxn ang="0">
                    <a:pos x="T4" y="T5"/>
                  </a:cxn>
                  <a:cxn ang="0">
                    <a:pos x="T6" y="T7"/>
                  </a:cxn>
                  <a:cxn ang="0">
                    <a:pos x="T8" y="T9"/>
                  </a:cxn>
                  <a:cxn ang="0">
                    <a:pos x="T10" y="T11"/>
                  </a:cxn>
                </a:cxnLst>
                <a:rect l="0" t="0" r="r" b="b"/>
                <a:pathLst>
                  <a:path w="47" h="59">
                    <a:moveTo>
                      <a:pt x="10" y="6"/>
                    </a:moveTo>
                    <a:cubicBezTo>
                      <a:pt x="25" y="20"/>
                      <a:pt x="25" y="20"/>
                      <a:pt x="25" y="20"/>
                    </a:cubicBezTo>
                    <a:cubicBezTo>
                      <a:pt x="38" y="8"/>
                      <a:pt x="38" y="8"/>
                      <a:pt x="38" y="8"/>
                    </a:cubicBezTo>
                    <a:cubicBezTo>
                      <a:pt x="38" y="8"/>
                      <a:pt x="47" y="27"/>
                      <a:pt x="45" y="36"/>
                    </a:cubicBezTo>
                    <a:cubicBezTo>
                      <a:pt x="42" y="58"/>
                      <a:pt x="16" y="59"/>
                      <a:pt x="8" y="29"/>
                    </a:cubicBezTo>
                    <a:cubicBezTo>
                      <a:pt x="0" y="0"/>
                      <a:pt x="10" y="6"/>
                      <a:pt x="10" y="6"/>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103" name="Freeform 102">
                <a:extLst>
                  <a:ext uri="{FF2B5EF4-FFF2-40B4-BE49-F238E27FC236}">
                    <a16:creationId xmlns:lc="http://schemas.openxmlformats.org/drawingml/2006/lockedCanvas" xmlns:a16="http://schemas.microsoft.com/office/drawing/2014/main" xmlns="" id="{5FE1AFE4-E5FC-4081-AAF7-48155B0FE813}"/>
                  </a:ext>
                </a:extLst>
              </p:cNvPr>
              <p:cNvSpPr>
                <a:spLocks/>
              </p:cNvSpPr>
              <p:nvPr/>
            </p:nvSpPr>
            <p:spPr bwMode="auto">
              <a:xfrm>
                <a:off x="4169430" y="4027281"/>
                <a:ext cx="149910" cy="700340"/>
              </a:xfrm>
              <a:custGeom>
                <a:avLst/>
                <a:gdLst>
                  <a:gd name="T0" fmla="*/ 1 w 76"/>
                  <a:gd name="T1" fmla="*/ 0 h 357"/>
                  <a:gd name="T2" fmla="*/ 7 w 76"/>
                  <a:gd name="T3" fmla="*/ 197 h 357"/>
                  <a:gd name="T4" fmla="*/ 16 w 76"/>
                  <a:gd name="T5" fmla="*/ 339 h 357"/>
                  <a:gd name="T6" fmla="*/ 29 w 76"/>
                  <a:gd name="T7" fmla="*/ 355 h 357"/>
                  <a:gd name="T8" fmla="*/ 41 w 76"/>
                  <a:gd name="T9" fmla="*/ 333 h 357"/>
                  <a:gd name="T10" fmla="*/ 57 w 76"/>
                  <a:gd name="T11" fmla="*/ 197 h 357"/>
                  <a:gd name="T12" fmla="*/ 76 w 76"/>
                  <a:gd name="T13" fmla="*/ 31 h 357"/>
                  <a:gd name="T14" fmla="*/ 1 w 76"/>
                  <a:gd name="T15" fmla="*/ 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357">
                    <a:moveTo>
                      <a:pt x="1" y="0"/>
                    </a:moveTo>
                    <a:cubicBezTo>
                      <a:pt x="1" y="0"/>
                      <a:pt x="5" y="168"/>
                      <a:pt x="7" y="197"/>
                    </a:cubicBezTo>
                    <a:cubicBezTo>
                      <a:pt x="9" y="226"/>
                      <a:pt x="16" y="339"/>
                      <a:pt x="16" y="339"/>
                    </a:cubicBezTo>
                    <a:cubicBezTo>
                      <a:pt x="16" y="339"/>
                      <a:pt x="0" y="350"/>
                      <a:pt x="29" y="355"/>
                    </a:cubicBezTo>
                    <a:cubicBezTo>
                      <a:pt x="41" y="357"/>
                      <a:pt x="41" y="333"/>
                      <a:pt x="41" y="333"/>
                    </a:cubicBezTo>
                    <a:cubicBezTo>
                      <a:pt x="41" y="333"/>
                      <a:pt x="57" y="243"/>
                      <a:pt x="57" y="197"/>
                    </a:cubicBezTo>
                    <a:cubicBezTo>
                      <a:pt x="58" y="117"/>
                      <a:pt x="76" y="31"/>
                      <a:pt x="76" y="31"/>
                    </a:cubicBezTo>
                    <a:lnTo>
                      <a:pt x="1" y="0"/>
                    </a:lnTo>
                    <a:close/>
                  </a:path>
                </a:pathLst>
              </a:custGeom>
              <a:solidFill>
                <a:srgbClr val="8E58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104" name="Freeform 103">
                <a:extLst>
                  <a:ext uri="{FF2B5EF4-FFF2-40B4-BE49-F238E27FC236}">
                    <a16:creationId xmlns:lc="http://schemas.openxmlformats.org/drawingml/2006/lockedCanvas" xmlns:a16="http://schemas.microsoft.com/office/drawing/2014/main" xmlns="" id="{386ACD4F-526C-4A1F-A465-4B47514AB2F0}"/>
                  </a:ext>
                </a:extLst>
              </p:cNvPr>
              <p:cNvSpPr>
                <a:spLocks/>
              </p:cNvSpPr>
              <p:nvPr/>
            </p:nvSpPr>
            <p:spPr bwMode="auto">
              <a:xfrm>
                <a:off x="4182017" y="4636074"/>
                <a:ext cx="91548" cy="115579"/>
              </a:xfrm>
              <a:custGeom>
                <a:avLst/>
                <a:gdLst>
                  <a:gd name="T0" fmla="*/ 37 w 47"/>
                  <a:gd name="T1" fmla="*/ 7 h 59"/>
                  <a:gd name="T2" fmla="*/ 21 w 47"/>
                  <a:gd name="T3" fmla="*/ 20 h 59"/>
                  <a:gd name="T4" fmla="*/ 8 w 47"/>
                  <a:gd name="T5" fmla="*/ 8 h 59"/>
                  <a:gd name="T6" fmla="*/ 1 w 47"/>
                  <a:gd name="T7" fmla="*/ 36 h 59"/>
                  <a:gd name="T8" fmla="*/ 39 w 47"/>
                  <a:gd name="T9" fmla="*/ 30 h 59"/>
                  <a:gd name="T10" fmla="*/ 37 w 47"/>
                  <a:gd name="T11" fmla="*/ 7 h 59"/>
                </a:gdLst>
                <a:ahLst/>
                <a:cxnLst>
                  <a:cxn ang="0">
                    <a:pos x="T0" y="T1"/>
                  </a:cxn>
                  <a:cxn ang="0">
                    <a:pos x="T2" y="T3"/>
                  </a:cxn>
                  <a:cxn ang="0">
                    <a:pos x="T4" y="T5"/>
                  </a:cxn>
                  <a:cxn ang="0">
                    <a:pos x="T6" y="T7"/>
                  </a:cxn>
                  <a:cxn ang="0">
                    <a:pos x="T8" y="T9"/>
                  </a:cxn>
                  <a:cxn ang="0">
                    <a:pos x="T10" y="T11"/>
                  </a:cxn>
                </a:cxnLst>
                <a:rect l="0" t="0" r="r" b="b"/>
                <a:pathLst>
                  <a:path w="47" h="59">
                    <a:moveTo>
                      <a:pt x="37" y="7"/>
                    </a:moveTo>
                    <a:cubicBezTo>
                      <a:pt x="21" y="20"/>
                      <a:pt x="21" y="20"/>
                      <a:pt x="21" y="20"/>
                    </a:cubicBezTo>
                    <a:cubicBezTo>
                      <a:pt x="8" y="8"/>
                      <a:pt x="8" y="8"/>
                      <a:pt x="8" y="8"/>
                    </a:cubicBezTo>
                    <a:cubicBezTo>
                      <a:pt x="8" y="8"/>
                      <a:pt x="0" y="27"/>
                      <a:pt x="1" y="36"/>
                    </a:cubicBezTo>
                    <a:cubicBezTo>
                      <a:pt x="5" y="59"/>
                      <a:pt x="30" y="59"/>
                      <a:pt x="39" y="30"/>
                    </a:cubicBezTo>
                    <a:cubicBezTo>
                      <a:pt x="47" y="0"/>
                      <a:pt x="37" y="7"/>
                      <a:pt x="37" y="7"/>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105" name="Freeform 104">
                <a:extLst>
                  <a:ext uri="{FF2B5EF4-FFF2-40B4-BE49-F238E27FC236}">
                    <a16:creationId xmlns:lc="http://schemas.openxmlformats.org/drawingml/2006/lockedCanvas" xmlns:a16="http://schemas.microsoft.com/office/drawing/2014/main" xmlns="" id="{171C18F3-1A34-436D-8E60-F2EA3B225937}"/>
                  </a:ext>
                </a:extLst>
              </p:cNvPr>
              <p:cNvSpPr>
                <a:spLocks/>
              </p:cNvSpPr>
              <p:nvPr/>
            </p:nvSpPr>
            <p:spPr bwMode="auto">
              <a:xfrm>
                <a:off x="4059000" y="3505468"/>
                <a:ext cx="488528" cy="694573"/>
              </a:xfrm>
              <a:custGeom>
                <a:avLst/>
                <a:gdLst>
                  <a:gd name="T0" fmla="*/ 286 w 322"/>
                  <a:gd name="T1" fmla="*/ 0 h 337"/>
                  <a:gd name="T2" fmla="*/ 42 w 322"/>
                  <a:gd name="T3" fmla="*/ 0 h 337"/>
                  <a:gd name="T4" fmla="*/ 64 w 322"/>
                  <a:gd name="T5" fmla="*/ 272 h 337"/>
                  <a:gd name="T6" fmla="*/ 265 w 322"/>
                  <a:gd name="T7" fmla="*/ 273 h 337"/>
                  <a:gd name="T8" fmla="*/ 286 w 322"/>
                  <a:gd name="T9" fmla="*/ 0 h 337"/>
                  <a:gd name="connsiteX0" fmla="*/ 8009 w 8379"/>
                  <a:gd name="connsiteY0" fmla="*/ 1151 h 16696"/>
                  <a:gd name="connsiteX1" fmla="*/ 431 w 8379"/>
                  <a:gd name="connsiteY1" fmla="*/ 1151 h 16696"/>
                  <a:gd name="connsiteX2" fmla="*/ 2164 w 8379"/>
                  <a:gd name="connsiteY2" fmla="*/ 16696 h 16696"/>
                  <a:gd name="connsiteX3" fmla="*/ 7357 w 8379"/>
                  <a:gd name="connsiteY3" fmla="*/ 9252 h 16696"/>
                  <a:gd name="connsiteX4" fmla="*/ 8009 w 8379"/>
                  <a:gd name="connsiteY4" fmla="*/ 1151 h 16696"/>
                  <a:gd name="connsiteX0" fmla="*/ 9558 w 9910"/>
                  <a:gd name="connsiteY0" fmla="*/ 689 h 10370"/>
                  <a:gd name="connsiteX1" fmla="*/ 514 w 9910"/>
                  <a:gd name="connsiteY1" fmla="*/ 689 h 10370"/>
                  <a:gd name="connsiteX2" fmla="*/ 2583 w 9910"/>
                  <a:gd name="connsiteY2" fmla="*/ 10000 h 10370"/>
                  <a:gd name="connsiteX3" fmla="*/ 8003 w 9910"/>
                  <a:gd name="connsiteY3" fmla="*/ 9810 h 10370"/>
                  <a:gd name="connsiteX4" fmla="*/ 9558 w 9910"/>
                  <a:gd name="connsiteY4" fmla="*/ 689 h 10370"/>
                  <a:gd name="connsiteX0" fmla="*/ 9633 w 9988"/>
                  <a:gd name="connsiteY0" fmla="*/ 635 h 9863"/>
                  <a:gd name="connsiteX1" fmla="*/ 507 w 9988"/>
                  <a:gd name="connsiteY1" fmla="*/ 635 h 9863"/>
                  <a:gd name="connsiteX2" fmla="*/ 2638 w 9988"/>
                  <a:gd name="connsiteY2" fmla="*/ 9194 h 9863"/>
                  <a:gd name="connsiteX3" fmla="*/ 8064 w 9988"/>
                  <a:gd name="connsiteY3" fmla="*/ 9431 h 9863"/>
                  <a:gd name="connsiteX4" fmla="*/ 9633 w 9988"/>
                  <a:gd name="connsiteY4" fmla="*/ 635 h 9863"/>
                  <a:gd name="connsiteX0" fmla="*/ 9645 w 10017"/>
                  <a:gd name="connsiteY0" fmla="*/ 644 h 9828"/>
                  <a:gd name="connsiteX1" fmla="*/ 508 w 10017"/>
                  <a:gd name="connsiteY1" fmla="*/ 644 h 9828"/>
                  <a:gd name="connsiteX2" fmla="*/ 2641 w 10017"/>
                  <a:gd name="connsiteY2" fmla="*/ 9322 h 9828"/>
                  <a:gd name="connsiteX3" fmla="*/ 8248 w 10017"/>
                  <a:gd name="connsiteY3" fmla="*/ 9339 h 9828"/>
                  <a:gd name="connsiteX4" fmla="*/ 9645 w 10017"/>
                  <a:gd name="connsiteY4" fmla="*/ 644 h 9828"/>
                  <a:gd name="connsiteX0" fmla="*/ 9707 w 10078"/>
                  <a:gd name="connsiteY0" fmla="*/ 647 h 9967"/>
                  <a:gd name="connsiteX1" fmla="*/ 585 w 10078"/>
                  <a:gd name="connsiteY1" fmla="*/ 647 h 9967"/>
                  <a:gd name="connsiteX2" fmla="*/ 2454 w 10078"/>
                  <a:gd name="connsiteY2" fmla="*/ 9374 h 9967"/>
                  <a:gd name="connsiteX3" fmla="*/ 8312 w 10078"/>
                  <a:gd name="connsiteY3" fmla="*/ 9494 h 9967"/>
                  <a:gd name="connsiteX4" fmla="*/ 9707 w 10078"/>
                  <a:gd name="connsiteY4" fmla="*/ 647 h 9967"/>
                  <a:gd name="connsiteX0" fmla="*/ 9632 w 10047"/>
                  <a:gd name="connsiteY0" fmla="*/ 649 h 9969"/>
                  <a:gd name="connsiteX1" fmla="*/ 580 w 10047"/>
                  <a:gd name="connsiteY1" fmla="*/ 649 h 9969"/>
                  <a:gd name="connsiteX2" fmla="*/ 2435 w 10047"/>
                  <a:gd name="connsiteY2" fmla="*/ 9405 h 9969"/>
                  <a:gd name="connsiteX3" fmla="*/ 8662 w 10047"/>
                  <a:gd name="connsiteY3" fmla="*/ 9484 h 9969"/>
                  <a:gd name="connsiteX4" fmla="*/ 9632 w 10047"/>
                  <a:gd name="connsiteY4" fmla="*/ 649 h 9969"/>
                  <a:gd name="connsiteX0" fmla="*/ 9682 w 10095"/>
                  <a:gd name="connsiteY0" fmla="*/ 653 h 10011"/>
                  <a:gd name="connsiteX1" fmla="*/ 672 w 10095"/>
                  <a:gd name="connsiteY1" fmla="*/ 653 h 10011"/>
                  <a:gd name="connsiteX2" fmla="*/ 2244 w 10095"/>
                  <a:gd name="connsiteY2" fmla="*/ 9477 h 10011"/>
                  <a:gd name="connsiteX3" fmla="*/ 8716 w 10095"/>
                  <a:gd name="connsiteY3" fmla="*/ 9515 h 10011"/>
                  <a:gd name="connsiteX4" fmla="*/ 9682 w 10095"/>
                  <a:gd name="connsiteY4" fmla="*/ 653 h 10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5" h="10011">
                    <a:moveTo>
                      <a:pt x="9682" y="653"/>
                    </a:moveTo>
                    <a:cubicBezTo>
                      <a:pt x="672" y="653"/>
                      <a:pt x="1912" y="-818"/>
                      <a:pt x="672" y="653"/>
                    </a:cubicBezTo>
                    <a:cubicBezTo>
                      <a:pt x="-568" y="2124"/>
                      <a:pt x="-119" y="5706"/>
                      <a:pt x="2244" y="9477"/>
                    </a:cubicBezTo>
                    <a:cubicBezTo>
                      <a:pt x="2244" y="9477"/>
                      <a:pt x="4618" y="10655"/>
                      <a:pt x="8716" y="9515"/>
                    </a:cubicBezTo>
                    <a:cubicBezTo>
                      <a:pt x="8716" y="9515"/>
                      <a:pt x="11010" y="1739"/>
                      <a:pt x="9682" y="653"/>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grpSp>
            <p:nvGrpSpPr>
              <p:cNvPr id="106" name="Group 105"/>
              <p:cNvGrpSpPr/>
              <p:nvPr/>
            </p:nvGrpSpPr>
            <p:grpSpPr>
              <a:xfrm rot="434439">
                <a:off x="4452820" y="2980323"/>
                <a:ext cx="235736" cy="812782"/>
                <a:chOff x="4499594" y="2980268"/>
                <a:chExt cx="235736" cy="824381"/>
              </a:xfrm>
            </p:grpSpPr>
            <p:grpSp>
              <p:nvGrpSpPr>
                <p:cNvPr id="119" name="Group 118"/>
                <p:cNvGrpSpPr/>
                <p:nvPr/>
              </p:nvGrpSpPr>
              <p:grpSpPr>
                <a:xfrm flipH="1">
                  <a:off x="4624607" y="3597194"/>
                  <a:ext cx="109729" cy="207455"/>
                  <a:chOff x="3838250" y="3750132"/>
                  <a:chExt cx="93663" cy="171450"/>
                </a:xfrm>
              </p:grpSpPr>
              <p:sp>
                <p:nvSpPr>
                  <p:cNvPr id="121" name="Freeform 120"/>
                  <p:cNvSpPr>
                    <a:spLocks/>
                  </p:cNvSpPr>
                  <p:nvPr/>
                </p:nvSpPr>
                <p:spPr bwMode="auto">
                  <a:xfrm>
                    <a:off x="3838250" y="3750132"/>
                    <a:ext cx="74613" cy="171450"/>
                  </a:xfrm>
                  <a:custGeom>
                    <a:avLst/>
                    <a:gdLst>
                      <a:gd name="T0" fmla="*/ 38 w 38"/>
                      <a:gd name="T1" fmla="*/ 69 h 89"/>
                      <a:gd name="T2" fmla="*/ 38 w 38"/>
                      <a:gd name="T3" fmla="*/ 15 h 89"/>
                      <a:gd name="T4" fmla="*/ 13 w 38"/>
                      <a:gd name="T5" fmla="*/ 15 h 89"/>
                      <a:gd name="T6" fmla="*/ 24 w 38"/>
                      <a:gd name="T7" fmla="*/ 89 h 89"/>
                      <a:gd name="T8" fmla="*/ 38 w 38"/>
                      <a:gd name="T9" fmla="*/ 69 h 89"/>
                    </a:gdLst>
                    <a:ahLst/>
                    <a:cxnLst>
                      <a:cxn ang="0">
                        <a:pos x="T0" y="T1"/>
                      </a:cxn>
                      <a:cxn ang="0">
                        <a:pos x="T2" y="T3"/>
                      </a:cxn>
                      <a:cxn ang="0">
                        <a:pos x="T4" y="T5"/>
                      </a:cxn>
                      <a:cxn ang="0">
                        <a:pos x="T6" y="T7"/>
                      </a:cxn>
                      <a:cxn ang="0">
                        <a:pos x="T8" y="T9"/>
                      </a:cxn>
                    </a:cxnLst>
                    <a:rect l="0" t="0" r="r" b="b"/>
                    <a:pathLst>
                      <a:path w="38" h="89">
                        <a:moveTo>
                          <a:pt x="38" y="69"/>
                        </a:moveTo>
                        <a:cubicBezTo>
                          <a:pt x="38" y="15"/>
                          <a:pt x="38" y="15"/>
                          <a:pt x="38" y="15"/>
                        </a:cubicBezTo>
                        <a:cubicBezTo>
                          <a:pt x="38" y="15"/>
                          <a:pt x="18" y="0"/>
                          <a:pt x="13" y="15"/>
                        </a:cubicBezTo>
                        <a:cubicBezTo>
                          <a:pt x="0" y="55"/>
                          <a:pt x="17" y="89"/>
                          <a:pt x="24" y="89"/>
                        </a:cubicBezTo>
                        <a:cubicBezTo>
                          <a:pt x="32" y="89"/>
                          <a:pt x="38" y="80"/>
                          <a:pt x="38" y="69"/>
                        </a:cubicBezTo>
                        <a:close/>
                      </a:path>
                    </a:pathLst>
                  </a:custGeom>
                  <a:solidFill>
                    <a:srgbClr val="8E58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122" name="Freeform 121"/>
                  <p:cNvSpPr>
                    <a:spLocks/>
                  </p:cNvSpPr>
                  <p:nvPr/>
                </p:nvSpPr>
                <p:spPr bwMode="auto">
                  <a:xfrm>
                    <a:off x="3896988" y="3800932"/>
                    <a:ext cx="34925" cy="82550"/>
                  </a:xfrm>
                  <a:custGeom>
                    <a:avLst/>
                    <a:gdLst>
                      <a:gd name="T0" fmla="*/ 18 w 18"/>
                      <a:gd name="T1" fmla="*/ 36 h 43"/>
                      <a:gd name="T2" fmla="*/ 8 w 18"/>
                      <a:gd name="T3" fmla="*/ 2 h 43"/>
                      <a:gd name="T4" fmla="*/ 1 w 18"/>
                      <a:gd name="T5" fmla="*/ 3 h 43"/>
                      <a:gd name="T6" fmla="*/ 2 w 18"/>
                      <a:gd name="T7" fmla="*/ 13 h 43"/>
                      <a:gd name="T8" fmla="*/ 3 w 18"/>
                      <a:gd name="T9" fmla="*/ 15 h 43"/>
                      <a:gd name="T10" fmla="*/ 5 w 18"/>
                      <a:gd name="T11" fmla="*/ 20 h 43"/>
                      <a:gd name="T12" fmla="*/ 8 w 18"/>
                      <a:gd name="T13" fmla="*/ 36 h 43"/>
                      <a:gd name="T14" fmla="*/ 13 w 18"/>
                      <a:gd name="T15" fmla="*/ 43 h 43"/>
                      <a:gd name="T16" fmla="*/ 18 w 18"/>
                      <a:gd name="T1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3">
                        <a:moveTo>
                          <a:pt x="18" y="36"/>
                        </a:moveTo>
                        <a:cubicBezTo>
                          <a:pt x="18" y="16"/>
                          <a:pt x="9" y="2"/>
                          <a:pt x="8" y="2"/>
                        </a:cubicBezTo>
                        <a:cubicBezTo>
                          <a:pt x="6" y="0"/>
                          <a:pt x="3" y="0"/>
                          <a:pt x="1" y="3"/>
                        </a:cubicBezTo>
                        <a:cubicBezTo>
                          <a:pt x="0" y="6"/>
                          <a:pt x="0" y="10"/>
                          <a:pt x="2" y="13"/>
                        </a:cubicBezTo>
                        <a:cubicBezTo>
                          <a:pt x="2" y="13"/>
                          <a:pt x="3" y="13"/>
                          <a:pt x="3" y="15"/>
                        </a:cubicBezTo>
                        <a:cubicBezTo>
                          <a:pt x="4" y="16"/>
                          <a:pt x="5" y="18"/>
                          <a:pt x="5" y="20"/>
                        </a:cubicBezTo>
                        <a:cubicBezTo>
                          <a:pt x="7" y="24"/>
                          <a:pt x="8" y="30"/>
                          <a:pt x="8" y="36"/>
                        </a:cubicBezTo>
                        <a:cubicBezTo>
                          <a:pt x="8" y="40"/>
                          <a:pt x="10" y="43"/>
                          <a:pt x="13" y="43"/>
                        </a:cubicBezTo>
                        <a:cubicBezTo>
                          <a:pt x="16" y="43"/>
                          <a:pt x="18" y="40"/>
                          <a:pt x="18" y="36"/>
                        </a:cubicBezTo>
                        <a:close/>
                      </a:path>
                    </a:pathLst>
                  </a:custGeom>
                  <a:solidFill>
                    <a:srgbClr val="8E58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grpSp>
            <p:sp>
              <p:nvSpPr>
                <p:cNvPr id="120" name="Freeform 119">
                  <a:extLst>
                    <a:ext uri="{FF2B5EF4-FFF2-40B4-BE49-F238E27FC236}">
                      <a16:creationId xmlns:lc="http://schemas.openxmlformats.org/drawingml/2006/lockedCanvas" xmlns:a16="http://schemas.microsoft.com/office/drawing/2014/main" xmlns="" id="{EC20BE8D-FCD0-4E82-844D-93F99543F4F1}"/>
                    </a:ext>
                  </a:extLst>
                </p:cNvPr>
                <p:cNvSpPr>
                  <a:spLocks/>
                </p:cNvSpPr>
                <p:nvPr/>
              </p:nvSpPr>
              <p:spPr bwMode="auto">
                <a:xfrm>
                  <a:off x="4499594" y="2980268"/>
                  <a:ext cx="235736" cy="702630"/>
                </a:xfrm>
                <a:custGeom>
                  <a:avLst/>
                  <a:gdLst>
                    <a:gd name="T0" fmla="*/ 24 w 120"/>
                    <a:gd name="T1" fmla="*/ 0 h 358"/>
                    <a:gd name="T2" fmla="*/ 13 w 120"/>
                    <a:gd name="T3" fmla="*/ 113 h 358"/>
                    <a:gd name="T4" fmla="*/ 45 w 120"/>
                    <a:gd name="T5" fmla="*/ 182 h 358"/>
                    <a:gd name="T6" fmla="*/ 62 w 120"/>
                    <a:gd name="T7" fmla="*/ 348 h 358"/>
                    <a:gd name="T8" fmla="*/ 120 w 120"/>
                    <a:gd name="T9" fmla="*/ 343 h 358"/>
                    <a:gd name="T10" fmla="*/ 95 w 120"/>
                    <a:gd name="T11" fmla="*/ 165 h 358"/>
                    <a:gd name="T12" fmla="*/ 34 w 120"/>
                    <a:gd name="T13" fmla="*/ 2 h 358"/>
                    <a:gd name="T14" fmla="*/ 24 w 120"/>
                    <a:gd name="T15" fmla="*/ 0 h 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358">
                      <a:moveTo>
                        <a:pt x="24" y="0"/>
                      </a:moveTo>
                      <a:cubicBezTo>
                        <a:pt x="24" y="0"/>
                        <a:pt x="0" y="52"/>
                        <a:pt x="13" y="113"/>
                      </a:cubicBezTo>
                      <a:cubicBezTo>
                        <a:pt x="45" y="182"/>
                        <a:pt x="45" y="182"/>
                        <a:pt x="45" y="182"/>
                      </a:cubicBezTo>
                      <a:cubicBezTo>
                        <a:pt x="62" y="348"/>
                        <a:pt x="62" y="348"/>
                        <a:pt x="62" y="348"/>
                      </a:cubicBezTo>
                      <a:cubicBezTo>
                        <a:pt x="62" y="348"/>
                        <a:pt x="90" y="358"/>
                        <a:pt x="120" y="343"/>
                      </a:cubicBezTo>
                      <a:cubicBezTo>
                        <a:pt x="120" y="343"/>
                        <a:pt x="105" y="207"/>
                        <a:pt x="95" y="165"/>
                      </a:cubicBezTo>
                      <a:cubicBezTo>
                        <a:pt x="86" y="124"/>
                        <a:pt x="34" y="2"/>
                        <a:pt x="34" y="2"/>
                      </a:cubicBezTo>
                      <a:lnTo>
                        <a:pt x="24" y="0"/>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grpSp>
          <p:sp>
            <p:nvSpPr>
              <p:cNvPr id="107" name="Freeform 106">
                <a:extLst>
                  <a:ext uri="{FF2B5EF4-FFF2-40B4-BE49-F238E27FC236}">
                    <a16:creationId xmlns:lc="http://schemas.openxmlformats.org/drawingml/2006/lockedCanvas" xmlns:a16="http://schemas.microsoft.com/office/drawing/2014/main" xmlns="" id="{A7833FF0-8A99-473E-8CF5-D2069EF5120B}"/>
                  </a:ext>
                </a:extLst>
              </p:cNvPr>
              <p:cNvSpPr>
                <a:spLocks/>
              </p:cNvSpPr>
              <p:nvPr/>
            </p:nvSpPr>
            <p:spPr bwMode="auto">
              <a:xfrm>
                <a:off x="4022615" y="2917173"/>
                <a:ext cx="334406" cy="720196"/>
              </a:xfrm>
              <a:custGeom>
                <a:avLst/>
                <a:gdLst>
                  <a:gd name="T0" fmla="*/ 87 w 140"/>
                  <a:gd name="T1" fmla="*/ 0 h 399"/>
                  <a:gd name="T2" fmla="*/ 70 w 140"/>
                  <a:gd name="T3" fmla="*/ 138 h 399"/>
                  <a:gd name="T4" fmla="*/ 139 w 140"/>
                  <a:gd name="T5" fmla="*/ 267 h 399"/>
                  <a:gd name="T6" fmla="*/ 140 w 140"/>
                  <a:gd name="T7" fmla="*/ 386 h 399"/>
                  <a:gd name="T8" fmla="*/ 0 w 140"/>
                  <a:gd name="T9" fmla="*/ 363 h 399"/>
                  <a:gd name="T10" fmla="*/ 37 w 140"/>
                  <a:gd name="T11" fmla="*/ 263 h 399"/>
                  <a:gd name="T12" fmla="*/ 11 w 140"/>
                  <a:gd name="T13" fmla="*/ 115 h 399"/>
                  <a:gd name="T14" fmla="*/ 11 w 140"/>
                  <a:gd name="T15" fmla="*/ 17 h 399"/>
                  <a:gd name="T16" fmla="*/ 87 w 140"/>
                  <a:gd name="T17" fmla="*/ 0 h 399"/>
                  <a:gd name="connsiteX0" fmla="*/ 6214 w 10000"/>
                  <a:gd name="connsiteY0" fmla="*/ 0 h 9731"/>
                  <a:gd name="connsiteX1" fmla="*/ 5000 w 10000"/>
                  <a:gd name="connsiteY1" fmla="*/ 3459 h 9731"/>
                  <a:gd name="connsiteX2" fmla="*/ 9929 w 10000"/>
                  <a:gd name="connsiteY2" fmla="*/ 6692 h 9731"/>
                  <a:gd name="connsiteX3" fmla="*/ 10000 w 10000"/>
                  <a:gd name="connsiteY3" fmla="*/ 9674 h 9731"/>
                  <a:gd name="connsiteX4" fmla="*/ 0 w 10000"/>
                  <a:gd name="connsiteY4" fmla="*/ 9098 h 9731"/>
                  <a:gd name="connsiteX5" fmla="*/ 2643 w 10000"/>
                  <a:gd name="connsiteY5" fmla="*/ 6591 h 9731"/>
                  <a:gd name="connsiteX6" fmla="*/ 786 w 10000"/>
                  <a:gd name="connsiteY6" fmla="*/ 2882 h 9731"/>
                  <a:gd name="connsiteX7" fmla="*/ 1184 w 10000"/>
                  <a:gd name="connsiteY7" fmla="*/ 723 h 9731"/>
                  <a:gd name="connsiteX8" fmla="*/ 6214 w 10000"/>
                  <a:gd name="connsiteY8" fmla="*/ 0 h 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9731">
                    <a:moveTo>
                      <a:pt x="6214" y="0"/>
                    </a:moveTo>
                    <a:cubicBezTo>
                      <a:pt x="6214" y="0"/>
                      <a:pt x="2929" y="2130"/>
                      <a:pt x="5000" y="3459"/>
                    </a:cubicBezTo>
                    <a:lnTo>
                      <a:pt x="9929" y="6692"/>
                    </a:lnTo>
                    <a:lnTo>
                      <a:pt x="10000" y="9674"/>
                    </a:lnTo>
                    <a:cubicBezTo>
                      <a:pt x="10000" y="9674"/>
                      <a:pt x="6857" y="10000"/>
                      <a:pt x="0" y="9098"/>
                    </a:cubicBezTo>
                    <a:cubicBezTo>
                      <a:pt x="0" y="9098"/>
                      <a:pt x="3143" y="7845"/>
                      <a:pt x="2643" y="6591"/>
                    </a:cubicBezTo>
                    <a:cubicBezTo>
                      <a:pt x="2071" y="5313"/>
                      <a:pt x="786" y="2882"/>
                      <a:pt x="786" y="2882"/>
                    </a:cubicBezTo>
                    <a:cubicBezTo>
                      <a:pt x="786" y="426"/>
                      <a:pt x="1184" y="723"/>
                      <a:pt x="1184" y="723"/>
                    </a:cubicBezTo>
                    <a:cubicBezTo>
                      <a:pt x="2993" y="581"/>
                      <a:pt x="4405" y="142"/>
                      <a:pt x="6214"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108" name="Freeform 107">
                <a:extLst>
                  <a:ext uri="{FF2B5EF4-FFF2-40B4-BE49-F238E27FC236}">
                    <a16:creationId xmlns:lc="http://schemas.openxmlformats.org/drawingml/2006/lockedCanvas" xmlns:a16="http://schemas.microsoft.com/office/drawing/2014/main" xmlns="" id="{3DB56FAC-ECB5-4A81-AA5E-7CAEE76A4FA0}"/>
                  </a:ext>
                </a:extLst>
              </p:cNvPr>
              <p:cNvSpPr>
                <a:spLocks/>
              </p:cNvSpPr>
              <p:nvPr/>
            </p:nvSpPr>
            <p:spPr bwMode="auto">
              <a:xfrm>
                <a:off x="4244187" y="2919553"/>
                <a:ext cx="339160" cy="714771"/>
              </a:xfrm>
              <a:custGeom>
                <a:avLst/>
                <a:gdLst>
                  <a:gd name="T0" fmla="*/ 54 w 149"/>
                  <a:gd name="T1" fmla="*/ 0 h 394"/>
                  <a:gd name="T2" fmla="*/ 70 w 149"/>
                  <a:gd name="T3" fmla="*/ 135 h 394"/>
                  <a:gd name="T4" fmla="*/ 1 w 149"/>
                  <a:gd name="T5" fmla="*/ 264 h 394"/>
                  <a:gd name="T6" fmla="*/ 0 w 149"/>
                  <a:gd name="T7" fmla="*/ 385 h 394"/>
                  <a:gd name="T8" fmla="*/ 149 w 149"/>
                  <a:gd name="T9" fmla="*/ 359 h 394"/>
                  <a:gd name="T10" fmla="*/ 108 w 149"/>
                  <a:gd name="T11" fmla="*/ 259 h 394"/>
                  <a:gd name="T12" fmla="*/ 132 w 149"/>
                  <a:gd name="T13" fmla="*/ 105 h 394"/>
                  <a:gd name="T14" fmla="*/ 137 w 149"/>
                  <a:gd name="T15" fmla="*/ 16 h 394"/>
                  <a:gd name="T16" fmla="*/ 54 w 149"/>
                  <a:gd name="T17" fmla="*/ 0 h 394"/>
                  <a:gd name="connsiteX0" fmla="*/ 3624 w 10000"/>
                  <a:gd name="connsiteY0" fmla="*/ 0 h 9772"/>
                  <a:gd name="connsiteX1" fmla="*/ 4698 w 10000"/>
                  <a:gd name="connsiteY1" fmla="*/ 3426 h 9772"/>
                  <a:gd name="connsiteX2" fmla="*/ 67 w 10000"/>
                  <a:gd name="connsiteY2" fmla="*/ 6701 h 9772"/>
                  <a:gd name="connsiteX3" fmla="*/ 0 w 10000"/>
                  <a:gd name="connsiteY3" fmla="*/ 9772 h 9772"/>
                  <a:gd name="connsiteX4" fmla="*/ 10000 w 10000"/>
                  <a:gd name="connsiteY4" fmla="*/ 9112 h 9772"/>
                  <a:gd name="connsiteX5" fmla="*/ 7248 w 10000"/>
                  <a:gd name="connsiteY5" fmla="*/ 6574 h 9772"/>
                  <a:gd name="connsiteX6" fmla="*/ 8859 w 10000"/>
                  <a:gd name="connsiteY6" fmla="*/ 2665 h 9772"/>
                  <a:gd name="connsiteX7" fmla="*/ 9195 w 10000"/>
                  <a:gd name="connsiteY7" fmla="*/ 707 h 9772"/>
                  <a:gd name="connsiteX8" fmla="*/ 3624 w 10000"/>
                  <a:gd name="connsiteY8" fmla="*/ 0 h 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9772">
                    <a:moveTo>
                      <a:pt x="3624" y="0"/>
                    </a:moveTo>
                    <a:cubicBezTo>
                      <a:pt x="3624" y="0"/>
                      <a:pt x="6577" y="2107"/>
                      <a:pt x="4698" y="3426"/>
                    </a:cubicBezTo>
                    <a:cubicBezTo>
                      <a:pt x="2752" y="4746"/>
                      <a:pt x="67" y="6701"/>
                      <a:pt x="67" y="6701"/>
                    </a:cubicBezTo>
                    <a:lnTo>
                      <a:pt x="0" y="9772"/>
                    </a:lnTo>
                    <a:lnTo>
                      <a:pt x="10000" y="9112"/>
                    </a:lnTo>
                    <a:cubicBezTo>
                      <a:pt x="10000" y="9112"/>
                      <a:pt x="6711" y="7843"/>
                      <a:pt x="7248" y="6574"/>
                    </a:cubicBezTo>
                    <a:cubicBezTo>
                      <a:pt x="7718" y="5279"/>
                      <a:pt x="8859" y="2665"/>
                      <a:pt x="8859" y="2665"/>
                    </a:cubicBezTo>
                    <a:cubicBezTo>
                      <a:pt x="9195" y="406"/>
                      <a:pt x="9195" y="707"/>
                      <a:pt x="9195" y="707"/>
                    </a:cubicBezTo>
                    <a:cubicBezTo>
                      <a:pt x="7338" y="572"/>
                      <a:pt x="5481" y="135"/>
                      <a:pt x="3624"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grpSp>
            <p:nvGrpSpPr>
              <p:cNvPr id="109" name="Group 108"/>
              <p:cNvGrpSpPr/>
              <p:nvPr/>
            </p:nvGrpSpPr>
            <p:grpSpPr>
              <a:xfrm rot="21222290">
                <a:off x="3909741" y="2975436"/>
                <a:ext cx="242934" cy="819792"/>
                <a:chOff x="3868175" y="2975436"/>
                <a:chExt cx="242934" cy="819792"/>
              </a:xfrm>
            </p:grpSpPr>
            <p:grpSp>
              <p:nvGrpSpPr>
                <p:cNvPr id="115" name="Group 114"/>
                <p:cNvGrpSpPr/>
                <p:nvPr/>
              </p:nvGrpSpPr>
              <p:grpSpPr>
                <a:xfrm>
                  <a:off x="3868175" y="3587773"/>
                  <a:ext cx="113333" cy="207455"/>
                  <a:chOff x="3838250" y="3750132"/>
                  <a:chExt cx="93663" cy="171450"/>
                </a:xfrm>
              </p:grpSpPr>
              <p:sp>
                <p:nvSpPr>
                  <p:cNvPr id="117" name="Freeform 116"/>
                  <p:cNvSpPr>
                    <a:spLocks/>
                  </p:cNvSpPr>
                  <p:nvPr/>
                </p:nvSpPr>
                <p:spPr bwMode="auto">
                  <a:xfrm>
                    <a:off x="3838250" y="3750132"/>
                    <a:ext cx="74613" cy="171450"/>
                  </a:xfrm>
                  <a:custGeom>
                    <a:avLst/>
                    <a:gdLst>
                      <a:gd name="T0" fmla="*/ 38 w 38"/>
                      <a:gd name="T1" fmla="*/ 69 h 89"/>
                      <a:gd name="T2" fmla="*/ 38 w 38"/>
                      <a:gd name="T3" fmla="*/ 15 h 89"/>
                      <a:gd name="T4" fmla="*/ 13 w 38"/>
                      <a:gd name="T5" fmla="*/ 15 h 89"/>
                      <a:gd name="T6" fmla="*/ 24 w 38"/>
                      <a:gd name="T7" fmla="*/ 89 h 89"/>
                      <a:gd name="T8" fmla="*/ 38 w 38"/>
                      <a:gd name="T9" fmla="*/ 69 h 89"/>
                    </a:gdLst>
                    <a:ahLst/>
                    <a:cxnLst>
                      <a:cxn ang="0">
                        <a:pos x="T0" y="T1"/>
                      </a:cxn>
                      <a:cxn ang="0">
                        <a:pos x="T2" y="T3"/>
                      </a:cxn>
                      <a:cxn ang="0">
                        <a:pos x="T4" y="T5"/>
                      </a:cxn>
                      <a:cxn ang="0">
                        <a:pos x="T6" y="T7"/>
                      </a:cxn>
                      <a:cxn ang="0">
                        <a:pos x="T8" y="T9"/>
                      </a:cxn>
                    </a:cxnLst>
                    <a:rect l="0" t="0" r="r" b="b"/>
                    <a:pathLst>
                      <a:path w="38" h="89">
                        <a:moveTo>
                          <a:pt x="38" y="69"/>
                        </a:moveTo>
                        <a:cubicBezTo>
                          <a:pt x="38" y="15"/>
                          <a:pt x="38" y="15"/>
                          <a:pt x="38" y="15"/>
                        </a:cubicBezTo>
                        <a:cubicBezTo>
                          <a:pt x="38" y="15"/>
                          <a:pt x="18" y="0"/>
                          <a:pt x="13" y="15"/>
                        </a:cubicBezTo>
                        <a:cubicBezTo>
                          <a:pt x="0" y="55"/>
                          <a:pt x="17" y="89"/>
                          <a:pt x="24" y="89"/>
                        </a:cubicBezTo>
                        <a:cubicBezTo>
                          <a:pt x="32" y="89"/>
                          <a:pt x="38" y="80"/>
                          <a:pt x="38" y="69"/>
                        </a:cubicBezTo>
                        <a:close/>
                      </a:path>
                    </a:pathLst>
                  </a:custGeom>
                  <a:solidFill>
                    <a:srgbClr val="8E58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118" name="Freeform 117"/>
                  <p:cNvSpPr>
                    <a:spLocks/>
                  </p:cNvSpPr>
                  <p:nvPr/>
                </p:nvSpPr>
                <p:spPr bwMode="auto">
                  <a:xfrm>
                    <a:off x="3896988" y="3800932"/>
                    <a:ext cx="34925" cy="82550"/>
                  </a:xfrm>
                  <a:custGeom>
                    <a:avLst/>
                    <a:gdLst>
                      <a:gd name="T0" fmla="*/ 18 w 18"/>
                      <a:gd name="T1" fmla="*/ 36 h 43"/>
                      <a:gd name="T2" fmla="*/ 8 w 18"/>
                      <a:gd name="T3" fmla="*/ 2 h 43"/>
                      <a:gd name="T4" fmla="*/ 1 w 18"/>
                      <a:gd name="T5" fmla="*/ 3 h 43"/>
                      <a:gd name="T6" fmla="*/ 2 w 18"/>
                      <a:gd name="T7" fmla="*/ 13 h 43"/>
                      <a:gd name="T8" fmla="*/ 3 w 18"/>
                      <a:gd name="T9" fmla="*/ 15 h 43"/>
                      <a:gd name="T10" fmla="*/ 5 w 18"/>
                      <a:gd name="T11" fmla="*/ 20 h 43"/>
                      <a:gd name="T12" fmla="*/ 8 w 18"/>
                      <a:gd name="T13" fmla="*/ 36 h 43"/>
                      <a:gd name="T14" fmla="*/ 13 w 18"/>
                      <a:gd name="T15" fmla="*/ 43 h 43"/>
                      <a:gd name="T16" fmla="*/ 18 w 18"/>
                      <a:gd name="T1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3">
                        <a:moveTo>
                          <a:pt x="18" y="36"/>
                        </a:moveTo>
                        <a:cubicBezTo>
                          <a:pt x="18" y="16"/>
                          <a:pt x="9" y="2"/>
                          <a:pt x="8" y="2"/>
                        </a:cubicBezTo>
                        <a:cubicBezTo>
                          <a:pt x="6" y="0"/>
                          <a:pt x="3" y="0"/>
                          <a:pt x="1" y="3"/>
                        </a:cubicBezTo>
                        <a:cubicBezTo>
                          <a:pt x="0" y="6"/>
                          <a:pt x="0" y="10"/>
                          <a:pt x="2" y="13"/>
                        </a:cubicBezTo>
                        <a:cubicBezTo>
                          <a:pt x="2" y="13"/>
                          <a:pt x="3" y="13"/>
                          <a:pt x="3" y="15"/>
                        </a:cubicBezTo>
                        <a:cubicBezTo>
                          <a:pt x="4" y="16"/>
                          <a:pt x="5" y="18"/>
                          <a:pt x="5" y="20"/>
                        </a:cubicBezTo>
                        <a:cubicBezTo>
                          <a:pt x="7" y="24"/>
                          <a:pt x="8" y="30"/>
                          <a:pt x="8" y="36"/>
                        </a:cubicBezTo>
                        <a:cubicBezTo>
                          <a:pt x="8" y="40"/>
                          <a:pt x="10" y="43"/>
                          <a:pt x="13" y="43"/>
                        </a:cubicBezTo>
                        <a:cubicBezTo>
                          <a:pt x="16" y="43"/>
                          <a:pt x="18" y="40"/>
                          <a:pt x="18" y="36"/>
                        </a:cubicBezTo>
                        <a:close/>
                      </a:path>
                    </a:pathLst>
                  </a:custGeom>
                  <a:solidFill>
                    <a:srgbClr val="8E58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grpSp>
            <p:sp>
              <p:nvSpPr>
                <p:cNvPr id="116" name="Freeform 115">
                  <a:extLst>
                    <a:ext uri="{FF2B5EF4-FFF2-40B4-BE49-F238E27FC236}">
                      <a16:creationId xmlns:lc="http://schemas.openxmlformats.org/drawingml/2006/lockedCanvas" xmlns:a16="http://schemas.microsoft.com/office/drawing/2014/main" xmlns="" id="{D73A3671-32D4-4FDD-AFE6-1ACDCFA484C6}"/>
                    </a:ext>
                  </a:extLst>
                </p:cNvPr>
                <p:cNvSpPr>
                  <a:spLocks/>
                </p:cNvSpPr>
                <p:nvPr/>
              </p:nvSpPr>
              <p:spPr bwMode="auto">
                <a:xfrm flipH="1">
                  <a:off x="3875373" y="2975436"/>
                  <a:ext cx="235736" cy="702628"/>
                </a:xfrm>
                <a:custGeom>
                  <a:avLst/>
                  <a:gdLst>
                    <a:gd name="T0" fmla="*/ 24 w 120"/>
                    <a:gd name="T1" fmla="*/ 0 h 358"/>
                    <a:gd name="T2" fmla="*/ 13 w 120"/>
                    <a:gd name="T3" fmla="*/ 113 h 358"/>
                    <a:gd name="T4" fmla="*/ 45 w 120"/>
                    <a:gd name="T5" fmla="*/ 182 h 358"/>
                    <a:gd name="T6" fmla="*/ 62 w 120"/>
                    <a:gd name="T7" fmla="*/ 348 h 358"/>
                    <a:gd name="T8" fmla="*/ 120 w 120"/>
                    <a:gd name="T9" fmla="*/ 343 h 358"/>
                    <a:gd name="T10" fmla="*/ 95 w 120"/>
                    <a:gd name="T11" fmla="*/ 165 h 358"/>
                    <a:gd name="T12" fmla="*/ 34 w 120"/>
                    <a:gd name="T13" fmla="*/ 2 h 358"/>
                    <a:gd name="T14" fmla="*/ 24 w 120"/>
                    <a:gd name="T15" fmla="*/ 0 h 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358">
                      <a:moveTo>
                        <a:pt x="24" y="0"/>
                      </a:moveTo>
                      <a:cubicBezTo>
                        <a:pt x="24" y="0"/>
                        <a:pt x="0" y="52"/>
                        <a:pt x="13" y="113"/>
                      </a:cubicBezTo>
                      <a:cubicBezTo>
                        <a:pt x="45" y="182"/>
                        <a:pt x="45" y="182"/>
                        <a:pt x="45" y="182"/>
                      </a:cubicBezTo>
                      <a:cubicBezTo>
                        <a:pt x="62" y="348"/>
                        <a:pt x="62" y="348"/>
                        <a:pt x="62" y="348"/>
                      </a:cubicBezTo>
                      <a:cubicBezTo>
                        <a:pt x="62" y="348"/>
                        <a:pt x="90" y="358"/>
                        <a:pt x="120" y="343"/>
                      </a:cubicBezTo>
                      <a:cubicBezTo>
                        <a:pt x="120" y="343"/>
                        <a:pt x="105" y="207"/>
                        <a:pt x="95" y="165"/>
                      </a:cubicBezTo>
                      <a:cubicBezTo>
                        <a:pt x="86" y="124"/>
                        <a:pt x="34" y="2"/>
                        <a:pt x="34" y="2"/>
                      </a:cubicBezTo>
                      <a:lnTo>
                        <a:pt x="24" y="0"/>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grpSp>
          <p:grpSp>
            <p:nvGrpSpPr>
              <p:cNvPr id="110" name="Group 109">
                <a:extLst>
                  <a:ext uri="{FF2B5EF4-FFF2-40B4-BE49-F238E27FC236}">
                    <a16:creationId xmlns:lc="http://schemas.openxmlformats.org/drawingml/2006/lockedCanvas" xmlns:a16="http://schemas.microsoft.com/office/drawing/2014/main" xmlns="" id="{21DBF619-6002-4F7D-AC8F-F9F70AE517B3}"/>
                  </a:ext>
                </a:extLst>
              </p:cNvPr>
              <p:cNvGrpSpPr/>
              <p:nvPr/>
            </p:nvGrpSpPr>
            <p:grpSpPr>
              <a:xfrm>
                <a:off x="4067280" y="2393792"/>
                <a:ext cx="464763" cy="504510"/>
                <a:chOff x="-2344738" y="1327150"/>
                <a:chExt cx="1633537" cy="1773238"/>
              </a:xfrm>
            </p:grpSpPr>
            <p:sp>
              <p:nvSpPr>
                <p:cNvPr id="111" name="Freeform 110">
                  <a:extLst>
                    <a:ext uri="{FF2B5EF4-FFF2-40B4-BE49-F238E27FC236}">
                      <a16:creationId xmlns:lc="http://schemas.openxmlformats.org/drawingml/2006/lockedCanvas" xmlns:a16="http://schemas.microsoft.com/office/drawing/2014/main" xmlns="" id="{B6AFC4D3-8737-4E13-A208-040385833A17}"/>
                    </a:ext>
                  </a:extLst>
                </p:cNvPr>
                <p:cNvSpPr>
                  <a:spLocks/>
                </p:cNvSpPr>
                <p:nvPr/>
              </p:nvSpPr>
              <p:spPr bwMode="auto">
                <a:xfrm>
                  <a:off x="-1000126" y="2268538"/>
                  <a:ext cx="288925" cy="422275"/>
                </a:xfrm>
                <a:custGeom>
                  <a:avLst/>
                  <a:gdLst>
                    <a:gd name="T0" fmla="*/ 81 w 106"/>
                    <a:gd name="T1" fmla="*/ 9 h 155"/>
                    <a:gd name="T2" fmla="*/ 15 w 106"/>
                    <a:gd name="T3" fmla="*/ 60 h 155"/>
                    <a:gd name="T4" fmla="*/ 25 w 106"/>
                    <a:gd name="T5" fmla="*/ 146 h 155"/>
                    <a:gd name="T6" fmla="*/ 91 w 106"/>
                    <a:gd name="T7" fmla="*/ 94 h 155"/>
                    <a:gd name="T8" fmla="*/ 81 w 106"/>
                    <a:gd name="T9" fmla="*/ 9 h 155"/>
                  </a:gdLst>
                  <a:ahLst/>
                  <a:cxnLst>
                    <a:cxn ang="0">
                      <a:pos x="T0" y="T1"/>
                    </a:cxn>
                    <a:cxn ang="0">
                      <a:pos x="T2" y="T3"/>
                    </a:cxn>
                    <a:cxn ang="0">
                      <a:pos x="T4" y="T5"/>
                    </a:cxn>
                    <a:cxn ang="0">
                      <a:pos x="T6" y="T7"/>
                    </a:cxn>
                    <a:cxn ang="0">
                      <a:pos x="T8" y="T9"/>
                    </a:cxn>
                  </a:cxnLst>
                  <a:rect l="0" t="0" r="r" b="b"/>
                  <a:pathLst>
                    <a:path w="106" h="155">
                      <a:moveTo>
                        <a:pt x="81" y="9"/>
                      </a:moveTo>
                      <a:cubicBezTo>
                        <a:pt x="60" y="0"/>
                        <a:pt x="31" y="23"/>
                        <a:pt x="15" y="60"/>
                      </a:cubicBezTo>
                      <a:cubicBezTo>
                        <a:pt x="0" y="98"/>
                        <a:pt x="4" y="136"/>
                        <a:pt x="25" y="146"/>
                      </a:cubicBezTo>
                      <a:cubicBezTo>
                        <a:pt x="46" y="155"/>
                        <a:pt x="75" y="132"/>
                        <a:pt x="91" y="94"/>
                      </a:cubicBezTo>
                      <a:cubicBezTo>
                        <a:pt x="106" y="57"/>
                        <a:pt x="102" y="18"/>
                        <a:pt x="81" y="9"/>
                      </a:cubicBezTo>
                      <a:close/>
                    </a:path>
                  </a:pathLst>
                </a:custGeom>
                <a:solidFill>
                  <a:srgbClr val="8E58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112" name="Freeform 111">
                  <a:extLst>
                    <a:ext uri="{FF2B5EF4-FFF2-40B4-BE49-F238E27FC236}">
                      <a16:creationId xmlns:lc="http://schemas.openxmlformats.org/drawingml/2006/lockedCanvas" xmlns:a16="http://schemas.microsoft.com/office/drawing/2014/main" xmlns="" id="{C021DE5B-15F1-46BD-9D23-A7D9E56003E2}"/>
                    </a:ext>
                  </a:extLst>
                </p:cNvPr>
                <p:cNvSpPr>
                  <a:spLocks/>
                </p:cNvSpPr>
                <p:nvPr/>
              </p:nvSpPr>
              <p:spPr bwMode="auto">
                <a:xfrm>
                  <a:off x="-2344738" y="2268538"/>
                  <a:ext cx="288925" cy="422275"/>
                </a:xfrm>
                <a:custGeom>
                  <a:avLst/>
                  <a:gdLst>
                    <a:gd name="T0" fmla="*/ 25 w 106"/>
                    <a:gd name="T1" fmla="*/ 9 h 155"/>
                    <a:gd name="T2" fmla="*/ 91 w 106"/>
                    <a:gd name="T3" fmla="*/ 60 h 155"/>
                    <a:gd name="T4" fmla="*/ 81 w 106"/>
                    <a:gd name="T5" fmla="*/ 146 h 155"/>
                    <a:gd name="T6" fmla="*/ 15 w 106"/>
                    <a:gd name="T7" fmla="*/ 94 h 155"/>
                    <a:gd name="T8" fmla="*/ 25 w 106"/>
                    <a:gd name="T9" fmla="*/ 9 h 155"/>
                  </a:gdLst>
                  <a:ahLst/>
                  <a:cxnLst>
                    <a:cxn ang="0">
                      <a:pos x="T0" y="T1"/>
                    </a:cxn>
                    <a:cxn ang="0">
                      <a:pos x="T2" y="T3"/>
                    </a:cxn>
                    <a:cxn ang="0">
                      <a:pos x="T4" y="T5"/>
                    </a:cxn>
                    <a:cxn ang="0">
                      <a:pos x="T6" y="T7"/>
                    </a:cxn>
                    <a:cxn ang="0">
                      <a:pos x="T8" y="T9"/>
                    </a:cxn>
                  </a:cxnLst>
                  <a:rect l="0" t="0" r="r" b="b"/>
                  <a:pathLst>
                    <a:path w="106" h="155">
                      <a:moveTo>
                        <a:pt x="25" y="9"/>
                      </a:moveTo>
                      <a:cubicBezTo>
                        <a:pt x="46" y="0"/>
                        <a:pt x="75" y="23"/>
                        <a:pt x="91" y="60"/>
                      </a:cubicBezTo>
                      <a:cubicBezTo>
                        <a:pt x="106" y="98"/>
                        <a:pt x="102" y="136"/>
                        <a:pt x="81" y="146"/>
                      </a:cubicBezTo>
                      <a:cubicBezTo>
                        <a:pt x="60" y="155"/>
                        <a:pt x="31" y="132"/>
                        <a:pt x="15" y="94"/>
                      </a:cubicBezTo>
                      <a:cubicBezTo>
                        <a:pt x="0" y="57"/>
                        <a:pt x="4" y="18"/>
                        <a:pt x="25" y="9"/>
                      </a:cubicBezTo>
                      <a:close/>
                    </a:path>
                  </a:pathLst>
                </a:custGeom>
                <a:solidFill>
                  <a:srgbClr val="8E58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113" name="Freeform 112">
                  <a:extLst>
                    <a:ext uri="{FF2B5EF4-FFF2-40B4-BE49-F238E27FC236}">
                      <a16:creationId xmlns:lc="http://schemas.openxmlformats.org/drawingml/2006/lockedCanvas" xmlns:a16="http://schemas.microsoft.com/office/drawing/2014/main" xmlns="" id="{B526973D-9C13-4241-9DF5-F9FC935B7966}"/>
                    </a:ext>
                  </a:extLst>
                </p:cNvPr>
                <p:cNvSpPr>
                  <a:spLocks/>
                </p:cNvSpPr>
                <p:nvPr/>
              </p:nvSpPr>
              <p:spPr bwMode="auto">
                <a:xfrm>
                  <a:off x="-2306638" y="1368425"/>
                  <a:ext cx="1560513" cy="1731963"/>
                </a:xfrm>
                <a:custGeom>
                  <a:avLst/>
                  <a:gdLst>
                    <a:gd name="T0" fmla="*/ 286 w 573"/>
                    <a:gd name="T1" fmla="*/ 635 h 635"/>
                    <a:gd name="T2" fmla="*/ 42 w 573"/>
                    <a:gd name="T3" fmla="*/ 375 h 635"/>
                    <a:gd name="T4" fmla="*/ 286 w 573"/>
                    <a:gd name="T5" fmla="*/ 0 h 635"/>
                    <a:gd name="T6" fmla="*/ 530 w 573"/>
                    <a:gd name="T7" fmla="*/ 375 h 635"/>
                    <a:gd name="T8" fmla="*/ 286 w 573"/>
                    <a:gd name="T9" fmla="*/ 635 h 635"/>
                  </a:gdLst>
                  <a:ahLst/>
                  <a:cxnLst>
                    <a:cxn ang="0">
                      <a:pos x="T0" y="T1"/>
                    </a:cxn>
                    <a:cxn ang="0">
                      <a:pos x="T2" y="T3"/>
                    </a:cxn>
                    <a:cxn ang="0">
                      <a:pos x="T4" y="T5"/>
                    </a:cxn>
                    <a:cxn ang="0">
                      <a:pos x="T6" y="T7"/>
                    </a:cxn>
                    <a:cxn ang="0">
                      <a:pos x="T8" y="T9"/>
                    </a:cxn>
                  </a:cxnLst>
                  <a:rect l="0" t="0" r="r" b="b"/>
                  <a:pathLst>
                    <a:path w="573" h="635">
                      <a:moveTo>
                        <a:pt x="286" y="635"/>
                      </a:moveTo>
                      <a:cubicBezTo>
                        <a:pt x="222" y="635"/>
                        <a:pt x="85" y="528"/>
                        <a:pt x="42" y="375"/>
                      </a:cubicBezTo>
                      <a:cubicBezTo>
                        <a:pt x="0" y="221"/>
                        <a:pt x="80" y="0"/>
                        <a:pt x="286" y="0"/>
                      </a:cubicBezTo>
                      <a:cubicBezTo>
                        <a:pt x="492" y="0"/>
                        <a:pt x="573" y="221"/>
                        <a:pt x="530" y="375"/>
                      </a:cubicBezTo>
                      <a:cubicBezTo>
                        <a:pt x="488" y="528"/>
                        <a:pt x="351" y="635"/>
                        <a:pt x="286" y="635"/>
                      </a:cubicBezTo>
                      <a:close/>
                    </a:path>
                  </a:pathLst>
                </a:custGeom>
                <a:solidFill>
                  <a:srgbClr val="8E58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114" name="Freeform 113">
                  <a:extLst>
                    <a:ext uri="{FF2B5EF4-FFF2-40B4-BE49-F238E27FC236}">
                      <a16:creationId xmlns:lc="http://schemas.openxmlformats.org/drawingml/2006/lockedCanvas" xmlns:a16="http://schemas.microsoft.com/office/drawing/2014/main" xmlns="" id="{A53401D7-5297-459C-8EA6-32BA215458DE}"/>
                    </a:ext>
                  </a:extLst>
                </p:cNvPr>
                <p:cNvSpPr>
                  <a:spLocks/>
                </p:cNvSpPr>
                <p:nvPr/>
              </p:nvSpPr>
              <p:spPr bwMode="auto">
                <a:xfrm>
                  <a:off x="-2339976" y="1327150"/>
                  <a:ext cx="1576388" cy="1185863"/>
                </a:xfrm>
                <a:custGeom>
                  <a:avLst/>
                  <a:gdLst>
                    <a:gd name="T0" fmla="*/ 555 w 579"/>
                    <a:gd name="T1" fmla="*/ 201 h 435"/>
                    <a:gd name="T2" fmla="*/ 336 w 579"/>
                    <a:gd name="T3" fmla="*/ 2 h 435"/>
                    <a:gd name="T4" fmla="*/ 289 w 579"/>
                    <a:gd name="T5" fmla="*/ 1 h 435"/>
                    <a:gd name="T6" fmla="*/ 243 w 579"/>
                    <a:gd name="T7" fmla="*/ 2 h 435"/>
                    <a:gd name="T8" fmla="*/ 24 w 579"/>
                    <a:gd name="T9" fmla="*/ 201 h 435"/>
                    <a:gd name="T10" fmla="*/ 39 w 579"/>
                    <a:gd name="T11" fmla="*/ 395 h 435"/>
                    <a:gd name="T12" fmla="*/ 63 w 579"/>
                    <a:gd name="T13" fmla="*/ 435 h 435"/>
                    <a:gd name="T14" fmla="*/ 55 w 579"/>
                    <a:gd name="T15" fmla="*/ 320 h 435"/>
                    <a:gd name="T16" fmla="*/ 100 w 579"/>
                    <a:gd name="T17" fmla="*/ 315 h 435"/>
                    <a:gd name="T18" fmla="*/ 238 w 579"/>
                    <a:gd name="T19" fmla="*/ 206 h 435"/>
                    <a:gd name="T20" fmla="*/ 289 w 579"/>
                    <a:gd name="T21" fmla="*/ 135 h 435"/>
                    <a:gd name="T22" fmla="*/ 340 w 579"/>
                    <a:gd name="T23" fmla="*/ 206 h 435"/>
                    <a:gd name="T24" fmla="*/ 479 w 579"/>
                    <a:gd name="T25" fmla="*/ 315 h 435"/>
                    <a:gd name="T26" fmla="*/ 523 w 579"/>
                    <a:gd name="T27" fmla="*/ 320 h 435"/>
                    <a:gd name="T28" fmla="*/ 516 w 579"/>
                    <a:gd name="T29" fmla="*/ 435 h 435"/>
                    <a:gd name="T30" fmla="*/ 539 w 579"/>
                    <a:gd name="T31" fmla="*/ 395 h 435"/>
                    <a:gd name="T32" fmla="*/ 555 w 579"/>
                    <a:gd name="T33" fmla="*/ 201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9" h="435">
                      <a:moveTo>
                        <a:pt x="555" y="201"/>
                      </a:moveTo>
                      <a:cubicBezTo>
                        <a:pt x="535" y="121"/>
                        <a:pt x="432" y="0"/>
                        <a:pt x="336" y="2"/>
                      </a:cubicBezTo>
                      <a:cubicBezTo>
                        <a:pt x="322" y="0"/>
                        <a:pt x="307" y="0"/>
                        <a:pt x="289" y="1"/>
                      </a:cubicBezTo>
                      <a:cubicBezTo>
                        <a:pt x="272" y="0"/>
                        <a:pt x="256" y="0"/>
                        <a:pt x="243" y="2"/>
                      </a:cubicBezTo>
                      <a:cubicBezTo>
                        <a:pt x="147" y="0"/>
                        <a:pt x="44" y="121"/>
                        <a:pt x="24" y="201"/>
                      </a:cubicBezTo>
                      <a:cubicBezTo>
                        <a:pt x="8" y="266"/>
                        <a:pt x="0" y="329"/>
                        <a:pt x="39" y="395"/>
                      </a:cubicBezTo>
                      <a:cubicBezTo>
                        <a:pt x="46" y="415"/>
                        <a:pt x="55" y="429"/>
                        <a:pt x="63" y="435"/>
                      </a:cubicBezTo>
                      <a:cubicBezTo>
                        <a:pt x="54" y="384"/>
                        <a:pt x="52" y="348"/>
                        <a:pt x="55" y="320"/>
                      </a:cubicBezTo>
                      <a:cubicBezTo>
                        <a:pt x="63" y="309"/>
                        <a:pt x="76" y="306"/>
                        <a:pt x="100" y="315"/>
                      </a:cubicBezTo>
                      <a:cubicBezTo>
                        <a:pt x="167" y="343"/>
                        <a:pt x="188" y="312"/>
                        <a:pt x="238" y="206"/>
                      </a:cubicBezTo>
                      <a:cubicBezTo>
                        <a:pt x="254" y="173"/>
                        <a:pt x="266" y="135"/>
                        <a:pt x="289" y="135"/>
                      </a:cubicBezTo>
                      <a:cubicBezTo>
                        <a:pt x="313" y="135"/>
                        <a:pt x="325" y="173"/>
                        <a:pt x="340" y="206"/>
                      </a:cubicBezTo>
                      <a:cubicBezTo>
                        <a:pt x="391" y="312"/>
                        <a:pt x="411" y="343"/>
                        <a:pt x="479" y="315"/>
                      </a:cubicBezTo>
                      <a:cubicBezTo>
                        <a:pt x="502" y="306"/>
                        <a:pt x="516" y="309"/>
                        <a:pt x="523" y="320"/>
                      </a:cubicBezTo>
                      <a:cubicBezTo>
                        <a:pt x="527" y="348"/>
                        <a:pt x="525" y="384"/>
                        <a:pt x="516" y="435"/>
                      </a:cubicBezTo>
                      <a:cubicBezTo>
                        <a:pt x="524" y="429"/>
                        <a:pt x="532" y="415"/>
                        <a:pt x="539" y="395"/>
                      </a:cubicBezTo>
                      <a:cubicBezTo>
                        <a:pt x="579" y="329"/>
                        <a:pt x="571" y="266"/>
                        <a:pt x="555" y="201"/>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grpSp>
        </p:grpSp>
        <p:grpSp>
          <p:nvGrpSpPr>
            <p:cNvPr id="123" name="Group 122"/>
            <p:cNvGrpSpPr/>
            <p:nvPr/>
          </p:nvGrpSpPr>
          <p:grpSpPr>
            <a:xfrm>
              <a:off x="5633722" y="4834673"/>
              <a:ext cx="582720" cy="1429700"/>
              <a:chOff x="-976591" y="3454209"/>
              <a:chExt cx="1694064" cy="5796630"/>
            </a:xfrm>
          </p:grpSpPr>
          <p:sp>
            <p:nvSpPr>
              <p:cNvPr id="124" name="Freeform 123">
                <a:extLst>
                  <a:ext uri="{FF2B5EF4-FFF2-40B4-BE49-F238E27FC236}">
                    <a16:creationId xmlns:lc="http://schemas.openxmlformats.org/drawingml/2006/lockedCanvas" xmlns:a16="http://schemas.microsoft.com/office/drawing/2014/main" xmlns="" id="{7ED99851-C13E-46D7-9190-B56BEA2D42C6}"/>
                  </a:ext>
                </a:extLst>
              </p:cNvPr>
              <p:cNvSpPr>
                <a:spLocks/>
              </p:cNvSpPr>
              <p:nvPr/>
            </p:nvSpPr>
            <p:spPr bwMode="auto">
              <a:xfrm>
                <a:off x="-557996" y="4786218"/>
                <a:ext cx="904398" cy="917713"/>
              </a:xfrm>
              <a:custGeom>
                <a:avLst/>
                <a:gdLst>
                  <a:gd name="T0" fmla="*/ 252 w 294"/>
                  <a:gd name="T1" fmla="*/ 42 h 204"/>
                  <a:gd name="T2" fmla="*/ 202 w 294"/>
                  <a:gd name="T3" fmla="*/ 38 h 204"/>
                  <a:gd name="T4" fmla="*/ 191 w 294"/>
                  <a:gd name="T5" fmla="*/ 0 h 204"/>
                  <a:gd name="T6" fmla="*/ 140 w 294"/>
                  <a:gd name="T7" fmla="*/ 1 h 204"/>
                  <a:gd name="T8" fmla="*/ 140 w 294"/>
                  <a:gd name="T9" fmla="*/ 1 h 204"/>
                  <a:gd name="T10" fmla="*/ 90 w 294"/>
                  <a:gd name="T11" fmla="*/ 0 h 204"/>
                  <a:gd name="T12" fmla="*/ 79 w 294"/>
                  <a:gd name="T13" fmla="*/ 38 h 204"/>
                  <a:gd name="T14" fmla="*/ 42 w 294"/>
                  <a:gd name="T15" fmla="*/ 42 h 204"/>
                  <a:gd name="T16" fmla="*/ 31 w 294"/>
                  <a:gd name="T17" fmla="*/ 89 h 204"/>
                  <a:gd name="T18" fmla="*/ 140 w 294"/>
                  <a:gd name="T19" fmla="*/ 204 h 204"/>
                  <a:gd name="T20" fmla="*/ 263 w 294"/>
                  <a:gd name="T21" fmla="*/ 89 h 204"/>
                  <a:gd name="T22" fmla="*/ 252 w 294"/>
                  <a:gd name="T23" fmla="*/ 4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4" h="204">
                    <a:moveTo>
                      <a:pt x="252" y="42"/>
                    </a:moveTo>
                    <a:cubicBezTo>
                      <a:pt x="202" y="38"/>
                      <a:pt x="202" y="38"/>
                      <a:pt x="202" y="38"/>
                    </a:cubicBezTo>
                    <a:cubicBezTo>
                      <a:pt x="186" y="32"/>
                      <a:pt x="191" y="0"/>
                      <a:pt x="191" y="0"/>
                    </a:cubicBezTo>
                    <a:cubicBezTo>
                      <a:pt x="140" y="1"/>
                      <a:pt x="140" y="1"/>
                      <a:pt x="140" y="1"/>
                    </a:cubicBezTo>
                    <a:cubicBezTo>
                      <a:pt x="140" y="1"/>
                      <a:pt x="140" y="1"/>
                      <a:pt x="140" y="1"/>
                    </a:cubicBezTo>
                    <a:cubicBezTo>
                      <a:pt x="90" y="0"/>
                      <a:pt x="90" y="0"/>
                      <a:pt x="90" y="0"/>
                    </a:cubicBezTo>
                    <a:cubicBezTo>
                      <a:pt x="90" y="0"/>
                      <a:pt x="95" y="32"/>
                      <a:pt x="79" y="38"/>
                    </a:cubicBezTo>
                    <a:cubicBezTo>
                      <a:pt x="42" y="42"/>
                      <a:pt x="42" y="42"/>
                      <a:pt x="42" y="42"/>
                    </a:cubicBezTo>
                    <a:cubicBezTo>
                      <a:pt x="42" y="42"/>
                      <a:pt x="0" y="49"/>
                      <a:pt x="31" y="89"/>
                    </a:cubicBezTo>
                    <a:cubicBezTo>
                      <a:pt x="62" y="129"/>
                      <a:pt x="140" y="204"/>
                      <a:pt x="140" y="204"/>
                    </a:cubicBezTo>
                    <a:cubicBezTo>
                      <a:pt x="140" y="204"/>
                      <a:pt x="233" y="129"/>
                      <a:pt x="263" y="89"/>
                    </a:cubicBezTo>
                    <a:cubicBezTo>
                      <a:pt x="294" y="49"/>
                      <a:pt x="252" y="42"/>
                      <a:pt x="252" y="42"/>
                    </a:cubicBezTo>
                    <a:close/>
                  </a:path>
                </a:pathLst>
              </a:custGeom>
              <a:solidFill>
                <a:srgbClr val="985C20"/>
              </a:solidFill>
              <a:ln>
                <a:noFill/>
              </a:ln>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125" name="Freeform 124">
                <a:extLst>
                  <a:ext uri="{FF2B5EF4-FFF2-40B4-BE49-F238E27FC236}">
                    <a16:creationId xmlns:lc="http://schemas.openxmlformats.org/drawingml/2006/lockedCanvas" xmlns:a16="http://schemas.microsoft.com/office/drawing/2014/main" xmlns="" id="{90570816-B85A-4FD4-958D-CA16C7E04193}"/>
                  </a:ext>
                </a:extLst>
              </p:cNvPr>
              <p:cNvSpPr>
                <a:spLocks/>
              </p:cNvSpPr>
              <p:nvPr/>
            </p:nvSpPr>
            <p:spPr bwMode="auto">
              <a:xfrm>
                <a:off x="-75648" y="8960626"/>
                <a:ext cx="730193" cy="290213"/>
              </a:xfrm>
              <a:custGeom>
                <a:avLst/>
                <a:gdLst>
                  <a:gd name="T0" fmla="*/ 60 w 103"/>
                  <a:gd name="T1" fmla="*/ 0 h 38"/>
                  <a:gd name="T2" fmla="*/ 65 w 103"/>
                  <a:gd name="T3" fmla="*/ 0 h 38"/>
                  <a:gd name="T4" fmla="*/ 102 w 103"/>
                  <a:gd name="T5" fmla="*/ 26 h 38"/>
                  <a:gd name="T6" fmla="*/ 9 w 103"/>
                  <a:gd name="T7" fmla="*/ 32 h 38"/>
                  <a:gd name="T8" fmla="*/ 0 w 103"/>
                  <a:gd name="T9" fmla="*/ 0 h 38"/>
                  <a:gd name="T10" fmla="*/ 60 w 103"/>
                  <a:gd name="T11" fmla="*/ 0 h 38"/>
                </a:gdLst>
                <a:ahLst/>
                <a:cxnLst>
                  <a:cxn ang="0">
                    <a:pos x="T0" y="T1"/>
                  </a:cxn>
                  <a:cxn ang="0">
                    <a:pos x="T2" y="T3"/>
                  </a:cxn>
                  <a:cxn ang="0">
                    <a:pos x="T4" y="T5"/>
                  </a:cxn>
                  <a:cxn ang="0">
                    <a:pos x="T6" y="T7"/>
                  </a:cxn>
                  <a:cxn ang="0">
                    <a:pos x="T8" y="T9"/>
                  </a:cxn>
                  <a:cxn ang="0">
                    <a:pos x="T10" y="T11"/>
                  </a:cxn>
                </a:cxnLst>
                <a:rect l="0" t="0" r="r" b="b"/>
                <a:pathLst>
                  <a:path w="103" h="38">
                    <a:moveTo>
                      <a:pt x="60" y="0"/>
                    </a:moveTo>
                    <a:cubicBezTo>
                      <a:pt x="65" y="0"/>
                      <a:pt x="65" y="0"/>
                      <a:pt x="65" y="0"/>
                    </a:cubicBezTo>
                    <a:cubicBezTo>
                      <a:pt x="65" y="0"/>
                      <a:pt x="101" y="14"/>
                      <a:pt x="102" y="26"/>
                    </a:cubicBezTo>
                    <a:cubicBezTo>
                      <a:pt x="103" y="38"/>
                      <a:pt x="9" y="32"/>
                      <a:pt x="9" y="32"/>
                    </a:cubicBezTo>
                    <a:cubicBezTo>
                      <a:pt x="9" y="32"/>
                      <a:pt x="1" y="33"/>
                      <a:pt x="0" y="0"/>
                    </a:cubicBezTo>
                    <a:lnTo>
                      <a:pt x="60" y="0"/>
                    </a:lnTo>
                    <a:close/>
                  </a:path>
                </a:pathLst>
              </a:custGeom>
              <a:solidFill>
                <a:srgbClr val="3D3D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126" name="Freeform 125">
                <a:extLst>
                  <a:ext uri="{FF2B5EF4-FFF2-40B4-BE49-F238E27FC236}">
                    <a16:creationId xmlns:lc="http://schemas.openxmlformats.org/drawingml/2006/lockedCanvas" xmlns:a16="http://schemas.microsoft.com/office/drawing/2014/main" xmlns="" id="{DAD05C66-1978-42E8-B6EE-D67B822B268F}"/>
                  </a:ext>
                </a:extLst>
              </p:cNvPr>
              <p:cNvSpPr>
                <a:spLocks/>
              </p:cNvSpPr>
              <p:nvPr/>
            </p:nvSpPr>
            <p:spPr bwMode="auto">
              <a:xfrm>
                <a:off x="-918456" y="8960626"/>
                <a:ext cx="735653" cy="290213"/>
              </a:xfrm>
              <a:custGeom>
                <a:avLst/>
                <a:gdLst>
                  <a:gd name="T0" fmla="*/ 43 w 103"/>
                  <a:gd name="T1" fmla="*/ 0 h 38"/>
                  <a:gd name="T2" fmla="*/ 37 w 103"/>
                  <a:gd name="T3" fmla="*/ 0 h 38"/>
                  <a:gd name="T4" fmla="*/ 1 w 103"/>
                  <a:gd name="T5" fmla="*/ 26 h 38"/>
                  <a:gd name="T6" fmla="*/ 94 w 103"/>
                  <a:gd name="T7" fmla="*/ 32 h 38"/>
                  <a:gd name="T8" fmla="*/ 103 w 103"/>
                  <a:gd name="T9" fmla="*/ 0 h 38"/>
                  <a:gd name="T10" fmla="*/ 43 w 103"/>
                  <a:gd name="T11" fmla="*/ 0 h 38"/>
                </a:gdLst>
                <a:ahLst/>
                <a:cxnLst>
                  <a:cxn ang="0">
                    <a:pos x="T0" y="T1"/>
                  </a:cxn>
                  <a:cxn ang="0">
                    <a:pos x="T2" y="T3"/>
                  </a:cxn>
                  <a:cxn ang="0">
                    <a:pos x="T4" y="T5"/>
                  </a:cxn>
                  <a:cxn ang="0">
                    <a:pos x="T6" y="T7"/>
                  </a:cxn>
                  <a:cxn ang="0">
                    <a:pos x="T8" y="T9"/>
                  </a:cxn>
                  <a:cxn ang="0">
                    <a:pos x="T10" y="T11"/>
                  </a:cxn>
                </a:cxnLst>
                <a:rect l="0" t="0" r="r" b="b"/>
                <a:pathLst>
                  <a:path w="103" h="38">
                    <a:moveTo>
                      <a:pt x="43" y="0"/>
                    </a:moveTo>
                    <a:cubicBezTo>
                      <a:pt x="37" y="0"/>
                      <a:pt x="37" y="0"/>
                      <a:pt x="37" y="0"/>
                    </a:cubicBezTo>
                    <a:cubicBezTo>
                      <a:pt x="37" y="0"/>
                      <a:pt x="2" y="14"/>
                      <a:pt x="1" y="26"/>
                    </a:cubicBezTo>
                    <a:cubicBezTo>
                      <a:pt x="0" y="38"/>
                      <a:pt x="94" y="32"/>
                      <a:pt x="94" y="32"/>
                    </a:cubicBezTo>
                    <a:cubicBezTo>
                      <a:pt x="94" y="32"/>
                      <a:pt x="102" y="33"/>
                      <a:pt x="103" y="0"/>
                    </a:cubicBezTo>
                    <a:lnTo>
                      <a:pt x="43" y="0"/>
                    </a:lnTo>
                    <a:close/>
                  </a:path>
                </a:pathLst>
              </a:custGeom>
              <a:solidFill>
                <a:srgbClr val="3D3D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127" name="Freeform 126">
                <a:extLst>
                  <a:ext uri="{FF2B5EF4-FFF2-40B4-BE49-F238E27FC236}">
                    <a16:creationId xmlns:lc="http://schemas.openxmlformats.org/drawingml/2006/lockedCanvas" xmlns:a16="http://schemas.microsoft.com/office/drawing/2014/main" xmlns="" id="{4C10BFA3-8FB0-4AE8-B84F-976A2DEC9929}"/>
                  </a:ext>
                </a:extLst>
              </p:cNvPr>
              <p:cNvSpPr>
                <a:spLocks/>
              </p:cNvSpPr>
              <p:nvPr/>
            </p:nvSpPr>
            <p:spPr bwMode="auto">
              <a:xfrm>
                <a:off x="-647144" y="6560120"/>
                <a:ext cx="1031354" cy="2400512"/>
              </a:xfrm>
              <a:custGeom>
                <a:avLst/>
                <a:gdLst>
                  <a:gd name="T0" fmla="*/ 233 w 233"/>
                  <a:gd name="T1" fmla="*/ 0 h 479"/>
                  <a:gd name="T2" fmla="*/ 231 w 233"/>
                  <a:gd name="T3" fmla="*/ 479 h 479"/>
                  <a:gd name="T4" fmla="*/ 128 w 233"/>
                  <a:gd name="T5" fmla="*/ 479 h 479"/>
                  <a:gd name="T6" fmla="*/ 114 w 233"/>
                  <a:gd name="T7" fmla="*/ 121 h 479"/>
                  <a:gd name="T8" fmla="*/ 104 w 233"/>
                  <a:gd name="T9" fmla="*/ 479 h 479"/>
                  <a:gd name="T10" fmla="*/ 0 w 233"/>
                  <a:gd name="T11" fmla="*/ 479 h 479"/>
                  <a:gd name="T12" fmla="*/ 0 w 233"/>
                  <a:gd name="T13" fmla="*/ 0 h 479"/>
                  <a:gd name="T14" fmla="*/ 233 w 233"/>
                  <a:gd name="T15" fmla="*/ 0 h 479"/>
                  <a:gd name="connsiteX0" fmla="*/ 9694 w 9914"/>
                  <a:gd name="connsiteY0" fmla="*/ 0 h 10033"/>
                  <a:gd name="connsiteX1" fmla="*/ 9914 w 9914"/>
                  <a:gd name="connsiteY1" fmla="*/ 10033 h 10033"/>
                  <a:gd name="connsiteX2" fmla="*/ 5494 w 9914"/>
                  <a:gd name="connsiteY2" fmla="*/ 10033 h 10033"/>
                  <a:gd name="connsiteX3" fmla="*/ 4893 w 9914"/>
                  <a:gd name="connsiteY3" fmla="*/ 2559 h 10033"/>
                  <a:gd name="connsiteX4" fmla="*/ 4464 w 9914"/>
                  <a:gd name="connsiteY4" fmla="*/ 10033 h 10033"/>
                  <a:gd name="connsiteX5" fmla="*/ 0 w 9914"/>
                  <a:gd name="connsiteY5" fmla="*/ 10033 h 10033"/>
                  <a:gd name="connsiteX6" fmla="*/ 0 w 9914"/>
                  <a:gd name="connsiteY6" fmla="*/ 33 h 10033"/>
                  <a:gd name="connsiteX7" fmla="*/ 9694 w 9914"/>
                  <a:gd name="connsiteY7" fmla="*/ 0 h 10033"/>
                  <a:gd name="connsiteX0" fmla="*/ 9778 w 10000"/>
                  <a:gd name="connsiteY0" fmla="*/ 34 h 10034"/>
                  <a:gd name="connsiteX1" fmla="*/ 10000 w 10000"/>
                  <a:gd name="connsiteY1" fmla="*/ 10034 h 10034"/>
                  <a:gd name="connsiteX2" fmla="*/ 5542 w 10000"/>
                  <a:gd name="connsiteY2" fmla="*/ 10034 h 10034"/>
                  <a:gd name="connsiteX3" fmla="*/ 4935 w 10000"/>
                  <a:gd name="connsiteY3" fmla="*/ 2585 h 10034"/>
                  <a:gd name="connsiteX4" fmla="*/ 4503 w 10000"/>
                  <a:gd name="connsiteY4" fmla="*/ 10034 h 10034"/>
                  <a:gd name="connsiteX5" fmla="*/ 0 w 10000"/>
                  <a:gd name="connsiteY5" fmla="*/ 10034 h 10034"/>
                  <a:gd name="connsiteX6" fmla="*/ 77 w 10000"/>
                  <a:gd name="connsiteY6" fmla="*/ 0 h 10034"/>
                  <a:gd name="connsiteX7" fmla="*/ 9778 w 10000"/>
                  <a:gd name="connsiteY7" fmla="*/ 34 h 10034"/>
                  <a:gd name="connsiteX0" fmla="*/ 9778 w 10000"/>
                  <a:gd name="connsiteY0" fmla="*/ 34 h 10034"/>
                  <a:gd name="connsiteX1" fmla="*/ 10000 w 10000"/>
                  <a:gd name="connsiteY1" fmla="*/ 10034 h 10034"/>
                  <a:gd name="connsiteX2" fmla="*/ 5542 w 10000"/>
                  <a:gd name="connsiteY2" fmla="*/ 10034 h 10034"/>
                  <a:gd name="connsiteX3" fmla="*/ 4935 w 10000"/>
                  <a:gd name="connsiteY3" fmla="*/ 2585 h 10034"/>
                  <a:gd name="connsiteX4" fmla="*/ 4503 w 10000"/>
                  <a:gd name="connsiteY4" fmla="*/ 10034 h 10034"/>
                  <a:gd name="connsiteX5" fmla="*/ 0 w 10000"/>
                  <a:gd name="connsiteY5" fmla="*/ 10034 h 10034"/>
                  <a:gd name="connsiteX6" fmla="*/ 309 w 10000"/>
                  <a:gd name="connsiteY6" fmla="*/ 0 h 10034"/>
                  <a:gd name="connsiteX7" fmla="*/ 9778 w 10000"/>
                  <a:gd name="connsiteY7" fmla="*/ 34 h 1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34">
                    <a:moveTo>
                      <a:pt x="9778" y="34"/>
                    </a:moveTo>
                    <a:lnTo>
                      <a:pt x="10000" y="10034"/>
                    </a:lnTo>
                    <a:lnTo>
                      <a:pt x="5542" y="10034"/>
                    </a:lnTo>
                    <a:cubicBezTo>
                      <a:pt x="5340" y="7551"/>
                      <a:pt x="5137" y="5067"/>
                      <a:pt x="4935" y="2585"/>
                    </a:cubicBezTo>
                    <a:lnTo>
                      <a:pt x="4503" y="10034"/>
                    </a:lnTo>
                    <a:lnTo>
                      <a:pt x="0" y="10034"/>
                    </a:lnTo>
                    <a:cubicBezTo>
                      <a:pt x="26" y="6689"/>
                      <a:pt x="283" y="3345"/>
                      <a:pt x="309" y="0"/>
                    </a:cubicBezTo>
                    <a:lnTo>
                      <a:pt x="9778" y="34"/>
                    </a:lnTo>
                    <a:close/>
                  </a:path>
                </a:pathLst>
              </a:custGeom>
              <a:solidFill>
                <a:srgbClr val="3230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128" name="Freeform 127"/>
              <p:cNvSpPr>
                <a:spLocks/>
              </p:cNvSpPr>
              <p:nvPr/>
            </p:nvSpPr>
            <p:spPr bwMode="auto">
              <a:xfrm>
                <a:off x="-338146" y="4708021"/>
                <a:ext cx="414668" cy="746056"/>
              </a:xfrm>
              <a:custGeom>
                <a:avLst/>
                <a:gdLst>
                  <a:gd name="T0" fmla="*/ 114 w 114"/>
                  <a:gd name="T1" fmla="*/ 50 h 191"/>
                  <a:gd name="T2" fmla="*/ 101 w 114"/>
                  <a:gd name="T3" fmla="*/ 44 h 191"/>
                  <a:gd name="T4" fmla="*/ 101 w 114"/>
                  <a:gd name="T5" fmla="*/ 0 h 191"/>
                  <a:gd name="T6" fmla="*/ 13 w 114"/>
                  <a:gd name="T7" fmla="*/ 0 h 191"/>
                  <a:gd name="T8" fmla="*/ 13 w 114"/>
                  <a:gd name="T9" fmla="*/ 44 h 191"/>
                  <a:gd name="T10" fmla="*/ 0 w 114"/>
                  <a:gd name="T11" fmla="*/ 49 h 191"/>
                  <a:gd name="T12" fmla="*/ 3 w 114"/>
                  <a:gd name="T13" fmla="*/ 173 h 191"/>
                  <a:gd name="T14" fmla="*/ 13 w 114"/>
                  <a:gd name="T15" fmla="*/ 173 h 191"/>
                  <a:gd name="T16" fmla="*/ 13 w 114"/>
                  <a:gd name="T17" fmla="*/ 191 h 191"/>
                  <a:gd name="T18" fmla="*/ 101 w 114"/>
                  <a:gd name="T19" fmla="*/ 191 h 191"/>
                  <a:gd name="T20" fmla="*/ 101 w 114"/>
                  <a:gd name="T21" fmla="*/ 173 h 191"/>
                  <a:gd name="T22" fmla="*/ 111 w 114"/>
                  <a:gd name="T23" fmla="*/ 173 h 191"/>
                  <a:gd name="T24" fmla="*/ 114 w 114"/>
                  <a:gd name="T25" fmla="*/ 5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91">
                    <a:moveTo>
                      <a:pt x="114" y="50"/>
                    </a:moveTo>
                    <a:lnTo>
                      <a:pt x="101" y="44"/>
                    </a:lnTo>
                    <a:lnTo>
                      <a:pt x="101" y="0"/>
                    </a:lnTo>
                    <a:lnTo>
                      <a:pt x="13" y="0"/>
                    </a:lnTo>
                    <a:lnTo>
                      <a:pt x="13" y="44"/>
                    </a:lnTo>
                    <a:lnTo>
                      <a:pt x="0" y="49"/>
                    </a:lnTo>
                    <a:lnTo>
                      <a:pt x="3" y="173"/>
                    </a:lnTo>
                    <a:lnTo>
                      <a:pt x="13" y="173"/>
                    </a:lnTo>
                    <a:lnTo>
                      <a:pt x="13" y="191"/>
                    </a:lnTo>
                    <a:lnTo>
                      <a:pt x="101" y="191"/>
                    </a:lnTo>
                    <a:lnTo>
                      <a:pt x="101" y="173"/>
                    </a:lnTo>
                    <a:lnTo>
                      <a:pt x="111" y="173"/>
                    </a:lnTo>
                    <a:lnTo>
                      <a:pt x="114"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129" name="Freeform 128"/>
              <p:cNvSpPr>
                <a:spLocks/>
              </p:cNvSpPr>
              <p:nvPr/>
            </p:nvSpPr>
            <p:spPr bwMode="auto">
              <a:xfrm>
                <a:off x="-887398" y="4895511"/>
                <a:ext cx="1509537" cy="1710848"/>
              </a:xfrm>
              <a:custGeom>
                <a:avLst/>
                <a:gdLst>
                  <a:gd name="T0" fmla="*/ 324 w 340"/>
                  <a:gd name="T1" fmla="*/ 56 h 361"/>
                  <a:gd name="T2" fmla="*/ 220 w 340"/>
                  <a:gd name="T3" fmla="*/ 2 h 361"/>
                  <a:gd name="T4" fmla="*/ 214 w 340"/>
                  <a:gd name="T5" fmla="*/ 0 h 361"/>
                  <a:gd name="T6" fmla="*/ 214 w 340"/>
                  <a:gd name="T7" fmla="*/ 0 h 361"/>
                  <a:gd name="T8" fmla="*/ 170 w 340"/>
                  <a:gd name="T9" fmla="*/ 48 h 361"/>
                  <a:gd name="T10" fmla="*/ 126 w 340"/>
                  <a:gd name="T11" fmla="*/ 0 h 361"/>
                  <a:gd name="T12" fmla="*/ 126 w 340"/>
                  <a:gd name="T13" fmla="*/ 0 h 361"/>
                  <a:gd name="T14" fmla="*/ 120 w 340"/>
                  <a:gd name="T15" fmla="*/ 2 h 361"/>
                  <a:gd name="T16" fmla="*/ 17 w 340"/>
                  <a:gd name="T17" fmla="*/ 56 h 361"/>
                  <a:gd name="T18" fmla="*/ 48 w 340"/>
                  <a:gd name="T19" fmla="*/ 131 h 361"/>
                  <a:gd name="T20" fmla="*/ 59 w 340"/>
                  <a:gd name="T21" fmla="*/ 361 h 361"/>
                  <a:gd name="T22" fmla="*/ 170 w 340"/>
                  <a:gd name="T23" fmla="*/ 361 h 361"/>
                  <a:gd name="T24" fmla="*/ 281 w 340"/>
                  <a:gd name="T25" fmla="*/ 361 h 361"/>
                  <a:gd name="T26" fmla="*/ 293 w 340"/>
                  <a:gd name="T27" fmla="*/ 131 h 361"/>
                  <a:gd name="T28" fmla="*/ 324 w 340"/>
                  <a:gd name="T29" fmla="*/ 5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361">
                    <a:moveTo>
                      <a:pt x="324" y="56"/>
                    </a:moveTo>
                    <a:cubicBezTo>
                      <a:pt x="310" y="27"/>
                      <a:pt x="273" y="20"/>
                      <a:pt x="220" y="2"/>
                    </a:cubicBezTo>
                    <a:cubicBezTo>
                      <a:pt x="218" y="1"/>
                      <a:pt x="216" y="0"/>
                      <a:pt x="214" y="0"/>
                    </a:cubicBezTo>
                    <a:cubicBezTo>
                      <a:pt x="214" y="0"/>
                      <a:pt x="214" y="0"/>
                      <a:pt x="214" y="0"/>
                    </a:cubicBezTo>
                    <a:cubicBezTo>
                      <a:pt x="211" y="20"/>
                      <a:pt x="201" y="45"/>
                      <a:pt x="170" y="48"/>
                    </a:cubicBezTo>
                    <a:cubicBezTo>
                      <a:pt x="139" y="45"/>
                      <a:pt x="130" y="20"/>
                      <a:pt x="126" y="0"/>
                    </a:cubicBezTo>
                    <a:cubicBezTo>
                      <a:pt x="126" y="0"/>
                      <a:pt x="126" y="0"/>
                      <a:pt x="126" y="0"/>
                    </a:cubicBezTo>
                    <a:cubicBezTo>
                      <a:pt x="124" y="0"/>
                      <a:pt x="122" y="1"/>
                      <a:pt x="120" y="2"/>
                    </a:cubicBezTo>
                    <a:cubicBezTo>
                      <a:pt x="67" y="20"/>
                      <a:pt x="30" y="27"/>
                      <a:pt x="17" y="56"/>
                    </a:cubicBezTo>
                    <a:cubicBezTo>
                      <a:pt x="0" y="92"/>
                      <a:pt x="48" y="131"/>
                      <a:pt x="48" y="131"/>
                    </a:cubicBezTo>
                    <a:cubicBezTo>
                      <a:pt x="48" y="131"/>
                      <a:pt x="52" y="361"/>
                      <a:pt x="59" y="361"/>
                    </a:cubicBezTo>
                    <a:cubicBezTo>
                      <a:pt x="170" y="361"/>
                      <a:pt x="170" y="361"/>
                      <a:pt x="170" y="361"/>
                    </a:cubicBezTo>
                    <a:cubicBezTo>
                      <a:pt x="281" y="361"/>
                      <a:pt x="281" y="361"/>
                      <a:pt x="281" y="361"/>
                    </a:cubicBezTo>
                    <a:cubicBezTo>
                      <a:pt x="288" y="361"/>
                      <a:pt x="293" y="131"/>
                      <a:pt x="293" y="131"/>
                    </a:cubicBezTo>
                    <a:cubicBezTo>
                      <a:pt x="293" y="131"/>
                      <a:pt x="340" y="92"/>
                      <a:pt x="324" y="56"/>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130" name="Freeform 129"/>
              <p:cNvSpPr>
                <a:spLocks/>
              </p:cNvSpPr>
              <p:nvPr/>
            </p:nvSpPr>
            <p:spPr bwMode="auto">
              <a:xfrm>
                <a:off x="-207198" y="5028317"/>
                <a:ext cx="156411" cy="128902"/>
              </a:xfrm>
              <a:custGeom>
                <a:avLst/>
                <a:gdLst>
                  <a:gd name="T0" fmla="*/ 43 w 43"/>
                  <a:gd name="T1" fmla="*/ 17 h 33"/>
                  <a:gd name="T2" fmla="*/ 34 w 43"/>
                  <a:gd name="T3" fmla="*/ 33 h 33"/>
                  <a:gd name="T4" fmla="*/ 9 w 43"/>
                  <a:gd name="T5" fmla="*/ 33 h 33"/>
                  <a:gd name="T6" fmla="*/ 0 w 43"/>
                  <a:gd name="T7" fmla="*/ 17 h 33"/>
                  <a:gd name="T8" fmla="*/ 21 w 43"/>
                  <a:gd name="T9" fmla="*/ 0 h 33"/>
                  <a:gd name="T10" fmla="*/ 43 w 43"/>
                  <a:gd name="T11" fmla="*/ 17 h 33"/>
                </a:gdLst>
                <a:ahLst/>
                <a:cxnLst>
                  <a:cxn ang="0">
                    <a:pos x="T0" y="T1"/>
                  </a:cxn>
                  <a:cxn ang="0">
                    <a:pos x="T2" y="T3"/>
                  </a:cxn>
                  <a:cxn ang="0">
                    <a:pos x="T4" y="T5"/>
                  </a:cxn>
                  <a:cxn ang="0">
                    <a:pos x="T6" y="T7"/>
                  </a:cxn>
                  <a:cxn ang="0">
                    <a:pos x="T8" y="T9"/>
                  </a:cxn>
                  <a:cxn ang="0">
                    <a:pos x="T10" y="T11"/>
                  </a:cxn>
                </a:cxnLst>
                <a:rect l="0" t="0" r="r" b="b"/>
                <a:pathLst>
                  <a:path w="43" h="33">
                    <a:moveTo>
                      <a:pt x="43" y="17"/>
                    </a:moveTo>
                    <a:lnTo>
                      <a:pt x="34" y="33"/>
                    </a:lnTo>
                    <a:lnTo>
                      <a:pt x="9" y="33"/>
                    </a:lnTo>
                    <a:lnTo>
                      <a:pt x="0" y="17"/>
                    </a:lnTo>
                    <a:lnTo>
                      <a:pt x="21" y="0"/>
                    </a:lnTo>
                    <a:lnTo>
                      <a:pt x="43" y="17"/>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131" name="Freeform 130"/>
              <p:cNvSpPr>
                <a:spLocks/>
              </p:cNvSpPr>
              <p:nvPr/>
            </p:nvSpPr>
            <p:spPr bwMode="auto">
              <a:xfrm>
                <a:off x="-418170" y="4868166"/>
                <a:ext cx="287359" cy="269518"/>
              </a:xfrm>
              <a:custGeom>
                <a:avLst/>
                <a:gdLst>
                  <a:gd name="T0" fmla="*/ 79 w 79"/>
                  <a:gd name="T1" fmla="*/ 41 h 69"/>
                  <a:gd name="T2" fmla="*/ 52 w 79"/>
                  <a:gd name="T3" fmla="*/ 69 h 69"/>
                  <a:gd name="T4" fmla="*/ 0 w 79"/>
                  <a:gd name="T5" fmla="*/ 15 h 69"/>
                  <a:gd name="T6" fmla="*/ 35 w 79"/>
                  <a:gd name="T7" fmla="*/ 0 h 69"/>
                  <a:gd name="T8" fmla="*/ 46 w 79"/>
                  <a:gd name="T9" fmla="*/ 9 h 69"/>
                  <a:gd name="T10" fmla="*/ 79 w 79"/>
                  <a:gd name="T11" fmla="*/ 41 h 69"/>
                </a:gdLst>
                <a:ahLst/>
                <a:cxnLst>
                  <a:cxn ang="0">
                    <a:pos x="T0" y="T1"/>
                  </a:cxn>
                  <a:cxn ang="0">
                    <a:pos x="T2" y="T3"/>
                  </a:cxn>
                  <a:cxn ang="0">
                    <a:pos x="T4" y="T5"/>
                  </a:cxn>
                  <a:cxn ang="0">
                    <a:pos x="T6" y="T7"/>
                  </a:cxn>
                  <a:cxn ang="0">
                    <a:pos x="T8" y="T9"/>
                  </a:cxn>
                  <a:cxn ang="0">
                    <a:pos x="T10" y="T11"/>
                  </a:cxn>
                </a:cxnLst>
                <a:rect l="0" t="0" r="r" b="b"/>
                <a:pathLst>
                  <a:path w="79" h="69">
                    <a:moveTo>
                      <a:pt x="79" y="41"/>
                    </a:moveTo>
                    <a:lnTo>
                      <a:pt x="52" y="69"/>
                    </a:lnTo>
                    <a:lnTo>
                      <a:pt x="0" y="15"/>
                    </a:lnTo>
                    <a:lnTo>
                      <a:pt x="35" y="0"/>
                    </a:lnTo>
                    <a:lnTo>
                      <a:pt x="46" y="9"/>
                    </a:lnTo>
                    <a:lnTo>
                      <a:pt x="79"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132" name="Freeform 131"/>
              <p:cNvSpPr>
                <a:spLocks/>
              </p:cNvSpPr>
              <p:nvPr/>
            </p:nvSpPr>
            <p:spPr bwMode="auto">
              <a:xfrm>
                <a:off x="-130811" y="4868166"/>
                <a:ext cx="287359" cy="269518"/>
              </a:xfrm>
              <a:custGeom>
                <a:avLst/>
                <a:gdLst>
                  <a:gd name="T0" fmla="*/ 0 w 79"/>
                  <a:gd name="T1" fmla="*/ 41 h 69"/>
                  <a:gd name="T2" fmla="*/ 27 w 79"/>
                  <a:gd name="T3" fmla="*/ 69 h 69"/>
                  <a:gd name="T4" fmla="*/ 79 w 79"/>
                  <a:gd name="T5" fmla="*/ 15 h 69"/>
                  <a:gd name="T6" fmla="*/ 45 w 79"/>
                  <a:gd name="T7" fmla="*/ 0 h 69"/>
                  <a:gd name="T8" fmla="*/ 34 w 79"/>
                  <a:gd name="T9" fmla="*/ 9 h 69"/>
                  <a:gd name="T10" fmla="*/ 0 w 79"/>
                  <a:gd name="T11" fmla="*/ 41 h 69"/>
                </a:gdLst>
                <a:ahLst/>
                <a:cxnLst>
                  <a:cxn ang="0">
                    <a:pos x="T0" y="T1"/>
                  </a:cxn>
                  <a:cxn ang="0">
                    <a:pos x="T2" y="T3"/>
                  </a:cxn>
                  <a:cxn ang="0">
                    <a:pos x="T4" y="T5"/>
                  </a:cxn>
                  <a:cxn ang="0">
                    <a:pos x="T6" y="T7"/>
                  </a:cxn>
                  <a:cxn ang="0">
                    <a:pos x="T8" y="T9"/>
                  </a:cxn>
                  <a:cxn ang="0">
                    <a:pos x="T10" y="T11"/>
                  </a:cxn>
                </a:cxnLst>
                <a:rect l="0" t="0" r="r" b="b"/>
                <a:pathLst>
                  <a:path w="79" h="69">
                    <a:moveTo>
                      <a:pt x="0" y="41"/>
                    </a:moveTo>
                    <a:lnTo>
                      <a:pt x="27" y="69"/>
                    </a:lnTo>
                    <a:lnTo>
                      <a:pt x="79" y="15"/>
                    </a:lnTo>
                    <a:lnTo>
                      <a:pt x="45" y="0"/>
                    </a:lnTo>
                    <a:lnTo>
                      <a:pt x="34" y="9"/>
                    </a:lnTo>
                    <a:lnTo>
                      <a:pt x="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133" name="Freeform 132"/>
              <p:cNvSpPr>
                <a:spLocks/>
              </p:cNvSpPr>
              <p:nvPr/>
            </p:nvSpPr>
            <p:spPr bwMode="auto">
              <a:xfrm>
                <a:off x="-214473" y="5143537"/>
                <a:ext cx="167322" cy="1410083"/>
              </a:xfrm>
              <a:custGeom>
                <a:avLst/>
                <a:gdLst>
                  <a:gd name="T0" fmla="*/ 36 w 46"/>
                  <a:gd name="T1" fmla="*/ 0 h 361"/>
                  <a:gd name="T2" fmla="*/ 46 w 46"/>
                  <a:gd name="T3" fmla="*/ 335 h 361"/>
                  <a:gd name="T4" fmla="*/ 23 w 46"/>
                  <a:gd name="T5" fmla="*/ 361 h 361"/>
                  <a:gd name="T6" fmla="*/ 0 w 46"/>
                  <a:gd name="T7" fmla="*/ 335 h 361"/>
                  <a:gd name="T8" fmla="*/ 11 w 46"/>
                  <a:gd name="T9" fmla="*/ 0 h 361"/>
                  <a:gd name="T10" fmla="*/ 36 w 46"/>
                  <a:gd name="T11" fmla="*/ 0 h 361"/>
                </a:gdLst>
                <a:ahLst/>
                <a:cxnLst>
                  <a:cxn ang="0">
                    <a:pos x="T0" y="T1"/>
                  </a:cxn>
                  <a:cxn ang="0">
                    <a:pos x="T2" y="T3"/>
                  </a:cxn>
                  <a:cxn ang="0">
                    <a:pos x="T4" y="T5"/>
                  </a:cxn>
                  <a:cxn ang="0">
                    <a:pos x="T6" y="T7"/>
                  </a:cxn>
                  <a:cxn ang="0">
                    <a:pos x="T8" y="T9"/>
                  </a:cxn>
                  <a:cxn ang="0">
                    <a:pos x="T10" y="T11"/>
                  </a:cxn>
                </a:cxnLst>
                <a:rect l="0" t="0" r="r" b="b"/>
                <a:pathLst>
                  <a:path w="46" h="361">
                    <a:moveTo>
                      <a:pt x="36" y="0"/>
                    </a:moveTo>
                    <a:lnTo>
                      <a:pt x="46" y="335"/>
                    </a:lnTo>
                    <a:lnTo>
                      <a:pt x="23" y="361"/>
                    </a:lnTo>
                    <a:lnTo>
                      <a:pt x="0" y="335"/>
                    </a:lnTo>
                    <a:lnTo>
                      <a:pt x="11" y="0"/>
                    </a:lnTo>
                    <a:lnTo>
                      <a:pt x="36"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134" name="Freeform 133"/>
              <p:cNvSpPr>
                <a:spLocks/>
              </p:cNvSpPr>
              <p:nvPr/>
            </p:nvSpPr>
            <p:spPr bwMode="auto">
              <a:xfrm>
                <a:off x="-214473" y="5149703"/>
                <a:ext cx="167322" cy="1410083"/>
              </a:xfrm>
              <a:custGeom>
                <a:avLst/>
                <a:gdLst>
                  <a:gd name="T0" fmla="*/ 36 w 46"/>
                  <a:gd name="T1" fmla="*/ 0 h 361"/>
                  <a:gd name="T2" fmla="*/ 46 w 46"/>
                  <a:gd name="T3" fmla="*/ 335 h 361"/>
                  <a:gd name="T4" fmla="*/ 23 w 46"/>
                  <a:gd name="T5" fmla="*/ 361 h 361"/>
                  <a:gd name="T6" fmla="*/ 0 w 46"/>
                  <a:gd name="T7" fmla="*/ 335 h 361"/>
                  <a:gd name="T8" fmla="*/ 11 w 46"/>
                  <a:gd name="T9" fmla="*/ 0 h 361"/>
                  <a:gd name="T10" fmla="*/ 36 w 46"/>
                  <a:gd name="T11" fmla="*/ 0 h 361"/>
                </a:gdLst>
                <a:ahLst/>
                <a:cxnLst>
                  <a:cxn ang="0">
                    <a:pos x="T0" y="T1"/>
                  </a:cxn>
                  <a:cxn ang="0">
                    <a:pos x="T2" y="T3"/>
                  </a:cxn>
                  <a:cxn ang="0">
                    <a:pos x="T4" y="T5"/>
                  </a:cxn>
                  <a:cxn ang="0">
                    <a:pos x="T6" y="T7"/>
                  </a:cxn>
                  <a:cxn ang="0">
                    <a:pos x="T8" y="T9"/>
                  </a:cxn>
                  <a:cxn ang="0">
                    <a:pos x="T10" y="T11"/>
                  </a:cxn>
                </a:cxnLst>
                <a:rect l="0" t="0" r="r" b="b"/>
                <a:pathLst>
                  <a:path w="46" h="361">
                    <a:moveTo>
                      <a:pt x="36" y="0"/>
                    </a:moveTo>
                    <a:lnTo>
                      <a:pt x="46" y="335"/>
                    </a:lnTo>
                    <a:lnTo>
                      <a:pt x="23" y="361"/>
                    </a:lnTo>
                    <a:lnTo>
                      <a:pt x="0" y="335"/>
                    </a:lnTo>
                    <a:lnTo>
                      <a:pt x="11" y="0"/>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grpSp>
            <p:nvGrpSpPr>
              <p:cNvPr id="135" name="Group 134"/>
              <p:cNvGrpSpPr/>
              <p:nvPr/>
            </p:nvGrpSpPr>
            <p:grpSpPr>
              <a:xfrm>
                <a:off x="342058" y="6548863"/>
                <a:ext cx="247345" cy="400118"/>
                <a:chOff x="3637502" y="2744450"/>
                <a:chExt cx="107950" cy="174625"/>
              </a:xfrm>
              <a:solidFill>
                <a:srgbClr val="ED8F41"/>
              </a:solidFill>
            </p:grpSpPr>
            <p:sp>
              <p:nvSpPr>
                <p:cNvPr id="144" name="Freeform 143"/>
                <p:cNvSpPr>
                  <a:spLocks/>
                </p:cNvSpPr>
                <p:nvPr/>
              </p:nvSpPr>
              <p:spPr bwMode="auto">
                <a:xfrm>
                  <a:off x="3650202" y="2744450"/>
                  <a:ext cx="95250" cy="174625"/>
                </a:xfrm>
                <a:custGeom>
                  <a:avLst/>
                  <a:gdLst>
                    <a:gd name="T0" fmla="*/ 2 w 49"/>
                    <a:gd name="T1" fmla="*/ 63 h 91"/>
                    <a:gd name="T2" fmla="*/ 13 w 49"/>
                    <a:gd name="T3" fmla="*/ 0 h 91"/>
                    <a:gd name="T4" fmla="*/ 49 w 49"/>
                    <a:gd name="T5" fmla="*/ 6 h 91"/>
                    <a:gd name="T6" fmla="*/ 38 w 49"/>
                    <a:gd name="T7" fmla="*/ 70 h 91"/>
                    <a:gd name="T8" fmla="*/ 16 w 49"/>
                    <a:gd name="T9" fmla="*/ 89 h 91"/>
                    <a:gd name="T10" fmla="*/ 2 w 49"/>
                    <a:gd name="T11" fmla="*/ 63 h 91"/>
                  </a:gdLst>
                  <a:ahLst/>
                  <a:cxnLst>
                    <a:cxn ang="0">
                      <a:pos x="T0" y="T1"/>
                    </a:cxn>
                    <a:cxn ang="0">
                      <a:pos x="T2" y="T3"/>
                    </a:cxn>
                    <a:cxn ang="0">
                      <a:pos x="T4" y="T5"/>
                    </a:cxn>
                    <a:cxn ang="0">
                      <a:pos x="T6" y="T7"/>
                    </a:cxn>
                    <a:cxn ang="0">
                      <a:pos x="T8" y="T9"/>
                    </a:cxn>
                    <a:cxn ang="0">
                      <a:pos x="T10" y="T11"/>
                    </a:cxn>
                  </a:cxnLst>
                  <a:rect l="0" t="0" r="r" b="b"/>
                  <a:pathLst>
                    <a:path w="49" h="91">
                      <a:moveTo>
                        <a:pt x="2" y="63"/>
                      </a:moveTo>
                      <a:cubicBezTo>
                        <a:pt x="13" y="0"/>
                        <a:pt x="13" y="0"/>
                        <a:pt x="13" y="0"/>
                      </a:cubicBezTo>
                      <a:cubicBezTo>
                        <a:pt x="49" y="6"/>
                        <a:pt x="49" y="6"/>
                        <a:pt x="49" y="6"/>
                      </a:cubicBezTo>
                      <a:cubicBezTo>
                        <a:pt x="38" y="70"/>
                        <a:pt x="38" y="70"/>
                        <a:pt x="38" y="70"/>
                      </a:cubicBezTo>
                      <a:cubicBezTo>
                        <a:pt x="36" y="82"/>
                        <a:pt x="26" y="91"/>
                        <a:pt x="16" y="89"/>
                      </a:cubicBezTo>
                      <a:cubicBezTo>
                        <a:pt x="6" y="87"/>
                        <a:pt x="0" y="76"/>
                        <a:pt x="2" y="63"/>
                      </a:cubicBezTo>
                      <a:close/>
                    </a:path>
                  </a:pathLst>
                </a:custGeom>
                <a:solidFill>
                  <a:srgbClr val="B46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145" name="Freeform 144"/>
                <p:cNvSpPr>
                  <a:spLocks/>
                </p:cNvSpPr>
                <p:nvPr/>
              </p:nvSpPr>
              <p:spPr bwMode="auto">
                <a:xfrm>
                  <a:off x="3637502" y="2763500"/>
                  <a:ext cx="71438" cy="90487"/>
                </a:xfrm>
                <a:custGeom>
                  <a:avLst/>
                  <a:gdLst>
                    <a:gd name="T0" fmla="*/ 1 w 37"/>
                    <a:gd name="T1" fmla="*/ 39 h 47"/>
                    <a:gd name="T2" fmla="*/ 25 w 37"/>
                    <a:gd name="T3" fmla="*/ 2 h 47"/>
                    <a:gd name="T4" fmla="*/ 35 w 37"/>
                    <a:gd name="T5" fmla="*/ 4 h 47"/>
                    <a:gd name="T6" fmla="*/ 33 w 37"/>
                    <a:gd name="T7" fmla="*/ 15 h 47"/>
                    <a:gd name="T8" fmla="*/ 16 w 37"/>
                    <a:gd name="T9" fmla="*/ 40 h 47"/>
                    <a:gd name="T10" fmla="*/ 8 w 37"/>
                    <a:gd name="T11" fmla="*/ 47 h 47"/>
                    <a:gd name="T12" fmla="*/ 1 w 37"/>
                    <a:gd name="T13" fmla="*/ 39 h 47"/>
                  </a:gdLst>
                  <a:ahLst/>
                  <a:cxnLst>
                    <a:cxn ang="0">
                      <a:pos x="T0" y="T1"/>
                    </a:cxn>
                    <a:cxn ang="0">
                      <a:pos x="T2" y="T3"/>
                    </a:cxn>
                    <a:cxn ang="0">
                      <a:pos x="T4" y="T5"/>
                    </a:cxn>
                    <a:cxn ang="0">
                      <a:pos x="T6" y="T7"/>
                    </a:cxn>
                    <a:cxn ang="0">
                      <a:pos x="T8" y="T9"/>
                    </a:cxn>
                    <a:cxn ang="0">
                      <a:pos x="T10" y="T11"/>
                    </a:cxn>
                    <a:cxn ang="0">
                      <a:pos x="T12" y="T13"/>
                    </a:cxn>
                  </a:cxnLst>
                  <a:rect l="0" t="0" r="r" b="b"/>
                  <a:pathLst>
                    <a:path w="37" h="47">
                      <a:moveTo>
                        <a:pt x="1" y="39"/>
                      </a:moveTo>
                      <a:cubicBezTo>
                        <a:pt x="3" y="16"/>
                        <a:pt x="24" y="2"/>
                        <a:pt x="25" y="2"/>
                      </a:cubicBezTo>
                      <a:cubicBezTo>
                        <a:pt x="28" y="0"/>
                        <a:pt x="33" y="1"/>
                        <a:pt x="35" y="4"/>
                      </a:cubicBezTo>
                      <a:cubicBezTo>
                        <a:pt x="37" y="8"/>
                        <a:pt x="36" y="12"/>
                        <a:pt x="33" y="15"/>
                      </a:cubicBezTo>
                      <a:cubicBezTo>
                        <a:pt x="32" y="15"/>
                        <a:pt x="17" y="25"/>
                        <a:pt x="16" y="40"/>
                      </a:cubicBezTo>
                      <a:cubicBezTo>
                        <a:pt x="15" y="44"/>
                        <a:pt x="12" y="47"/>
                        <a:pt x="8" y="47"/>
                      </a:cubicBezTo>
                      <a:cubicBezTo>
                        <a:pt x="3" y="47"/>
                        <a:pt x="0" y="43"/>
                        <a:pt x="1" y="39"/>
                      </a:cubicBezTo>
                      <a:close/>
                    </a:path>
                  </a:pathLst>
                </a:custGeom>
                <a:solidFill>
                  <a:srgbClr val="B46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grpSp>
          <p:sp>
            <p:nvSpPr>
              <p:cNvPr id="136" name="Freeform 135">
                <a:extLst>
                  <a:ext uri="{FF2B5EF4-FFF2-40B4-BE49-F238E27FC236}">
                    <a16:creationId xmlns:lc="http://schemas.openxmlformats.org/drawingml/2006/lockedCanvas" xmlns:a16="http://schemas.microsoft.com/office/drawing/2014/main" xmlns="" id="{874762E8-1014-4125-993D-FA9CDA38D60A}"/>
                  </a:ext>
                </a:extLst>
              </p:cNvPr>
              <p:cNvSpPr>
                <a:spLocks/>
              </p:cNvSpPr>
              <p:nvPr/>
            </p:nvSpPr>
            <p:spPr bwMode="auto">
              <a:xfrm flipH="1">
                <a:off x="113998" y="4971651"/>
                <a:ext cx="603475" cy="1654883"/>
              </a:xfrm>
              <a:custGeom>
                <a:avLst/>
                <a:gdLst>
                  <a:gd name="T0" fmla="*/ 78 w 78"/>
                  <a:gd name="T1" fmla="*/ 3 h 218"/>
                  <a:gd name="T2" fmla="*/ 21 w 78"/>
                  <a:gd name="T3" fmla="*/ 44 h 218"/>
                  <a:gd name="T4" fmla="*/ 0 w 78"/>
                  <a:gd name="T5" fmla="*/ 126 h 218"/>
                  <a:gd name="T6" fmla="*/ 18 w 78"/>
                  <a:gd name="T7" fmla="*/ 218 h 218"/>
                  <a:gd name="T8" fmla="*/ 39 w 78"/>
                  <a:gd name="T9" fmla="*/ 218 h 218"/>
                  <a:gd name="T10" fmla="*/ 43 w 78"/>
                  <a:gd name="T11" fmla="*/ 80 h 218"/>
                  <a:gd name="T12" fmla="*/ 43 w 78"/>
                  <a:gd name="T13" fmla="*/ 36 h 218"/>
                  <a:gd name="T14" fmla="*/ 78 w 78"/>
                  <a:gd name="T15" fmla="*/ 3 h 218"/>
                  <a:gd name="connsiteX0" fmla="*/ 10012 w 10012"/>
                  <a:gd name="connsiteY0" fmla="*/ 22 h 9884"/>
                  <a:gd name="connsiteX1" fmla="*/ 2149 w 10012"/>
                  <a:gd name="connsiteY1" fmla="*/ 1702 h 9884"/>
                  <a:gd name="connsiteX2" fmla="*/ 12 w 10012"/>
                  <a:gd name="connsiteY2" fmla="*/ 5664 h 9884"/>
                  <a:gd name="connsiteX3" fmla="*/ 2320 w 10012"/>
                  <a:gd name="connsiteY3" fmla="*/ 9884 h 9884"/>
                  <a:gd name="connsiteX4" fmla="*/ 5012 w 10012"/>
                  <a:gd name="connsiteY4" fmla="*/ 9884 h 9884"/>
                  <a:gd name="connsiteX5" fmla="*/ 5525 w 10012"/>
                  <a:gd name="connsiteY5" fmla="*/ 3554 h 9884"/>
                  <a:gd name="connsiteX6" fmla="*/ 5525 w 10012"/>
                  <a:gd name="connsiteY6" fmla="*/ 1535 h 9884"/>
                  <a:gd name="connsiteX7" fmla="*/ 10012 w 10012"/>
                  <a:gd name="connsiteY7" fmla="*/ 22 h 9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12" h="9884">
                    <a:moveTo>
                      <a:pt x="10012" y="22"/>
                    </a:moveTo>
                    <a:cubicBezTo>
                      <a:pt x="10012" y="22"/>
                      <a:pt x="4457" y="-316"/>
                      <a:pt x="2149" y="1702"/>
                    </a:cubicBezTo>
                    <a:cubicBezTo>
                      <a:pt x="-158" y="3721"/>
                      <a:pt x="-17" y="4300"/>
                      <a:pt x="12" y="5664"/>
                    </a:cubicBezTo>
                    <a:cubicBezTo>
                      <a:pt x="41" y="7028"/>
                      <a:pt x="2320" y="9884"/>
                      <a:pt x="2320" y="9884"/>
                    </a:cubicBezTo>
                    <a:lnTo>
                      <a:pt x="5012" y="9884"/>
                    </a:lnTo>
                    <a:lnTo>
                      <a:pt x="5525" y="3554"/>
                    </a:lnTo>
                    <a:lnTo>
                      <a:pt x="5525" y="1535"/>
                    </a:lnTo>
                    <a:lnTo>
                      <a:pt x="10012" y="2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grpSp>
            <p:nvGrpSpPr>
              <p:cNvPr id="137" name="Group 136"/>
              <p:cNvGrpSpPr/>
              <p:nvPr/>
            </p:nvGrpSpPr>
            <p:grpSpPr>
              <a:xfrm flipH="1">
                <a:off x="-852304" y="6532723"/>
                <a:ext cx="251420" cy="400118"/>
                <a:chOff x="3637502" y="2744450"/>
                <a:chExt cx="107950" cy="174625"/>
              </a:xfrm>
              <a:solidFill>
                <a:srgbClr val="ED8F41"/>
              </a:solidFill>
            </p:grpSpPr>
            <p:sp>
              <p:nvSpPr>
                <p:cNvPr id="142" name="Freeform 141"/>
                <p:cNvSpPr>
                  <a:spLocks/>
                </p:cNvSpPr>
                <p:nvPr/>
              </p:nvSpPr>
              <p:spPr bwMode="auto">
                <a:xfrm>
                  <a:off x="3650202" y="2744450"/>
                  <a:ext cx="95250" cy="174625"/>
                </a:xfrm>
                <a:custGeom>
                  <a:avLst/>
                  <a:gdLst>
                    <a:gd name="T0" fmla="*/ 2 w 49"/>
                    <a:gd name="T1" fmla="*/ 63 h 91"/>
                    <a:gd name="T2" fmla="*/ 13 w 49"/>
                    <a:gd name="T3" fmla="*/ 0 h 91"/>
                    <a:gd name="T4" fmla="*/ 49 w 49"/>
                    <a:gd name="T5" fmla="*/ 6 h 91"/>
                    <a:gd name="T6" fmla="*/ 38 w 49"/>
                    <a:gd name="T7" fmla="*/ 70 h 91"/>
                    <a:gd name="T8" fmla="*/ 16 w 49"/>
                    <a:gd name="T9" fmla="*/ 89 h 91"/>
                    <a:gd name="T10" fmla="*/ 2 w 49"/>
                    <a:gd name="T11" fmla="*/ 63 h 91"/>
                  </a:gdLst>
                  <a:ahLst/>
                  <a:cxnLst>
                    <a:cxn ang="0">
                      <a:pos x="T0" y="T1"/>
                    </a:cxn>
                    <a:cxn ang="0">
                      <a:pos x="T2" y="T3"/>
                    </a:cxn>
                    <a:cxn ang="0">
                      <a:pos x="T4" y="T5"/>
                    </a:cxn>
                    <a:cxn ang="0">
                      <a:pos x="T6" y="T7"/>
                    </a:cxn>
                    <a:cxn ang="0">
                      <a:pos x="T8" y="T9"/>
                    </a:cxn>
                    <a:cxn ang="0">
                      <a:pos x="T10" y="T11"/>
                    </a:cxn>
                  </a:cxnLst>
                  <a:rect l="0" t="0" r="r" b="b"/>
                  <a:pathLst>
                    <a:path w="49" h="91">
                      <a:moveTo>
                        <a:pt x="2" y="63"/>
                      </a:moveTo>
                      <a:cubicBezTo>
                        <a:pt x="13" y="0"/>
                        <a:pt x="13" y="0"/>
                        <a:pt x="13" y="0"/>
                      </a:cubicBezTo>
                      <a:cubicBezTo>
                        <a:pt x="49" y="6"/>
                        <a:pt x="49" y="6"/>
                        <a:pt x="49" y="6"/>
                      </a:cubicBezTo>
                      <a:cubicBezTo>
                        <a:pt x="38" y="70"/>
                        <a:pt x="38" y="70"/>
                        <a:pt x="38" y="70"/>
                      </a:cubicBezTo>
                      <a:cubicBezTo>
                        <a:pt x="36" y="82"/>
                        <a:pt x="26" y="91"/>
                        <a:pt x="16" y="89"/>
                      </a:cubicBezTo>
                      <a:cubicBezTo>
                        <a:pt x="6" y="87"/>
                        <a:pt x="0" y="76"/>
                        <a:pt x="2" y="63"/>
                      </a:cubicBezTo>
                      <a:close/>
                    </a:path>
                  </a:pathLst>
                </a:custGeom>
                <a:solidFill>
                  <a:srgbClr val="B46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143" name="Freeform 142"/>
                <p:cNvSpPr>
                  <a:spLocks/>
                </p:cNvSpPr>
                <p:nvPr/>
              </p:nvSpPr>
              <p:spPr bwMode="auto">
                <a:xfrm>
                  <a:off x="3637502" y="2763500"/>
                  <a:ext cx="71438" cy="90487"/>
                </a:xfrm>
                <a:custGeom>
                  <a:avLst/>
                  <a:gdLst>
                    <a:gd name="T0" fmla="*/ 1 w 37"/>
                    <a:gd name="T1" fmla="*/ 39 h 47"/>
                    <a:gd name="T2" fmla="*/ 25 w 37"/>
                    <a:gd name="T3" fmla="*/ 2 h 47"/>
                    <a:gd name="T4" fmla="*/ 35 w 37"/>
                    <a:gd name="T5" fmla="*/ 4 h 47"/>
                    <a:gd name="T6" fmla="*/ 33 w 37"/>
                    <a:gd name="T7" fmla="*/ 15 h 47"/>
                    <a:gd name="T8" fmla="*/ 16 w 37"/>
                    <a:gd name="T9" fmla="*/ 40 h 47"/>
                    <a:gd name="T10" fmla="*/ 8 w 37"/>
                    <a:gd name="T11" fmla="*/ 47 h 47"/>
                    <a:gd name="T12" fmla="*/ 1 w 37"/>
                    <a:gd name="T13" fmla="*/ 39 h 47"/>
                  </a:gdLst>
                  <a:ahLst/>
                  <a:cxnLst>
                    <a:cxn ang="0">
                      <a:pos x="T0" y="T1"/>
                    </a:cxn>
                    <a:cxn ang="0">
                      <a:pos x="T2" y="T3"/>
                    </a:cxn>
                    <a:cxn ang="0">
                      <a:pos x="T4" y="T5"/>
                    </a:cxn>
                    <a:cxn ang="0">
                      <a:pos x="T6" y="T7"/>
                    </a:cxn>
                    <a:cxn ang="0">
                      <a:pos x="T8" y="T9"/>
                    </a:cxn>
                    <a:cxn ang="0">
                      <a:pos x="T10" y="T11"/>
                    </a:cxn>
                    <a:cxn ang="0">
                      <a:pos x="T12" y="T13"/>
                    </a:cxn>
                  </a:cxnLst>
                  <a:rect l="0" t="0" r="r" b="b"/>
                  <a:pathLst>
                    <a:path w="37" h="47">
                      <a:moveTo>
                        <a:pt x="1" y="39"/>
                      </a:moveTo>
                      <a:cubicBezTo>
                        <a:pt x="3" y="16"/>
                        <a:pt x="24" y="2"/>
                        <a:pt x="25" y="2"/>
                      </a:cubicBezTo>
                      <a:cubicBezTo>
                        <a:pt x="28" y="0"/>
                        <a:pt x="33" y="1"/>
                        <a:pt x="35" y="4"/>
                      </a:cubicBezTo>
                      <a:cubicBezTo>
                        <a:pt x="37" y="8"/>
                        <a:pt x="36" y="12"/>
                        <a:pt x="33" y="15"/>
                      </a:cubicBezTo>
                      <a:cubicBezTo>
                        <a:pt x="32" y="15"/>
                        <a:pt x="17" y="25"/>
                        <a:pt x="16" y="40"/>
                      </a:cubicBezTo>
                      <a:cubicBezTo>
                        <a:pt x="15" y="44"/>
                        <a:pt x="12" y="47"/>
                        <a:pt x="8" y="47"/>
                      </a:cubicBezTo>
                      <a:cubicBezTo>
                        <a:pt x="3" y="47"/>
                        <a:pt x="0" y="43"/>
                        <a:pt x="1" y="39"/>
                      </a:cubicBezTo>
                      <a:close/>
                    </a:path>
                  </a:pathLst>
                </a:custGeom>
                <a:solidFill>
                  <a:srgbClr val="B46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grpSp>
          <p:sp>
            <p:nvSpPr>
              <p:cNvPr id="138" name="Freeform 137">
                <a:extLst>
                  <a:ext uri="{FF2B5EF4-FFF2-40B4-BE49-F238E27FC236}">
                    <a16:creationId xmlns:lc="http://schemas.openxmlformats.org/drawingml/2006/lockedCanvas" xmlns:a16="http://schemas.microsoft.com/office/drawing/2014/main" xmlns="" id="{27F0B7F3-0738-4C23-8272-8C7EDA1D50A9}"/>
                  </a:ext>
                </a:extLst>
              </p:cNvPr>
              <p:cNvSpPr>
                <a:spLocks/>
              </p:cNvSpPr>
              <p:nvPr/>
            </p:nvSpPr>
            <p:spPr bwMode="auto">
              <a:xfrm>
                <a:off x="-976591" y="4970230"/>
                <a:ext cx="605402" cy="1656890"/>
              </a:xfrm>
              <a:custGeom>
                <a:avLst/>
                <a:gdLst>
                  <a:gd name="T0" fmla="*/ 78 w 78"/>
                  <a:gd name="T1" fmla="*/ 3 h 218"/>
                  <a:gd name="T2" fmla="*/ 21 w 78"/>
                  <a:gd name="T3" fmla="*/ 44 h 218"/>
                  <a:gd name="T4" fmla="*/ 0 w 78"/>
                  <a:gd name="T5" fmla="*/ 126 h 218"/>
                  <a:gd name="T6" fmla="*/ 18 w 78"/>
                  <a:gd name="T7" fmla="*/ 218 h 218"/>
                  <a:gd name="T8" fmla="*/ 39 w 78"/>
                  <a:gd name="T9" fmla="*/ 218 h 218"/>
                  <a:gd name="T10" fmla="*/ 43 w 78"/>
                  <a:gd name="T11" fmla="*/ 80 h 218"/>
                  <a:gd name="T12" fmla="*/ 43 w 78"/>
                  <a:gd name="T13" fmla="*/ 36 h 218"/>
                  <a:gd name="T14" fmla="*/ 78 w 78"/>
                  <a:gd name="T15" fmla="*/ 3 h 218"/>
                  <a:gd name="connsiteX0" fmla="*/ 10044 w 10044"/>
                  <a:gd name="connsiteY0" fmla="*/ 34 h 9896"/>
                  <a:gd name="connsiteX1" fmla="*/ 1996 w 10044"/>
                  <a:gd name="connsiteY1" fmla="*/ 1648 h 9896"/>
                  <a:gd name="connsiteX2" fmla="*/ 44 w 10044"/>
                  <a:gd name="connsiteY2" fmla="*/ 5676 h 9896"/>
                  <a:gd name="connsiteX3" fmla="*/ 2352 w 10044"/>
                  <a:gd name="connsiteY3" fmla="*/ 9896 h 9896"/>
                  <a:gd name="connsiteX4" fmla="*/ 5044 w 10044"/>
                  <a:gd name="connsiteY4" fmla="*/ 9896 h 9896"/>
                  <a:gd name="connsiteX5" fmla="*/ 5557 w 10044"/>
                  <a:gd name="connsiteY5" fmla="*/ 3566 h 9896"/>
                  <a:gd name="connsiteX6" fmla="*/ 5557 w 10044"/>
                  <a:gd name="connsiteY6" fmla="*/ 1547 h 9896"/>
                  <a:gd name="connsiteX7" fmla="*/ 10044 w 10044"/>
                  <a:gd name="connsiteY7" fmla="*/ 34 h 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4" h="9896">
                    <a:moveTo>
                      <a:pt x="10044" y="34"/>
                    </a:moveTo>
                    <a:cubicBezTo>
                      <a:pt x="10044" y="34"/>
                      <a:pt x="4304" y="-370"/>
                      <a:pt x="1996" y="1648"/>
                    </a:cubicBezTo>
                    <a:cubicBezTo>
                      <a:pt x="-311" y="3667"/>
                      <a:pt x="-15" y="4301"/>
                      <a:pt x="44" y="5676"/>
                    </a:cubicBezTo>
                    <a:cubicBezTo>
                      <a:pt x="103" y="7051"/>
                      <a:pt x="2352" y="9896"/>
                      <a:pt x="2352" y="9896"/>
                    </a:cubicBezTo>
                    <a:lnTo>
                      <a:pt x="5044" y="9896"/>
                    </a:lnTo>
                    <a:lnTo>
                      <a:pt x="5557" y="3566"/>
                    </a:lnTo>
                    <a:lnTo>
                      <a:pt x="5557" y="1547"/>
                    </a:lnTo>
                    <a:lnTo>
                      <a:pt x="10044" y="3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grpSp>
            <p:nvGrpSpPr>
              <p:cNvPr id="139" name="Group 138"/>
              <p:cNvGrpSpPr/>
              <p:nvPr/>
            </p:nvGrpSpPr>
            <p:grpSpPr>
              <a:xfrm>
                <a:off x="-742949" y="3454209"/>
                <a:ext cx="1181098" cy="1428978"/>
                <a:chOff x="2542935" y="1303596"/>
                <a:chExt cx="469482" cy="568014"/>
              </a:xfrm>
            </p:grpSpPr>
            <p:sp>
              <p:nvSpPr>
                <p:cNvPr id="140" name="Freeform 139">
                  <a:extLst>
                    <a:ext uri="{FF2B5EF4-FFF2-40B4-BE49-F238E27FC236}">
                      <a16:creationId xmlns:lc="http://schemas.openxmlformats.org/drawingml/2006/lockedCanvas" xmlns:a16="http://schemas.microsoft.com/office/drawing/2014/main" xmlns="" id="{249BB97C-7AD1-4AE6-8733-26DD6AF3019E}"/>
                    </a:ext>
                  </a:extLst>
                </p:cNvPr>
                <p:cNvSpPr>
                  <a:spLocks/>
                </p:cNvSpPr>
                <p:nvPr/>
              </p:nvSpPr>
              <p:spPr bwMode="auto">
                <a:xfrm>
                  <a:off x="2601673" y="1410768"/>
                  <a:ext cx="366011" cy="460842"/>
                </a:xfrm>
                <a:custGeom>
                  <a:avLst/>
                  <a:gdLst>
                    <a:gd name="T0" fmla="*/ 169 w 180"/>
                    <a:gd name="T1" fmla="*/ 106 h 228"/>
                    <a:gd name="T2" fmla="*/ 171 w 180"/>
                    <a:gd name="T3" fmla="*/ 75 h 228"/>
                    <a:gd name="T4" fmla="*/ 90 w 180"/>
                    <a:gd name="T5" fmla="*/ 0 h 228"/>
                    <a:gd name="T6" fmla="*/ 9 w 180"/>
                    <a:gd name="T7" fmla="*/ 75 h 228"/>
                    <a:gd name="T8" fmla="*/ 12 w 180"/>
                    <a:gd name="T9" fmla="*/ 106 h 228"/>
                    <a:gd name="T10" fmla="*/ 5 w 180"/>
                    <a:gd name="T11" fmla="*/ 109 h 228"/>
                    <a:gd name="T12" fmla="*/ 0 w 180"/>
                    <a:gd name="T13" fmla="*/ 121 h 228"/>
                    <a:gd name="T14" fmla="*/ 0 w 180"/>
                    <a:gd name="T15" fmla="*/ 136 h 228"/>
                    <a:gd name="T16" fmla="*/ 15 w 180"/>
                    <a:gd name="T17" fmla="*/ 151 h 228"/>
                    <a:gd name="T18" fmla="*/ 90 w 180"/>
                    <a:gd name="T19" fmla="*/ 228 h 228"/>
                    <a:gd name="T20" fmla="*/ 165 w 180"/>
                    <a:gd name="T21" fmla="*/ 151 h 228"/>
                    <a:gd name="T22" fmla="*/ 180 w 180"/>
                    <a:gd name="T23" fmla="*/ 136 h 228"/>
                    <a:gd name="T24" fmla="*/ 180 w 180"/>
                    <a:gd name="T25" fmla="*/ 121 h 228"/>
                    <a:gd name="T26" fmla="*/ 169 w 180"/>
                    <a:gd name="T27" fmla="*/ 10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228">
                      <a:moveTo>
                        <a:pt x="169" y="106"/>
                      </a:moveTo>
                      <a:cubicBezTo>
                        <a:pt x="171" y="75"/>
                        <a:pt x="171" y="75"/>
                        <a:pt x="171" y="75"/>
                      </a:cubicBezTo>
                      <a:cubicBezTo>
                        <a:pt x="171" y="33"/>
                        <a:pt x="132" y="0"/>
                        <a:pt x="90" y="0"/>
                      </a:cubicBezTo>
                      <a:cubicBezTo>
                        <a:pt x="49" y="0"/>
                        <a:pt x="9" y="33"/>
                        <a:pt x="9" y="75"/>
                      </a:cubicBezTo>
                      <a:cubicBezTo>
                        <a:pt x="12" y="106"/>
                        <a:pt x="12" y="106"/>
                        <a:pt x="12" y="106"/>
                      </a:cubicBezTo>
                      <a:cubicBezTo>
                        <a:pt x="9" y="107"/>
                        <a:pt x="7" y="108"/>
                        <a:pt x="5" y="109"/>
                      </a:cubicBezTo>
                      <a:cubicBezTo>
                        <a:pt x="2" y="112"/>
                        <a:pt x="0" y="116"/>
                        <a:pt x="0" y="121"/>
                      </a:cubicBezTo>
                      <a:cubicBezTo>
                        <a:pt x="0" y="136"/>
                        <a:pt x="0" y="136"/>
                        <a:pt x="0" y="136"/>
                      </a:cubicBezTo>
                      <a:cubicBezTo>
                        <a:pt x="0" y="145"/>
                        <a:pt x="7" y="151"/>
                        <a:pt x="15" y="151"/>
                      </a:cubicBezTo>
                      <a:cubicBezTo>
                        <a:pt x="15" y="191"/>
                        <a:pt x="62" y="228"/>
                        <a:pt x="90" y="228"/>
                      </a:cubicBezTo>
                      <a:cubicBezTo>
                        <a:pt x="118" y="228"/>
                        <a:pt x="165" y="191"/>
                        <a:pt x="165" y="151"/>
                      </a:cubicBezTo>
                      <a:cubicBezTo>
                        <a:pt x="173" y="151"/>
                        <a:pt x="180" y="145"/>
                        <a:pt x="180" y="136"/>
                      </a:cubicBezTo>
                      <a:cubicBezTo>
                        <a:pt x="180" y="121"/>
                        <a:pt x="180" y="121"/>
                        <a:pt x="180" y="121"/>
                      </a:cubicBezTo>
                      <a:cubicBezTo>
                        <a:pt x="180" y="114"/>
                        <a:pt x="175" y="108"/>
                        <a:pt x="169" y="106"/>
                      </a:cubicBezTo>
                    </a:path>
                  </a:pathLst>
                </a:custGeom>
                <a:solidFill>
                  <a:srgbClr val="B46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141" name="Freeform 140">
                  <a:extLst>
                    <a:ext uri="{FF2B5EF4-FFF2-40B4-BE49-F238E27FC236}">
                      <a16:creationId xmlns:lc="http://schemas.openxmlformats.org/drawingml/2006/lockedCanvas" xmlns:a16="http://schemas.microsoft.com/office/drawing/2014/main" xmlns="" id="{36279A7C-9849-44A6-87E4-FDCD286D2C99}"/>
                    </a:ext>
                  </a:extLst>
                </p:cNvPr>
                <p:cNvSpPr>
                  <a:spLocks/>
                </p:cNvSpPr>
                <p:nvPr/>
              </p:nvSpPr>
              <p:spPr bwMode="auto">
                <a:xfrm flipH="1">
                  <a:off x="2542935" y="1303596"/>
                  <a:ext cx="469482" cy="323470"/>
                </a:xfrm>
                <a:custGeom>
                  <a:avLst/>
                  <a:gdLst>
                    <a:gd name="T0" fmla="*/ 147 w 937"/>
                    <a:gd name="T1" fmla="*/ 737 h 738"/>
                    <a:gd name="T2" fmla="*/ 149 w 937"/>
                    <a:gd name="T3" fmla="*/ 324 h 738"/>
                    <a:gd name="T4" fmla="*/ 123 w 937"/>
                    <a:gd name="T5" fmla="*/ 129 h 738"/>
                    <a:gd name="T6" fmla="*/ 180 w 937"/>
                    <a:gd name="T7" fmla="*/ 211 h 738"/>
                    <a:gd name="T8" fmla="*/ 308 w 937"/>
                    <a:gd name="T9" fmla="*/ 41 h 738"/>
                    <a:gd name="T10" fmla="*/ 275 w 937"/>
                    <a:gd name="T11" fmla="*/ 149 h 738"/>
                    <a:gd name="T12" fmla="*/ 534 w 937"/>
                    <a:gd name="T13" fmla="*/ 0 h 738"/>
                    <a:gd name="T14" fmla="*/ 413 w 937"/>
                    <a:gd name="T15" fmla="*/ 139 h 738"/>
                    <a:gd name="T16" fmla="*/ 722 w 937"/>
                    <a:gd name="T17" fmla="*/ 5 h 738"/>
                    <a:gd name="T18" fmla="*/ 612 w 937"/>
                    <a:gd name="T19" fmla="*/ 129 h 738"/>
                    <a:gd name="T20" fmla="*/ 855 w 937"/>
                    <a:gd name="T21" fmla="*/ 15 h 738"/>
                    <a:gd name="T22" fmla="*/ 690 w 937"/>
                    <a:gd name="T23" fmla="*/ 216 h 738"/>
                    <a:gd name="T24" fmla="*/ 849 w 937"/>
                    <a:gd name="T25" fmla="*/ 129 h 738"/>
                    <a:gd name="T26" fmla="*/ 733 w 937"/>
                    <a:gd name="T27" fmla="*/ 309 h 738"/>
                    <a:gd name="T28" fmla="*/ 762 w 937"/>
                    <a:gd name="T29" fmla="*/ 738 h 738"/>
                    <a:gd name="T30" fmla="*/ 689 w 937"/>
                    <a:gd name="T31" fmla="*/ 386 h 738"/>
                    <a:gd name="T32" fmla="*/ 252 w 937"/>
                    <a:gd name="T33" fmla="*/ 397 h 738"/>
                    <a:gd name="T34" fmla="*/ 147 w 937"/>
                    <a:gd name="T35" fmla="*/ 737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7" h="738">
                      <a:moveTo>
                        <a:pt x="147" y="737"/>
                      </a:moveTo>
                      <a:cubicBezTo>
                        <a:pt x="147" y="737"/>
                        <a:pt x="0" y="391"/>
                        <a:pt x="149" y="324"/>
                      </a:cubicBezTo>
                      <a:cubicBezTo>
                        <a:pt x="149" y="324"/>
                        <a:pt x="79" y="211"/>
                        <a:pt x="123" y="129"/>
                      </a:cubicBezTo>
                      <a:cubicBezTo>
                        <a:pt x="123" y="129"/>
                        <a:pt x="141" y="180"/>
                        <a:pt x="180" y="211"/>
                      </a:cubicBezTo>
                      <a:cubicBezTo>
                        <a:pt x="180" y="211"/>
                        <a:pt x="125" y="77"/>
                        <a:pt x="308" y="41"/>
                      </a:cubicBezTo>
                      <a:cubicBezTo>
                        <a:pt x="308" y="41"/>
                        <a:pt x="247" y="103"/>
                        <a:pt x="275" y="149"/>
                      </a:cubicBezTo>
                      <a:cubicBezTo>
                        <a:pt x="275" y="149"/>
                        <a:pt x="319" y="5"/>
                        <a:pt x="534" y="0"/>
                      </a:cubicBezTo>
                      <a:cubicBezTo>
                        <a:pt x="534" y="0"/>
                        <a:pt x="435" y="56"/>
                        <a:pt x="413" y="139"/>
                      </a:cubicBezTo>
                      <a:cubicBezTo>
                        <a:pt x="413" y="139"/>
                        <a:pt x="545" y="0"/>
                        <a:pt x="722" y="5"/>
                      </a:cubicBezTo>
                      <a:cubicBezTo>
                        <a:pt x="722" y="5"/>
                        <a:pt x="628" y="62"/>
                        <a:pt x="612" y="129"/>
                      </a:cubicBezTo>
                      <a:cubicBezTo>
                        <a:pt x="612" y="129"/>
                        <a:pt x="678" y="26"/>
                        <a:pt x="855" y="15"/>
                      </a:cubicBezTo>
                      <a:cubicBezTo>
                        <a:pt x="855" y="15"/>
                        <a:pt x="812" y="165"/>
                        <a:pt x="690" y="216"/>
                      </a:cubicBezTo>
                      <a:cubicBezTo>
                        <a:pt x="690" y="216"/>
                        <a:pt x="800" y="154"/>
                        <a:pt x="849" y="129"/>
                      </a:cubicBezTo>
                      <a:cubicBezTo>
                        <a:pt x="849" y="129"/>
                        <a:pt x="822" y="252"/>
                        <a:pt x="733" y="309"/>
                      </a:cubicBezTo>
                      <a:cubicBezTo>
                        <a:pt x="733" y="309"/>
                        <a:pt x="937" y="326"/>
                        <a:pt x="762" y="738"/>
                      </a:cubicBezTo>
                      <a:cubicBezTo>
                        <a:pt x="762" y="738"/>
                        <a:pt x="790" y="488"/>
                        <a:pt x="689" y="386"/>
                      </a:cubicBezTo>
                      <a:cubicBezTo>
                        <a:pt x="689" y="386"/>
                        <a:pt x="412" y="520"/>
                        <a:pt x="252" y="397"/>
                      </a:cubicBezTo>
                      <a:cubicBezTo>
                        <a:pt x="252" y="397"/>
                        <a:pt x="125" y="479"/>
                        <a:pt x="147" y="737"/>
                      </a:cubicBezTo>
                      <a:close/>
                    </a:path>
                  </a:pathLst>
                </a:custGeom>
                <a:solidFill>
                  <a:srgbClr val="002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grpSp>
        </p:grpSp>
      </p:grpSp>
      <p:graphicFrame>
        <p:nvGraphicFramePr>
          <p:cNvPr id="146" name="Table 145"/>
          <p:cNvGraphicFramePr>
            <a:graphicFrameLocks noGrp="1"/>
          </p:cNvGraphicFramePr>
          <p:nvPr>
            <p:extLst>
              <p:ext uri="{D42A27DB-BD31-4B8C-83A1-F6EECF244321}">
                <p14:modId xmlns:p14="http://schemas.microsoft.com/office/powerpoint/2010/main" val="348995613"/>
              </p:ext>
            </p:extLst>
          </p:nvPr>
        </p:nvGraphicFramePr>
        <p:xfrm>
          <a:off x="465996" y="1264375"/>
          <a:ext cx="8229600" cy="731520"/>
        </p:xfrm>
        <a:graphic>
          <a:graphicData uri="http://schemas.openxmlformats.org/drawingml/2006/table">
            <a:tbl>
              <a:tblPr>
                <a:tableStyleId>{5C22544A-7EE6-4342-B048-85BDC9FD1C3A}</a:tableStyleId>
              </a:tblPr>
              <a:tblGrid>
                <a:gridCol w="8229600"/>
              </a:tblGrid>
              <a:tr h="6494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err="1" smtClean="0">
                          <a:solidFill>
                            <a:schemeClr val="accent1"/>
                          </a:solidFill>
                          <a:latin typeface="Microsoft New Tai Lue" panose="020B0502040204020203" pitchFamily="34" charset="0"/>
                          <a:ea typeface="+mn-ea"/>
                          <a:cs typeface="Microsoft New Tai Lue" panose="020B0502040204020203" pitchFamily="34" charset="0"/>
                        </a:rPr>
                        <a:t>Constatation</a:t>
                      </a:r>
                      <a:r>
                        <a:rPr lang="en-US" sz="1200" b="1" i="0" kern="1200" dirty="0" smtClean="0">
                          <a:solidFill>
                            <a:schemeClr val="accent1"/>
                          </a:solidFill>
                          <a:latin typeface="Microsoft New Tai Lue" panose="020B0502040204020203" pitchFamily="34" charset="0"/>
                          <a:ea typeface="+mn-ea"/>
                          <a:cs typeface="Microsoft New Tai Lue" panose="020B0502040204020203" pitchFamily="34" charset="0"/>
                        </a:rPr>
                        <a:t>: </a:t>
                      </a:r>
                      <a:r>
                        <a:rPr lang="fr-CA" sz="1200" kern="1200" dirty="0" smtClean="0">
                          <a:solidFill>
                            <a:schemeClr val="tx2"/>
                          </a:solidFill>
                          <a:latin typeface="Microsoft New Tai Lue" panose="020B0502040204020203" pitchFamily="34" charset="0"/>
                          <a:ea typeface="+mn-ea"/>
                          <a:cs typeface="Microsoft New Tai Lue" panose="020B0502040204020203" pitchFamily="34" charset="0"/>
                        </a:rPr>
                        <a:t>Lors de la planification d’événements, les considérations principales sont la taille et la dynamique de la foule, et ce, malgré la prise de conscience croissante de l’accessibilité. L’ACS + n’a joué aucun rôle dans la conception et l’exécution du programme.</a:t>
                      </a:r>
                      <a:endParaRPr lang="en-US" sz="1200" kern="1200" dirty="0" smtClean="0">
                        <a:solidFill>
                          <a:schemeClr val="tx2"/>
                        </a:solidFill>
                        <a:latin typeface="Microsoft New Tai Lue" panose="020B0502040204020203" pitchFamily="34" charset="0"/>
                        <a:ea typeface="+mn-ea"/>
                        <a:cs typeface="Microsoft New Tai Lue" panose="020B0502040204020203" pitchFamily="34" charset="0"/>
                      </a:endParaRPr>
                    </a:p>
                  </a:txBody>
                  <a:tcPr marL="45720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47" name="Google Shape;626;p41"/>
          <p:cNvGrpSpPr/>
          <p:nvPr/>
        </p:nvGrpSpPr>
        <p:grpSpPr>
          <a:xfrm flipH="1">
            <a:off x="478095" y="1377342"/>
            <a:ext cx="342882" cy="350068"/>
            <a:chOff x="3951850" y="2985350"/>
            <a:chExt cx="407950" cy="416500"/>
          </a:xfrm>
        </p:grpSpPr>
        <p:sp>
          <p:nvSpPr>
            <p:cNvPr id="148" name="Google Shape;627;p41"/>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628;p41"/>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629;p41"/>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630;p41"/>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p:cNvSpPr txBox="1"/>
          <p:nvPr/>
        </p:nvSpPr>
        <p:spPr>
          <a:xfrm>
            <a:off x="647385" y="3351672"/>
            <a:ext cx="1737656" cy="830997"/>
          </a:xfrm>
          <a:prstGeom prst="rect">
            <a:avLst/>
          </a:prstGeom>
          <a:noFill/>
        </p:spPr>
        <p:txBody>
          <a:bodyPr wrap="square" rtlCol="0">
            <a:spAutoFit/>
          </a:bodyPr>
          <a:lstStyle/>
          <a:p>
            <a:r>
              <a:rPr lang="fr-CA" sz="1200" i="1" dirty="0">
                <a:solidFill>
                  <a:schemeClr val="accent3"/>
                </a:solidFill>
              </a:rPr>
              <a:t>« Il serait bon de trouver une façon d’intégrer l’ACS+ dans les modalités. »</a:t>
            </a:r>
            <a:endParaRPr lang="en-US" sz="1200" dirty="0">
              <a:solidFill>
                <a:schemeClr val="accent3"/>
              </a:solidFill>
            </a:endParaRPr>
          </a:p>
        </p:txBody>
      </p:sp>
      <p:sp>
        <p:nvSpPr>
          <p:cNvPr id="152" name="Google Shape;512;p41"/>
          <p:cNvSpPr/>
          <p:nvPr/>
        </p:nvSpPr>
        <p:spPr>
          <a:xfrm>
            <a:off x="545413" y="3129149"/>
            <a:ext cx="1826225" cy="1276045"/>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chemeClr val="accent3"/>
            </a:solidFill>
            <a:prstDash val="solid"/>
            <a:round/>
            <a:headEnd type="none" w="sm" len="sm"/>
            <a:tailEnd type="none" w="sm" len="sm"/>
          </a:ln>
          <a:scene3d>
            <a:camera prst="orthographicFront">
              <a:rot lat="0" lon="10800000" rev="0"/>
            </a:camera>
            <a:lightRig rig="threePt" dir="t"/>
          </a:scene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2699" y="2043424"/>
            <a:ext cx="1145953" cy="1145953"/>
          </a:xfrm>
          <a:prstGeom prst="rect">
            <a:avLst/>
          </a:prstGeom>
        </p:spPr>
      </p:pic>
    </p:spTree>
    <p:extLst>
      <p:ext uri="{BB962C8B-B14F-4D97-AF65-F5344CB8AC3E}">
        <p14:creationId xmlns:p14="http://schemas.microsoft.com/office/powerpoint/2010/main" val="14730469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pPr>
              <a:lnSpc>
                <a:spcPct val="100000"/>
              </a:lnSpc>
            </a:pPr>
            <a:r>
              <a:rPr lang="fr-CA" sz="1200" i="0" dirty="0">
                <a:solidFill>
                  <a:schemeClr val="tx2"/>
                </a:solidFill>
                <a:latin typeface="Microsoft New Tai Lue" panose="020B0502040204020203" pitchFamily="34" charset="0"/>
                <a:cs typeface="Microsoft New Tai Lue" panose="020B0502040204020203" pitchFamily="34" charset="0"/>
              </a:rPr>
              <a:t>Le programme demeure pertinent à un moment où le système de sécurité et les considérations sont en évolution. Le maintien de l’ordre dans une capitale exige une planification et une sensibilisation accrues, ainsi qu’une identification efficace des menaces.</a:t>
            </a:r>
            <a:endParaRPr lang="en-US" sz="1200" i="0" dirty="0">
              <a:solidFill>
                <a:schemeClr val="tx2"/>
              </a:solidFill>
              <a:latin typeface="Microsoft New Tai Lue" panose="020B0502040204020203" pitchFamily="34" charset="0"/>
              <a:cs typeface="Microsoft New Tai Lue" panose="020B0502040204020203" pitchFamily="34" charset="0"/>
            </a:endParaRPr>
          </a:p>
          <a:p>
            <a:pPr>
              <a:lnSpc>
                <a:spcPct val="100000"/>
              </a:lnSpc>
            </a:pPr>
            <a:r>
              <a:rPr lang="fr-CA" sz="1200" i="0" dirty="0">
                <a:solidFill>
                  <a:schemeClr val="tx2"/>
                </a:solidFill>
                <a:latin typeface="Microsoft New Tai Lue" panose="020B0502040204020203" pitchFamily="34" charset="0"/>
                <a:cs typeface="Microsoft New Tai Lue" panose="020B0502040204020203" pitchFamily="34" charset="0"/>
              </a:rPr>
              <a:t>D’autres facteurs de sécurité et de sensibilisation requièrent l’ajout de ressources. Bien que le financement du PCESPCN représente moins de 1 % du budget du SPO, ces fonds sont pleinement utilisés pour maintenir l’ordre lors des événements, et la plupart des fonds sont alloués aux dépenses de personnel.</a:t>
            </a:r>
            <a:endParaRPr lang="en-US" sz="1200" i="0" dirty="0">
              <a:solidFill>
                <a:schemeClr val="tx2"/>
              </a:solidFill>
              <a:latin typeface="Microsoft New Tai Lue" panose="020B0502040204020203" pitchFamily="34" charset="0"/>
              <a:cs typeface="Microsoft New Tai Lue" panose="020B0502040204020203" pitchFamily="34" charset="0"/>
            </a:endParaRPr>
          </a:p>
          <a:p>
            <a:pPr>
              <a:lnSpc>
                <a:spcPct val="100000"/>
              </a:lnSpc>
            </a:pPr>
            <a:r>
              <a:rPr lang="fr-CA" sz="1200" i="0" dirty="0" smtClean="0">
                <a:solidFill>
                  <a:schemeClr val="tx2"/>
                </a:solidFill>
                <a:latin typeface="Microsoft New Tai Lue" panose="020B0502040204020203" pitchFamily="34" charset="0"/>
                <a:cs typeface="Microsoft New Tai Lue" panose="020B0502040204020203" pitchFamily="34" charset="0"/>
              </a:rPr>
              <a:t>Même </a:t>
            </a:r>
            <a:r>
              <a:rPr lang="fr-CA" sz="1200" i="0" dirty="0">
                <a:solidFill>
                  <a:schemeClr val="tx2"/>
                </a:solidFill>
                <a:latin typeface="Microsoft New Tai Lue" panose="020B0502040204020203" pitchFamily="34" charset="0"/>
                <a:cs typeface="Microsoft New Tai Lue" panose="020B0502040204020203" pitchFamily="34" charset="0"/>
              </a:rPr>
              <a:t>si le financement du PCESPCN aide le SPO à fournir des services de police aux événements, il est insuffisant pour couvrir tous les coûts. Les coûts engagés pour la fête du Canada représentent à eux seuls la moitié des dépenses du programme, ce qui laisse moins de ressources à la police pour les autres événements de la période de financement. La Ville doit également absorber des coûts supplémentaires pour des mesures de sécurité autres que le maintien direct de l’ordre, comme les </a:t>
            </a:r>
            <a:r>
              <a:rPr lang="fr-CA" sz="1200" i="0" dirty="0" smtClean="0">
                <a:solidFill>
                  <a:schemeClr val="tx2"/>
                </a:solidFill>
                <a:latin typeface="Microsoft New Tai Lue" panose="020B0502040204020203" pitchFamily="34" charset="0"/>
                <a:cs typeface="Microsoft New Tai Lue" panose="020B0502040204020203" pitchFamily="34" charset="0"/>
              </a:rPr>
              <a:t>services </a:t>
            </a:r>
            <a:r>
              <a:rPr lang="fr-CA" sz="1200" i="0" dirty="0">
                <a:solidFill>
                  <a:schemeClr val="tx2"/>
                </a:solidFill>
                <a:latin typeface="Microsoft New Tai Lue" panose="020B0502040204020203" pitchFamily="34" charset="0"/>
                <a:cs typeface="Microsoft New Tai Lue" panose="020B0502040204020203" pitchFamily="34" charset="0"/>
              </a:rPr>
              <a:t>ambulanciers et d’incendie.</a:t>
            </a:r>
            <a:endParaRPr lang="en-US" sz="1200" i="0" dirty="0">
              <a:solidFill>
                <a:schemeClr val="tx2"/>
              </a:solidFill>
              <a:latin typeface="Microsoft New Tai Lue" panose="020B0502040204020203" pitchFamily="34" charset="0"/>
              <a:cs typeface="Microsoft New Tai Lue" panose="020B0502040204020203" pitchFamily="34" charset="0"/>
            </a:endParaRPr>
          </a:p>
          <a:p>
            <a:pPr>
              <a:lnSpc>
                <a:spcPct val="100000"/>
              </a:lnSpc>
            </a:pPr>
            <a:r>
              <a:rPr lang="fr-CA" sz="1200" i="0" dirty="0" smtClean="0">
                <a:solidFill>
                  <a:schemeClr val="tx2"/>
                </a:solidFill>
                <a:latin typeface="Microsoft New Tai Lue" panose="020B0502040204020203" pitchFamily="34" charset="0"/>
                <a:cs typeface="Microsoft New Tai Lue" panose="020B0502040204020203" pitchFamily="34" charset="0"/>
              </a:rPr>
              <a:t>Bien </a:t>
            </a:r>
            <a:r>
              <a:rPr lang="fr-CA" sz="1200" i="0" dirty="0">
                <a:solidFill>
                  <a:schemeClr val="tx2"/>
                </a:solidFill>
                <a:latin typeface="Microsoft New Tai Lue" panose="020B0502040204020203" pitchFamily="34" charset="0"/>
                <a:cs typeface="Microsoft New Tai Lue" panose="020B0502040204020203" pitchFamily="34" charset="0"/>
              </a:rPr>
              <a:t>que le SPO n’ait pas de problèmes avec les exigences relatives aux rapports pour le programme, le secteur de programme pourrait </a:t>
            </a:r>
            <a:r>
              <a:rPr lang="fr-CA" sz="1200" i="0" dirty="0" smtClean="0">
                <a:solidFill>
                  <a:schemeClr val="tx2"/>
                </a:solidFill>
                <a:latin typeface="Microsoft New Tai Lue" panose="020B0502040204020203" pitchFamily="34" charset="0"/>
                <a:cs typeface="Microsoft New Tai Lue" panose="020B0502040204020203" pitchFamily="34" charset="0"/>
              </a:rPr>
              <a:t>éventuellement </a:t>
            </a:r>
            <a:r>
              <a:rPr lang="fr-CA" sz="1200" i="0" dirty="0">
                <a:solidFill>
                  <a:schemeClr val="tx2"/>
                </a:solidFill>
                <a:latin typeface="Microsoft New Tai Lue" panose="020B0502040204020203" pitchFamily="34" charset="0"/>
                <a:cs typeface="Microsoft New Tai Lue" panose="020B0502040204020203" pitchFamily="34" charset="0"/>
              </a:rPr>
              <a:t>mieux utiliser les données fournies.</a:t>
            </a:r>
            <a:endParaRPr lang="en-US" sz="1200" i="0" dirty="0">
              <a:solidFill>
                <a:schemeClr val="tx2"/>
              </a:solidFill>
              <a:latin typeface="Microsoft New Tai Lue" panose="020B0502040204020203" pitchFamily="34" charset="0"/>
              <a:cs typeface="Microsoft New Tai Lue" panose="020B0502040204020203" pitchFamily="34" charset="0"/>
            </a:endParaRPr>
          </a:p>
          <a:p>
            <a:pPr>
              <a:lnSpc>
                <a:spcPct val="100000"/>
              </a:lnSpc>
            </a:pPr>
            <a:r>
              <a:rPr lang="fr-CA" sz="1200" i="0" dirty="0" smtClean="0">
                <a:solidFill>
                  <a:schemeClr val="tx2"/>
                </a:solidFill>
                <a:latin typeface="Microsoft New Tai Lue" panose="020B0502040204020203" pitchFamily="34" charset="0"/>
                <a:cs typeface="Microsoft New Tai Lue" panose="020B0502040204020203" pitchFamily="34" charset="0"/>
              </a:rPr>
              <a:t>Il </a:t>
            </a:r>
            <a:r>
              <a:rPr lang="fr-CA" sz="1200" i="0" dirty="0">
                <a:solidFill>
                  <a:schemeClr val="tx2"/>
                </a:solidFill>
                <a:latin typeface="Microsoft New Tai Lue" panose="020B0502040204020203" pitchFamily="34" charset="0"/>
                <a:cs typeface="Microsoft New Tai Lue" panose="020B0502040204020203" pitchFamily="34" charset="0"/>
              </a:rPr>
              <a:t>serait aussi possible d’intégrer certains aspects de l’ACS + lors de la conception et de l’exécution du programme au moment de la préparation du renouvellement du programme.</a:t>
            </a:r>
            <a:endParaRPr lang="en-US" sz="1200" i="0" dirty="0">
              <a:solidFill>
                <a:schemeClr val="tx2"/>
              </a:solidFill>
              <a:latin typeface="Microsoft New Tai Lue" panose="020B0502040204020203" pitchFamily="34" charset="0"/>
              <a:cs typeface="Microsoft New Tai Lue" panose="020B0502040204020203" pitchFamily="34" charset="0"/>
            </a:endParaRPr>
          </a:p>
          <a:p>
            <a:pPr lvl="3">
              <a:buNone/>
            </a:pPr>
            <a:endParaRPr lang="en-US" sz="1300" dirty="0" smtClean="0"/>
          </a:p>
          <a:p>
            <a:pPr lvl="3">
              <a:buNone/>
            </a:pPr>
            <a:endParaRPr lang="en-US" sz="1300" dirty="0"/>
          </a:p>
          <a:p>
            <a:pPr lvl="3">
              <a:buNone/>
            </a:pPr>
            <a:endParaRPr lang="en-US" sz="1300" dirty="0"/>
          </a:p>
          <a:p>
            <a:pPr lvl="3">
              <a:buNone/>
            </a:pPr>
            <a:endParaRPr lang="en-US" sz="1300" i="0" dirty="0" smtClean="0"/>
          </a:p>
        </p:txBody>
      </p:sp>
      <p:sp>
        <p:nvSpPr>
          <p:cNvPr id="4" name="Text Placeholder 3"/>
          <p:cNvSpPr>
            <a:spLocks noGrp="1"/>
          </p:cNvSpPr>
          <p:nvPr>
            <p:ph type="body" sz="quarter" idx="10"/>
          </p:nvPr>
        </p:nvSpPr>
        <p:spPr/>
        <p:txBody>
          <a:bodyPr/>
          <a:lstStyle/>
          <a:p>
            <a:endParaRPr lang="en-US" dirty="0"/>
          </a:p>
        </p:txBody>
      </p:sp>
      <p:sp>
        <p:nvSpPr>
          <p:cNvPr id="5" name="AutoShape 2" descr="Image result for canada 150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773" y="1913828"/>
            <a:ext cx="2572188" cy="2449702"/>
          </a:xfrm>
          <a:prstGeom prst="rect">
            <a:avLst/>
          </a:prstGeom>
        </p:spPr>
      </p:pic>
    </p:spTree>
    <p:extLst>
      <p:ext uri="{BB962C8B-B14F-4D97-AF65-F5344CB8AC3E}">
        <p14:creationId xmlns:p14="http://schemas.microsoft.com/office/powerpoint/2010/main" val="3168022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Recommandations</a:t>
            </a:r>
            <a:endParaRPr lang="en-US" dirty="0"/>
          </a:p>
        </p:txBody>
      </p:sp>
      <p:sp>
        <p:nvSpPr>
          <p:cNvPr id="3" name="Content Placeholder 2"/>
          <p:cNvSpPr>
            <a:spLocks noGrp="1"/>
          </p:cNvSpPr>
          <p:nvPr>
            <p:ph idx="1"/>
          </p:nvPr>
        </p:nvSpPr>
        <p:spPr>
          <a:xfrm>
            <a:off x="3829078" y="783771"/>
            <a:ext cx="4857722" cy="5812972"/>
          </a:xfrm>
        </p:spPr>
        <p:txBody>
          <a:bodyPr/>
          <a:lstStyle/>
          <a:p>
            <a:r>
              <a:rPr lang="fr-CA" sz="1400" i="0" dirty="0" smtClean="0">
                <a:solidFill>
                  <a:schemeClr val="tx1"/>
                </a:solidFill>
                <a:latin typeface="Microsoft New Tai Lue" panose="020B0502040204020203" pitchFamily="34" charset="0"/>
                <a:cs typeface="Microsoft New Tai Lue" panose="020B0502040204020203" pitchFamily="34" charset="0"/>
              </a:rPr>
              <a:t>La </a:t>
            </a:r>
            <a:r>
              <a:rPr lang="fr-CA" sz="1400" i="0" dirty="0">
                <a:solidFill>
                  <a:schemeClr val="tx1"/>
                </a:solidFill>
                <a:latin typeface="Microsoft New Tai Lue" panose="020B0502040204020203" pitchFamily="34" charset="0"/>
                <a:cs typeface="Microsoft New Tai Lue" panose="020B0502040204020203" pitchFamily="34" charset="0"/>
              </a:rPr>
              <a:t>sous-ministre </a:t>
            </a:r>
            <a:r>
              <a:rPr lang="fr-CA" sz="1400" i="0" dirty="0" smtClean="0">
                <a:solidFill>
                  <a:schemeClr val="tx1"/>
                </a:solidFill>
                <a:latin typeface="Microsoft New Tai Lue" panose="020B0502040204020203" pitchFamily="34" charset="0"/>
                <a:cs typeface="Microsoft New Tai Lue" panose="020B0502040204020203" pitchFamily="34" charset="0"/>
              </a:rPr>
              <a:t>adjointe </a:t>
            </a:r>
            <a:r>
              <a:rPr lang="fr-CA" sz="1400" i="0" dirty="0">
                <a:solidFill>
                  <a:schemeClr val="tx1"/>
                </a:solidFill>
                <a:latin typeface="Microsoft New Tai Lue" panose="020B0502040204020203" pitchFamily="34" charset="0"/>
                <a:cs typeface="Microsoft New Tai Lue" panose="020B0502040204020203" pitchFamily="34" charset="0"/>
              </a:rPr>
              <a:t>du Secteur de la sécurité communautaire et de la réduction du crime devrait, dans le cadre du renouvellement du programme :</a:t>
            </a:r>
            <a:endParaRPr lang="en-US" sz="1400" i="0" dirty="0">
              <a:solidFill>
                <a:schemeClr val="tx1"/>
              </a:solidFill>
              <a:latin typeface="Microsoft New Tai Lue" panose="020B0502040204020203" pitchFamily="34" charset="0"/>
              <a:cs typeface="Microsoft New Tai Lue" panose="020B0502040204020203" pitchFamily="34" charset="0"/>
            </a:endParaRPr>
          </a:p>
          <a:p>
            <a:pPr lvl="3" indent="569913">
              <a:lnSpc>
                <a:spcPct val="120000"/>
              </a:lnSpc>
            </a:pPr>
            <a:endParaRPr lang="en-US" sz="1400" dirty="0" smtClean="0">
              <a:solidFill>
                <a:schemeClr val="tx1"/>
              </a:solidFill>
            </a:endParaRPr>
          </a:p>
          <a:p>
            <a:pPr lvl="3" indent="569913">
              <a:lnSpc>
                <a:spcPct val="120000"/>
              </a:lnSpc>
            </a:pPr>
            <a:r>
              <a:rPr lang="en-US" sz="1400" dirty="0" smtClean="0">
                <a:solidFill>
                  <a:schemeClr val="tx1"/>
                </a:solidFill>
              </a:rPr>
              <a:t>1</a:t>
            </a:r>
            <a:r>
              <a:rPr lang="en-US" sz="1400" dirty="0">
                <a:solidFill>
                  <a:schemeClr val="tx1"/>
                </a:solidFill>
              </a:rPr>
              <a:t>. </a:t>
            </a:r>
            <a:r>
              <a:rPr lang="fr-CA" sz="1400" dirty="0"/>
              <a:t>Examiner l’étendue des coûts liés aux événements propres à la capitale nationale et étudier les options de mobilisation d’autres partenaires fédéraux pour supporter ces coûts</a:t>
            </a:r>
            <a:r>
              <a:rPr lang="fr-CA" sz="1400" dirty="0" smtClean="0"/>
              <a:t>.</a:t>
            </a:r>
          </a:p>
          <a:p>
            <a:pPr lvl="3" indent="569913">
              <a:lnSpc>
                <a:spcPct val="120000"/>
              </a:lnSpc>
            </a:pPr>
            <a:endParaRPr lang="en-US" sz="1400" dirty="0" smtClean="0">
              <a:solidFill>
                <a:schemeClr val="tx1"/>
              </a:solidFill>
            </a:endParaRPr>
          </a:p>
          <a:p>
            <a:pPr lvl="3" indent="569913">
              <a:lnSpc>
                <a:spcPct val="120000"/>
              </a:lnSpc>
              <a:spcBef>
                <a:spcPts val="0"/>
              </a:spcBef>
            </a:pPr>
            <a:r>
              <a:rPr lang="en-US" sz="1400" i="0" dirty="0" smtClean="0">
                <a:solidFill>
                  <a:schemeClr val="tx1"/>
                </a:solidFill>
              </a:rPr>
              <a:t>2. </a:t>
            </a:r>
            <a:r>
              <a:rPr lang="fr-CA" sz="1400" dirty="0"/>
              <a:t>Évaluer la mesure du rendement et les exigences relatives aux rapports tant pour le programme que pour le bénéficiaire.</a:t>
            </a:r>
            <a:endParaRPr lang="en-US" sz="1400" dirty="0" smtClean="0">
              <a:solidFill>
                <a:schemeClr val="tx1"/>
              </a:solidFill>
            </a:endParaRPr>
          </a:p>
          <a:p>
            <a:pPr lvl="3" indent="569913">
              <a:lnSpc>
                <a:spcPct val="120000"/>
              </a:lnSpc>
            </a:pPr>
            <a:endParaRPr lang="en-US" sz="1400" dirty="0" smtClean="0">
              <a:solidFill>
                <a:schemeClr val="tx1"/>
              </a:solidFill>
            </a:endParaRPr>
          </a:p>
          <a:p>
            <a:pPr lvl="3" indent="569913">
              <a:lnSpc>
                <a:spcPct val="120000"/>
              </a:lnSpc>
            </a:pPr>
            <a:r>
              <a:rPr lang="en-US" sz="1400" dirty="0" smtClean="0">
                <a:solidFill>
                  <a:schemeClr val="tx1"/>
                </a:solidFill>
              </a:rPr>
              <a:t>3</a:t>
            </a:r>
            <a:r>
              <a:rPr lang="en-US" sz="1400" dirty="0">
                <a:solidFill>
                  <a:schemeClr val="tx1"/>
                </a:solidFill>
              </a:rPr>
              <a:t>. </a:t>
            </a:r>
            <a:r>
              <a:rPr lang="fr-CA" sz="1400" dirty="0"/>
              <a:t>Inclure des aspects de l’ACS + dans la conception et l’exécution du programme. </a:t>
            </a:r>
            <a:endParaRPr lang="en-US" sz="1300" i="0" dirty="0">
              <a:solidFill>
                <a:schemeClr val="tx1"/>
              </a:solidFill>
            </a:endParaRPr>
          </a:p>
        </p:txBody>
      </p:sp>
      <p:sp>
        <p:nvSpPr>
          <p:cNvPr id="7" name="Text Placeholder 6"/>
          <p:cNvSpPr>
            <a:spLocks noGrp="1"/>
          </p:cNvSpPr>
          <p:nvPr>
            <p:ph type="body" sz="quarter" idx="10"/>
          </p:nvPr>
        </p:nvSpPr>
        <p:spPr/>
        <p:txBody>
          <a:bodyPr/>
          <a:lstStyle/>
          <a:p>
            <a:endParaRPr lang="en-US"/>
          </a:p>
        </p:txBody>
      </p:sp>
      <p:grpSp>
        <p:nvGrpSpPr>
          <p:cNvPr id="9" name="Google Shape;139;p20"/>
          <p:cNvGrpSpPr>
            <a:grpSpLocks noChangeAspect="1"/>
          </p:cNvGrpSpPr>
          <p:nvPr/>
        </p:nvGrpSpPr>
        <p:grpSpPr>
          <a:xfrm>
            <a:off x="3980780" y="4741588"/>
            <a:ext cx="322723" cy="511645"/>
            <a:chOff x="6718575" y="2318625"/>
            <a:chExt cx="256950" cy="407375"/>
          </a:xfrm>
        </p:grpSpPr>
        <p:sp>
          <p:nvSpPr>
            <p:cNvPr id="10" name="Google Shape;140;p20"/>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58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1;p20"/>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58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2;p20"/>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58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3;p20"/>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58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4;p20"/>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58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5;p20"/>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58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6;p20"/>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58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7;p20"/>
            <p:cNvSpPr/>
            <p:nvPr/>
          </p:nvSpPr>
          <p:spPr>
            <a:xfrm>
              <a:off x="6795900" y="2628550"/>
              <a:ext cx="102300" cy="25"/>
            </a:xfrm>
            <a:custGeom>
              <a:avLst/>
              <a:gdLst/>
              <a:ahLst/>
              <a:cxnLst/>
              <a:rect l="l" t="t" r="r" b="b"/>
              <a:pathLst>
                <a:path w="4092" h="1" fill="none" extrusionOk="0">
                  <a:moveTo>
                    <a:pt x="0" y="1"/>
                  </a:moveTo>
                  <a:lnTo>
                    <a:pt x="4092" y="1"/>
                  </a:lnTo>
                </a:path>
              </a:pathLst>
            </a:custGeom>
            <a:noFill/>
            <a:ln w="158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39;p20"/>
          <p:cNvGrpSpPr>
            <a:grpSpLocks noChangeAspect="1"/>
          </p:cNvGrpSpPr>
          <p:nvPr/>
        </p:nvGrpSpPr>
        <p:grpSpPr>
          <a:xfrm>
            <a:off x="3980780" y="3411407"/>
            <a:ext cx="322723" cy="511645"/>
            <a:chOff x="6718575" y="2318625"/>
            <a:chExt cx="256950" cy="407375"/>
          </a:xfrm>
        </p:grpSpPr>
        <p:sp>
          <p:nvSpPr>
            <p:cNvPr id="19" name="Google Shape;140;p20"/>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58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1;p20"/>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58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2;p20"/>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58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3;p20"/>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58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4;p20"/>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58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5;p20"/>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58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6;p20"/>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58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7;p20"/>
            <p:cNvSpPr/>
            <p:nvPr/>
          </p:nvSpPr>
          <p:spPr>
            <a:xfrm>
              <a:off x="6795900" y="2628550"/>
              <a:ext cx="102300" cy="25"/>
            </a:xfrm>
            <a:custGeom>
              <a:avLst/>
              <a:gdLst/>
              <a:ahLst/>
              <a:cxnLst/>
              <a:rect l="l" t="t" r="r" b="b"/>
              <a:pathLst>
                <a:path w="4092" h="1" fill="none" extrusionOk="0">
                  <a:moveTo>
                    <a:pt x="0" y="1"/>
                  </a:moveTo>
                  <a:lnTo>
                    <a:pt x="4092" y="1"/>
                  </a:lnTo>
                </a:path>
              </a:pathLst>
            </a:custGeom>
            <a:noFill/>
            <a:ln w="158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139;p20"/>
          <p:cNvGrpSpPr>
            <a:grpSpLocks noChangeAspect="1"/>
          </p:cNvGrpSpPr>
          <p:nvPr/>
        </p:nvGrpSpPr>
        <p:grpSpPr>
          <a:xfrm>
            <a:off x="3924168" y="1925844"/>
            <a:ext cx="322723" cy="511645"/>
            <a:chOff x="6718575" y="2318625"/>
            <a:chExt cx="256950" cy="407375"/>
          </a:xfrm>
        </p:grpSpPr>
        <p:sp>
          <p:nvSpPr>
            <p:cNvPr id="28" name="Google Shape;140;p20"/>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58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1;p20"/>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58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2;p20"/>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58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3;p20"/>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58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4;p20"/>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58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5;p20"/>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58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6;p20"/>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58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7;p20"/>
            <p:cNvSpPr/>
            <p:nvPr/>
          </p:nvSpPr>
          <p:spPr>
            <a:xfrm>
              <a:off x="6795900" y="2628550"/>
              <a:ext cx="102300" cy="25"/>
            </a:xfrm>
            <a:custGeom>
              <a:avLst/>
              <a:gdLst/>
              <a:ahLst/>
              <a:cxnLst/>
              <a:rect l="l" t="t" r="r" b="b"/>
              <a:pathLst>
                <a:path w="4092" h="1" fill="none" extrusionOk="0">
                  <a:moveTo>
                    <a:pt x="0" y="1"/>
                  </a:moveTo>
                  <a:lnTo>
                    <a:pt x="4092" y="1"/>
                  </a:lnTo>
                </a:path>
              </a:pathLst>
            </a:custGeom>
            <a:noFill/>
            <a:ln w="158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974" y="2374186"/>
            <a:ext cx="3329278" cy="2040526"/>
          </a:xfrm>
          <a:prstGeom prst="rect">
            <a:avLst/>
          </a:prstGeom>
        </p:spPr>
      </p:pic>
    </p:spTree>
    <p:extLst>
      <p:ext uri="{BB962C8B-B14F-4D97-AF65-F5344CB8AC3E}">
        <p14:creationId xmlns:p14="http://schemas.microsoft.com/office/powerpoint/2010/main" val="2018996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des </a:t>
            </a:r>
            <a:r>
              <a:rPr lang="en-US" dirty="0" err="1"/>
              <a:t>matières</a:t>
            </a:r>
            <a:endParaRPr lang="en-US" dirty="0"/>
          </a:p>
        </p:txBody>
      </p:sp>
      <p:sp>
        <p:nvSpPr>
          <p:cNvPr id="3" name="Text Placeholder 2"/>
          <p:cNvSpPr>
            <a:spLocks noGrp="1"/>
          </p:cNvSpPr>
          <p:nvPr>
            <p:ph type="body" sz="quarter" idx="10"/>
          </p:nvPr>
        </p:nvSpPr>
        <p:spPr>
          <a:xfrm>
            <a:off x="457200" y="2809244"/>
            <a:ext cx="1497013" cy="1083733"/>
          </a:xfrm>
        </p:spPr>
        <p:txBody>
          <a:bodyPr/>
          <a:lstStyle/>
          <a:p>
            <a:r>
              <a:rPr lang="en-US" sz="4000" dirty="0"/>
              <a:t>3</a:t>
            </a:r>
          </a:p>
        </p:txBody>
      </p:sp>
      <p:sp>
        <p:nvSpPr>
          <p:cNvPr id="8" name="Text Placeholder 7"/>
          <p:cNvSpPr>
            <a:spLocks noGrp="1"/>
          </p:cNvSpPr>
          <p:nvPr>
            <p:ph type="body" sz="quarter" idx="11"/>
          </p:nvPr>
        </p:nvSpPr>
        <p:spPr/>
        <p:txBody>
          <a:bodyPr/>
          <a:lstStyle/>
          <a:p>
            <a:pPr lvl="3"/>
            <a:endParaRPr lang="en-US" dirty="0"/>
          </a:p>
        </p:txBody>
      </p:sp>
      <p:sp>
        <p:nvSpPr>
          <p:cNvPr id="9" name="Text Placeholder 8"/>
          <p:cNvSpPr>
            <a:spLocks noGrp="1"/>
          </p:cNvSpPr>
          <p:nvPr>
            <p:ph type="body" sz="quarter" idx="12"/>
          </p:nvPr>
        </p:nvSpPr>
        <p:spPr>
          <a:xfrm>
            <a:off x="2429934" y="2809244"/>
            <a:ext cx="1497013" cy="1083733"/>
          </a:xfrm>
        </p:spPr>
        <p:txBody>
          <a:bodyPr/>
          <a:lstStyle/>
          <a:p>
            <a:r>
              <a:rPr lang="en-US" sz="4000" dirty="0"/>
              <a:t>4</a:t>
            </a:r>
          </a:p>
        </p:txBody>
      </p:sp>
      <p:sp>
        <p:nvSpPr>
          <p:cNvPr id="10" name="Text Placeholder 9"/>
          <p:cNvSpPr>
            <a:spLocks noGrp="1"/>
          </p:cNvSpPr>
          <p:nvPr>
            <p:ph type="body" sz="quarter" idx="13"/>
          </p:nvPr>
        </p:nvSpPr>
        <p:spPr>
          <a:xfrm>
            <a:off x="4322498" y="2800648"/>
            <a:ext cx="1497013" cy="1083733"/>
          </a:xfrm>
        </p:spPr>
        <p:txBody>
          <a:bodyPr/>
          <a:lstStyle/>
          <a:p>
            <a:r>
              <a:rPr lang="en-US" sz="4000" dirty="0"/>
              <a:t>5</a:t>
            </a:r>
          </a:p>
        </p:txBody>
      </p:sp>
      <p:sp>
        <p:nvSpPr>
          <p:cNvPr id="11" name="Text Placeholder 10"/>
          <p:cNvSpPr>
            <a:spLocks noGrp="1"/>
          </p:cNvSpPr>
          <p:nvPr>
            <p:ph type="body" sz="quarter" idx="14"/>
          </p:nvPr>
        </p:nvSpPr>
        <p:spPr>
          <a:xfrm>
            <a:off x="6604151" y="2788794"/>
            <a:ext cx="1497013" cy="1083733"/>
          </a:xfrm>
        </p:spPr>
        <p:txBody>
          <a:bodyPr/>
          <a:lstStyle/>
          <a:p>
            <a:r>
              <a:rPr lang="en-US" sz="4000" dirty="0" smtClean="0"/>
              <a:t>8</a:t>
            </a:r>
            <a:endParaRPr lang="en-US" sz="4000" dirty="0"/>
          </a:p>
        </p:txBody>
      </p:sp>
      <p:sp>
        <p:nvSpPr>
          <p:cNvPr id="72" name="Text Placeholder 71"/>
          <p:cNvSpPr>
            <a:spLocks noGrp="1"/>
          </p:cNvSpPr>
          <p:nvPr>
            <p:ph type="body" sz="quarter" idx="21"/>
          </p:nvPr>
        </p:nvSpPr>
        <p:spPr>
          <a:xfrm>
            <a:off x="457200" y="2658730"/>
            <a:ext cx="1497013" cy="295466"/>
          </a:xfrm>
        </p:spPr>
        <p:txBody>
          <a:bodyPr/>
          <a:lstStyle/>
          <a:p>
            <a:r>
              <a:rPr lang="en-US" dirty="0" smtClean="0"/>
              <a:t>page</a:t>
            </a:r>
            <a:endParaRPr lang="en-US" dirty="0"/>
          </a:p>
        </p:txBody>
      </p:sp>
      <p:sp>
        <p:nvSpPr>
          <p:cNvPr id="95" name="Text Placeholder 94"/>
          <p:cNvSpPr>
            <a:spLocks noGrp="1"/>
          </p:cNvSpPr>
          <p:nvPr>
            <p:ph type="body" sz="quarter" idx="22"/>
          </p:nvPr>
        </p:nvSpPr>
        <p:spPr>
          <a:xfrm>
            <a:off x="2429934" y="2652915"/>
            <a:ext cx="1497013" cy="295466"/>
          </a:xfrm>
        </p:spPr>
        <p:txBody>
          <a:bodyPr/>
          <a:lstStyle/>
          <a:p>
            <a:r>
              <a:rPr lang="en-US" dirty="0" smtClean="0"/>
              <a:t>page</a:t>
            </a:r>
            <a:endParaRPr lang="en-US" dirty="0"/>
          </a:p>
        </p:txBody>
      </p:sp>
      <p:sp>
        <p:nvSpPr>
          <p:cNvPr id="96" name="Text Placeholder 95"/>
          <p:cNvSpPr>
            <a:spLocks noGrp="1"/>
          </p:cNvSpPr>
          <p:nvPr>
            <p:ph type="body" sz="quarter" idx="23"/>
          </p:nvPr>
        </p:nvSpPr>
        <p:spPr>
          <a:xfrm>
            <a:off x="4322498" y="2628176"/>
            <a:ext cx="1497013" cy="295466"/>
          </a:xfrm>
        </p:spPr>
        <p:txBody>
          <a:bodyPr/>
          <a:lstStyle/>
          <a:p>
            <a:r>
              <a:rPr lang="en-US" dirty="0" smtClean="0"/>
              <a:t>page</a:t>
            </a:r>
            <a:endParaRPr lang="en-US" dirty="0"/>
          </a:p>
        </p:txBody>
      </p:sp>
      <p:sp>
        <p:nvSpPr>
          <p:cNvPr id="97" name="Text Placeholder 96"/>
          <p:cNvSpPr>
            <a:spLocks noGrp="1"/>
          </p:cNvSpPr>
          <p:nvPr>
            <p:ph type="body" sz="quarter" idx="24"/>
          </p:nvPr>
        </p:nvSpPr>
        <p:spPr>
          <a:xfrm>
            <a:off x="6604151" y="2642261"/>
            <a:ext cx="1497013" cy="295466"/>
          </a:xfrm>
        </p:spPr>
        <p:txBody>
          <a:bodyPr/>
          <a:lstStyle/>
          <a:p>
            <a:r>
              <a:rPr lang="en-US" dirty="0" smtClean="0"/>
              <a:t>page</a:t>
            </a:r>
            <a:endParaRPr lang="en-US" dirty="0"/>
          </a:p>
        </p:txBody>
      </p:sp>
      <p:sp>
        <p:nvSpPr>
          <p:cNvPr id="13" name="Text Placeholder 12"/>
          <p:cNvSpPr>
            <a:spLocks noGrp="1"/>
          </p:cNvSpPr>
          <p:nvPr>
            <p:ph type="body" sz="quarter" idx="31"/>
          </p:nvPr>
        </p:nvSpPr>
        <p:spPr>
          <a:xfrm>
            <a:off x="455308" y="4660309"/>
            <a:ext cx="1497013" cy="1083733"/>
          </a:xfrm>
        </p:spPr>
        <p:txBody>
          <a:bodyPr/>
          <a:lstStyle/>
          <a:p>
            <a:r>
              <a:rPr lang="en-US" sz="4000" dirty="0" smtClean="0"/>
              <a:t>17</a:t>
            </a:r>
            <a:endParaRPr lang="en-US" sz="4000" dirty="0"/>
          </a:p>
        </p:txBody>
      </p:sp>
      <p:sp>
        <p:nvSpPr>
          <p:cNvPr id="14" name="Text Placeholder 13"/>
          <p:cNvSpPr>
            <a:spLocks noGrp="1"/>
          </p:cNvSpPr>
          <p:nvPr>
            <p:ph type="body" sz="quarter" idx="32"/>
          </p:nvPr>
        </p:nvSpPr>
        <p:spPr>
          <a:xfrm>
            <a:off x="1681427" y="4655302"/>
            <a:ext cx="1497013" cy="1083733"/>
          </a:xfrm>
        </p:spPr>
        <p:txBody>
          <a:bodyPr/>
          <a:lstStyle/>
          <a:p>
            <a:r>
              <a:rPr lang="en-US" sz="4000" dirty="0" smtClean="0"/>
              <a:t>18</a:t>
            </a:r>
            <a:endParaRPr lang="en-US" sz="4000" dirty="0"/>
          </a:p>
        </p:txBody>
      </p:sp>
      <p:sp>
        <p:nvSpPr>
          <p:cNvPr id="15" name="Text Placeholder 14"/>
          <p:cNvSpPr>
            <a:spLocks noGrp="1"/>
          </p:cNvSpPr>
          <p:nvPr>
            <p:ph type="body" sz="quarter" idx="33"/>
          </p:nvPr>
        </p:nvSpPr>
        <p:spPr>
          <a:xfrm>
            <a:off x="3178440" y="4648608"/>
            <a:ext cx="1497013" cy="1083733"/>
          </a:xfrm>
        </p:spPr>
        <p:txBody>
          <a:bodyPr/>
          <a:lstStyle/>
          <a:p>
            <a:r>
              <a:rPr lang="en-US" sz="4000" dirty="0" smtClean="0"/>
              <a:t>19</a:t>
            </a:r>
            <a:endParaRPr lang="en-US" sz="4000" dirty="0"/>
          </a:p>
        </p:txBody>
      </p:sp>
      <p:sp>
        <p:nvSpPr>
          <p:cNvPr id="16" name="Text Placeholder 15"/>
          <p:cNvSpPr>
            <a:spLocks noGrp="1"/>
          </p:cNvSpPr>
          <p:nvPr>
            <p:ph type="body" sz="quarter" idx="34"/>
          </p:nvPr>
        </p:nvSpPr>
        <p:spPr>
          <a:xfrm>
            <a:off x="6954624" y="4648608"/>
            <a:ext cx="1497013" cy="1083733"/>
          </a:xfrm>
        </p:spPr>
        <p:txBody>
          <a:bodyPr/>
          <a:lstStyle/>
          <a:p>
            <a:r>
              <a:rPr lang="en-US" sz="4000" dirty="0" smtClean="0"/>
              <a:t>21</a:t>
            </a:r>
            <a:endParaRPr lang="en-US" sz="4000" dirty="0"/>
          </a:p>
        </p:txBody>
      </p:sp>
      <p:sp>
        <p:nvSpPr>
          <p:cNvPr id="99" name="Text Placeholder 98"/>
          <p:cNvSpPr>
            <a:spLocks noGrp="1"/>
          </p:cNvSpPr>
          <p:nvPr>
            <p:ph type="body" sz="quarter" idx="36"/>
          </p:nvPr>
        </p:nvSpPr>
        <p:spPr>
          <a:xfrm>
            <a:off x="457200" y="4499907"/>
            <a:ext cx="1497013" cy="295466"/>
          </a:xfrm>
        </p:spPr>
        <p:txBody>
          <a:bodyPr/>
          <a:lstStyle/>
          <a:p>
            <a:r>
              <a:rPr lang="en-US" dirty="0" smtClean="0"/>
              <a:t>page</a:t>
            </a:r>
            <a:endParaRPr lang="en-US" dirty="0"/>
          </a:p>
        </p:txBody>
      </p:sp>
      <p:sp>
        <p:nvSpPr>
          <p:cNvPr id="100" name="Text Placeholder 99"/>
          <p:cNvSpPr>
            <a:spLocks noGrp="1"/>
          </p:cNvSpPr>
          <p:nvPr>
            <p:ph type="body" sz="quarter" idx="37"/>
          </p:nvPr>
        </p:nvSpPr>
        <p:spPr>
          <a:xfrm>
            <a:off x="1681427" y="4489798"/>
            <a:ext cx="1497013" cy="295466"/>
          </a:xfrm>
        </p:spPr>
        <p:txBody>
          <a:bodyPr/>
          <a:lstStyle/>
          <a:p>
            <a:r>
              <a:rPr lang="en-US" dirty="0" smtClean="0"/>
              <a:t>page</a:t>
            </a:r>
            <a:endParaRPr lang="en-US" dirty="0"/>
          </a:p>
        </p:txBody>
      </p:sp>
      <p:sp>
        <p:nvSpPr>
          <p:cNvPr id="101" name="Text Placeholder 100"/>
          <p:cNvSpPr>
            <a:spLocks noGrp="1"/>
          </p:cNvSpPr>
          <p:nvPr>
            <p:ph type="body" sz="quarter" idx="38"/>
          </p:nvPr>
        </p:nvSpPr>
        <p:spPr>
          <a:xfrm>
            <a:off x="3178440" y="4512751"/>
            <a:ext cx="1497013" cy="295466"/>
          </a:xfrm>
        </p:spPr>
        <p:txBody>
          <a:bodyPr/>
          <a:lstStyle/>
          <a:p>
            <a:r>
              <a:rPr lang="en-US" dirty="0" smtClean="0"/>
              <a:t>page</a:t>
            </a:r>
            <a:endParaRPr lang="en-US" dirty="0"/>
          </a:p>
        </p:txBody>
      </p:sp>
      <p:sp>
        <p:nvSpPr>
          <p:cNvPr id="102" name="Text Placeholder 101"/>
          <p:cNvSpPr>
            <a:spLocks noGrp="1"/>
          </p:cNvSpPr>
          <p:nvPr>
            <p:ph type="body" sz="quarter" idx="39"/>
          </p:nvPr>
        </p:nvSpPr>
        <p:spPr>
          <a:xfrm>
            <a:off x="6954624" y="4499907"/>
            <a:ext cx="1497013" cy="295466"/>
          </a:xfrm>
        </p:spPr>
        <p:txBody>
          <a:bodyPr/>
          <a:lstStyle/>
          <a:p>
            <a:r>
              <a:rPr lang="en-US" dirty="0" smtClean="0"/>
              <a:t>page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94825432"/>
              </p:ext>
            </p:extLst>
          </p:nvPr>
        </p:nvGraphicFramePr>
        <p:xfrm>
          <a:off x="457200" y="3429000"/>
          <a:ext cx="1683147" cy="670560"/>
        </p:xfrm>
        <a:graphic>
          <a:graphicData uri="http://schemas.openxmlformats.org/drawingml/2006/table">
            <a:tbl>
              <a:tblPr>
                <a:tableStyleId>{5C22544A-7EE6-4342-B048-85BDC9FD1C3A}</a:tableStyleId>
              </a:tblPr>
              <a:tblGrid>
                <a:gridCol w="1683147"/>
              </a:tblGrid>
              <a:tr h="0">
                <a:tc>
                  <a:txBody>
                    <a:bodyPr/>
                    <a:lstStyle/>
                    <a:p>
                      <a:r>
                        <a:rPr lang="en-US" sz="1600" i="1" kern="100" spc="-50" baseline="0" dirty="0" err="1" smtClean="0">
                          <a:solidFill>
                            <a:schemeClr val="accent1"/>
                          </a:solidFill>
                          <a:latin typeface="Corbel" panose="020B0503020204020204" pitchFamily="34" charset="0"/>
                        </a:rPr>
                        <a:t>Aperçu</a:t>
                      </a:r>
                      <a:r>
                        <a:rPr lang="en-US" sz="1600" i="1" kern="100" spc="-50" baseline="0" dirty="0" smtClean="0">
                          <a:solidFill>
                            <a:schemeClr val="accent1"/>
                          </a:solidFill>
                          <a:latin typeface="Corbel" panose="020B0503020204020204" pitchFamily="34" charset="0"/>
                        </a:rPr>
                        <a:t> </a:t>
                      </a:r>
                      <a:r>
                        <a:rPr lang="en-US" sz="1600" i="1" kern="100" spc="-50" baseline="0" dirty="0" err="1" smtClean="0">
                          <a:solidFill>
                            <a:schemeClr val="accent1"/>
                          </a:solidFill>
                          <a:latin typeface="Corbel" panose="020B0503020204020204" pitchFamily="34" charset="0"/>
                        </a:rPr>
                        <a:t>général</a:t>
                      </a:r>
                      <a:r>
                        <a:rPr lang="en-US" sz="1600" i="1" kern="100" spc="-50" baseline="0" dirty="0" smtClean="0">
                          <a:solidFill>
                            <a:schemeClr val="accent1"/>
                          </a:solidFill>
                          <a:latin typeface="Corbel" panose="020B0503020204020204" pitchFamily="34" charset="0"/>
                        </a:rPr>
                        <a:t> et </a:t>
                      </a:r>
                      <a:r>
                        <a:rPr lang="en-US" sz="1600" i="1" kern="100" spc="-50" baseline="0" dirty="0" err="1" smtClean="0">
                          <a:solidFill>
                            <a:schemeClr val="accent1"/>
                          </a:solidFill>
                          <a:latin typeface="Corbel" panose="020B0503020204020204" pitchFamily="34" charset="0"/>
                        </a:rPr>
                        <a:t>contexte</a:t>
                      </a:r>
                      <a:endParaRPr lang="en-US" sz="1600" i="1" kern="100" spc="-50" baseline="0" dirty="0">
                        <a:solidFill>
                          <a:schemeClr val="accent1"/>
                        </a:solidFill>
                        <a:latin typeface="Corbel" panose="020B0503020204020204" pitchFamily="34" charset="0"/>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294840879"/>
              </p:ext>
            </p:extLst>
          </p:nvPr>
        </p:nvGraphicFramePr>
        <p:xfrm>
          <a:off x="2429934" y="3429000"/>
          <a:ext cx="1664494" cy="670560"/>
        </p:xfrm>
        <a:graphic>
          <a:graphicData uri="http://schemas.openxmlformats.org/drawingml/2006/table">
            <a:tbl>
              <a:tblPr>
                <a:tableStyleId>{5C22544A-7EE6-4342-B048-85BDC9FD1C3A}</a:tableStyleId>
              </a:tblPr>
              <a:tblGrid>
                <a:gridCol w="1664494"/>
              </a:tblGrid>
              <a:tr h="0">
                <a:tc>
                  <a:txBody>
                    <a:bodyPr/>
                    <a:lstStyle/>
                    <a:p>
                      <a:r>
                        <a:rPr lang="en-US" sz="1600" i="1" kern="100" spc="-50" baseline="0" dirty="0" smtClean="0">
                          <a:solidFill>
                            <a:schemeClr val="accent1"/>
                          </a:solidFill>
                          <a:latin typeface="Corbel" panose="020B0503020204020204" pitchFamily="34" charset="0"/>
                        </a:rPr>
                        <a:t>But et </a:t>
                      </a:r>
                      <a:r>
                        <a:rPr lang="en-US" sz="1600" i="1" kern="100" spc="-50" baseline="0" dirty="0" err="1" smtClean="0">
                          <a:solidFill>
                            <a:schemeClr val="accent1"/>
                          </a:solidFill>
                          <a:latin typeface="Corbel" panose="020B0503020204020204" pitchFamily="34" charset="0"/>
                        </a:rPr>
                        <a:t>méthodologie</a:t>
                      </a:r>
                      <a:r>
                        <a:rPr lang="en-US" sz="1600" i="1" kern="100" spc="-50" baseline="0" dirty="0" smtClean="0">
                          <a:solidFill>
                            <a:schemeClr val="accent1"/>
                          </a:solidFill>
                          <a:latin typeface="Corbel" panose="020B0503020204020204" pitchFamily="34" charset="0"/>
                        </a:rPr>
                        <a:t> de </a:t>
                      </a:r>
                      <a:r>
                        <a:rPr lang="en-US" sz="1600" i="1" kern="100" spc="-50" baseline="0" dirty="0" err="1" smtClean="0">
                          <a:solidFill>
                            <a:schemeClr val="accent1"/>
                          </a:solidFill>
                          <a:latin typeface="Corbel" panose="020B0503020204020204" pitchFamily="34" charset="0"/>
                        </a:rPr>
                        <a:t>l’évaluation</a:t>
                      </a:r>
                      <a:endParaRPr lang="en-US" sz="1600" i="1" kern="100" spc="-50" baseline="0" dirty="0">
                        <a:solidFill>
                          <a:schemeClr val="accent1"/>
                        </a:solidFill>
                        <a:latin typeface="Corbel" panose="020B0503020204020204" pitchFamily="34" charset="0"/>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482863530"/>
              </p:ext>
            </p:extLst>
          </p:nvPr>
        </p:nvGraphicFramePr>
        <p:xfrm>
          <a:off x="4322498" y="3429006"/>
          <a:ext cx="1996017" cy="670554"/>
        </p:xfrm>
        <a:graphic>
          <a:graphicData uri="http://schemas.openxmlformats.org/drawingml/2006/table">
            <a:tbl>
              <a:tblPr>
                <a:tableStyleId>{5C22544A-7EE6-4342-B048-85BDC9FD1C3A}</a:tableStyleId>
              </a:tblPr>
              <a:tblGrid>
                <a:gridCol w="1996017"/>
              </a:tblGrid>
              <a:tr h="670554">
                <a:tc>
                  <a:txBody>
                    <a:bodyPr/>
                    <a:lstStyle/>
                    <a:p>
                      <a:pPr marL="0" algn="l" defTabSz="914400" rtl="0" eaLnBrk="1" latinLnBrk="0" hangingPunct="1"/>
                      <a:r>
                        <a:rPr lang="en-US" sz="1600" i="1" kern="100" spc="-50" baseline="0" dirty="0" smtClean="0">
                          <a:solidFill>
                            <a:schemeClr val="accent1"/>
                          </a:solidFill>
                          <a:latin typeface="Corbel" panose="020B0503020204020204" pitchFamily="34" charset="0"/>
                          <a:ea typeface="+mn-ea"/>
                          <a:cs typeface="+mn-cs"/>
                        </a:rPr>
                        <a:t>Pertinence</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2252753850"/>
              </p:ext>
            </p:extLst>
          </p:nvPr>
        </p:nvGraphicFramePr>
        <p:xfrm>
          <a:off x="6604151" y="3429000"/>
          <a:ext cx="1752449" cy="670560"/>
        </p:xfrm>
        <a:graphic>
          <a:graphicData uri="http://schemas.openxmlformats.org/drawingml/2006/table">
            <a:tbl>
              <a:tblPr>
                <a:tableStyleId>{5C22544A-7EE6-4342-B048-85BDC9FD1C3A}</a:tableStyleId>
              </a:tblPr>
              <a:tblGrid>
                <a:gridCol w="1752449"/>
              </a:tblGrid>
              <a:tr h="670560">
                <a:tc>
                  <a:txBody>
                    <a:bodyPr/>
                    <a:lstStyle/>
                    <a:p>
                      <a:r>
                        <a:rPr lang="en-US" sz="1600" i="1" kern="100" spc="-50" baseline="0" dirty="0" err="1" smtClean="0">
                          <a:solidFill>
                            <a:schemeClr val="accent1"/>
                          </a:solidFill>
                          <a:latin typeface="Corbel" panose="020B0503020204020204" pitchFamily="34" charset="0"/>
                        </a:rPr>
                        <a:t>Rendement</a:t>
                      </a:r>
                      <a:endParaRPr lang="en-US" sz="1600" i="1" kern="100" spc="-50" baseline="0" dirty="0">
                        <a:solidFill>
                          <a:schemeClr val="accent1"/>
                        </a:solidFill>
                        <a:latin typeface="Corbel" panose="020B0503020204020204" pitchFamily="34" charset="0"/>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4138487345"/>
              </p:ext>
            </p:extLst>
          </p:nvPr>
        </p:nvGraphicFramePr>
        <p:xfrm>
          <a:off x="455309" y="5266116"/>
          <a:ext cx="1064734" cy="670560"/>
        </p:xfrm>
        <a:graphic>
          <a:graphicData uri="http://schemas.openxmlformats.org/drawingml/2006/table">
            <a:tbl>
              <a:tblPr>
                <a:tableStyleId>{5C22544A-7EE6-4342-B048-85BDC9FD1C3A}</a:tableStyleId>
              </a:tblPr>
              <a:tblGrid>
                <a:gridCol w="1064734"/>
              </a:tblGrid>
              <a:tr h="670560">
                <a:tc>
                  <a:txBody>
                    <a:bodyPr/>
                    <a:lstStyle/>
                    <a:p>
                      <a:r>
                        <a:rPr lang="en-US" sz="1600" i="1" kern="100" spc="-50" baseline="0" dirty="0" smtClean="0">
                          <a:solidFill>
                            <a:schemeClr val="accent1"/>
                          </a:solidFill>
                          <a:latin typeface="Corbel" panose="020B0503020204020204" pitchFamily="34" charset="0"/>
                        </a:rPr>
                        <a:t>ACS+</a:t>
                      </a:r>
                      <a:endParaRPr lang="en-US" sz="1600" i="1" kern="100" spc="-50" baseline="0" dirty="0">
                        <a:solidFill>
                          <a:schemeClr val="accent1"/>
                        </a:solidFill>
                        <a:latin typeface="Corbel" panose="020B0503020204020204" pitchFamily="34" charset="0"/>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3258265085"/>
              </p:ext>
            </p:extLst>
          </p:nvPr>
        </p:nvGraphicFramePr>
        <p:xfrm>
          <a:off x="1728581" y="5267102"/>
          <a:ext cx="1209318" cy="670560"/>
        </p:xfrm>
        <a:graphic>
          <a:graphicData uri="http://schemas.openxmlformats.org/drawingml/2006/table">
            <a:tbl>
              <a:tblPr>
                <a:tableStyleId>{5C22544A-7EE6-4342-B048-85BDC9FD1C3A}</a:tableStyleId>
              </a:tblPr>
              <a:tblGrid>
                <a:gridCol w="1209318"/>
              </a:tblGrid>
              <a:tr h="670560">
                <a:tc>
                  <a:txBody>
                    <a:bodyPr/>
                    <a:lstStyle/>
                    <a:p>
                      <a:r>
                        <a:rPr lang="en-US" sz="1600" i="1" kern="100" spc="-50" baseline="0" dirty="0" smtClean="0">
                          <a:solidFill>
                            <a:schemeClr val="accent1"/>
                          </a:solidFill>
                          <a:latin typeface="Corbel" panose="020B0503020204020204" pitchFamily="34" charset="0"/>
                        </a:rPr>
                        <a:t>Conclusions</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3622605852"/>
              </p:ext>
            </p:extLst>
          </p:nvPr>
        </p:nvGraphicFramePr>
        <p:xfrm>
          <a:off x="3178440" y="5254241"/>
          <a:ext cx="1648567" cy="670560"/>
        </p:xfrm>
        <a:graphic>
          <a:graphicData uri="http://schemas.openxmlformats.org/drawingml/2006/table">
            <a:tbl>
              <a:tblPr>
                <a:tableStyleId>{5C22544A-7EE6-4342-B048-85BDC9FD1C3A}</a:tableStyleId>
              </a:tblPr>
              <a:tblGrid>
                <a:gridCol w="1648567"/>
              </a:tblGrid>
              <a:tr h="670560">
                <a:tc>
                  <a:txBody>
                    <a:bodyPr/>
                    <a:lstStyle/>
                    <a:p>
                      <a:r>
                        <a:rPr lang="en-US" sz="1600" i="1" kern="100" spc="-50" baseline="0" dirty="0" err="1" smtClean="0">
                          <a:solidFill>
                            <a:schemeClr val="accent1"/>
                          </a:solidFill>
                          <a:latin typeface="Corbel" panose="020B0503020204020204" pitchFamily="34" charset="0"/>
                          <a:ea typeface="+mn-ea"/>
                          <a:cs typeface="+mn-cs"/>
                        </a:rPr>
                        <a:t>Recommandations</a:t>
                      </a:r>
                      <a:endParaRPr lang="en-US" sz="1600" i="1" kern="100" spc="-50" baseline="0" dirty="0">
                        <a:solidFill>
                          <a:schemeClr val="accent1"/>
                        </a:solidFill>
                        <a:latin typeface="Corbel" panose="020B0503020204020204" pitchFamily="34" charset="0"/>
                        <a:ea typeface="+mn-ea"/>
                        <a:cs typeface="+mn-cs"/>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3414572506"/>
              </p:ext>
            </p:extLst>
          </p:nvPr>
        </p:nvGraphicFramePr>
        <p:xfrm>
          <a:off x="6980533" y="5241380"/>
          <a:ext cx="1376067" cy="683421"/>
        </p:xfrm>
        <a:graphic>
          <a:graphicData uri="http://schemas.openxmlformats.org/drawingml/2006/table">
            <a:tbl>
              <a:tblPr>
                <a:tableStyleId>{5C22544A-7EE6-4342-B048-85BDC9FD1C3A}</a:tableStyleId>
              </a:tblPr>
              <a:tblGrid>
                <a:gridCol w="1376067"/>
              </a:tblGrid>
              <a:tr h="683421">
                <a:tc>
                  <a:txBody>
                    <a:bodyPr/>
                    <a:lstStyle/>
                    <a:p>
                      <a:r>
                        <a:rPr lang="en-US" sz="1600" i="1" kern="100" spc="-50" baseline="0" dirty="0" err="1" smtClean="0">
                          <a:solidFill>
                            <a:schemeClr val="accent1"/>
                          </a:solidFill>
                          <a:latin typeface="Corbel" panose="020B0503020204020204" pitchFamily="34" charset="0"/>
                          <a:ea typeface="+mn-ea"/>
                          <a:cs typeface="+mn-cs"/>
                        </a:rPr>
                        <a:t>Annexe</a:t>
                      </a:r>
                      <a:r>
                        <a:rPr lang="en-US" sz="1600" i="1" kern="100" spc="-50" baseline="0" dirty="0" smtClean="0">
                          <a:solidFill>
                            <a:schemeClr val="accent1"/>
                          </a:solidFill>
                          <a:latin typeface="Corbel" panose="020B0503020204020204" pitchFamily="34" charset="0"/>
                          <a:ea typeface="+mn-ea"/>
                          <a:cs typeface="+mn-cs"/>
                        </a:rPr>
                        <a:t> A: </a:t>
                      </a:r>
                      <a:r>
                        <a:rPr lang="en-US" sz="1600" i="1" kern="100" spc="-50" baseline="0" dirty="0" err="1" smtClean="0">
                          <a:solidFill>
                            <a:schemeClr val="accent1"/>
                          </a:solidFill>
                          <a:latin typeface="Corbel" panose="020B0503020204020204" pitchFamily="34" charset="0"/>
                          <a:ea typeface="+mn-ea"/>
                          <a:cs typeface="+mn-cs"/>
                        </a:rPr>
                        <a:t>Modèle</a:t>
                      </a:r>
                      <a:r>
                        <a:rPr lang="en-US" sz="1600" i="1" kern="100" spc="-50" baseline="0" dirty="0" smtClean="0">
                          <a:solidFill>
                            <a:schemeClr val="accent1"/>
                          </a:solidFill>
                          <a:latin typeface="Corbel" panose="020B0503020204020204" pitchFamily="34" charset="0"/>
                          <a:ea typeface="+mn-ea"/>
                          <a:cs typeface="+mn-cs"/>
                        </a:rPr>
                        <a:t> </a:t>
                      </a:r>
                      <a:r>
                        <a:rPr lang="en-US" sz="1600" i="1" kern="100" spc="-50" baseline="0" dirty="0" err="1" smtClean="0">
                          <a:solidFill>
                            <a:schemeClr val="accent1"/>
                          </a:solidFill>
                          <a:latin typeface="Corbel" panose="020B0503020204020204" pitchFamily="34" charset="0"/>
                          <a:ea typeface="+mn-ea"/>
                          <a:cs typeface="+mn-cs"/>
                        </a:rPr>
                        <a:t>logique</a:t>
                      </a:r>
                      <a:endParaRPr lang="en-US" sz="1600" i="1" kern="100" spc="-50" baseline="0" dirty="0">
                        <a:solidFill>
                          <a:schemeClr val="accent1"/>
                        </a:solidFill>
                        <a:latin typeface="Corbel" panose="020B0503020204020204" pitchFamily="34" charset="0"/>
                        <a:ea typeface="+mn-ea"/>
                        <a:cs typeface="+mn-cs"/>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4057753806"/>
              </p:ext>
            </p:extLst>
          </p:nvPr>
        </p:nvGraphicFramePr>
        <p:xfrm>
          <a:off x="5071004" y="5241380"/>
          <a:ext cx="1686056" cy="683421"/>
        </p:xfrm>
        <a:graphic>
          <a:graphicData uri="http://schemas.openxmlformats.org/drawingml/2006/table">
            <a:tbl>
              <a:tblPr>
                <a:tableStyleId>{5C22544A-7EE6-4342-B048-85BDC9FD1C3A}</a:tableStyleId>
              </a:tblPr>
              <a:tblGrid>
                <a:gridCol w="1686056"/>
              </a:tblGrid>
              <a:tr h="683421">
                <a:tc>
                  <a:txBody>
                    <a:bodyPr/>
                    <a:lstStyle/>
                    <a:p>
                      <a:r>
                        <a:rPr lang="en-US" sz="1600" i="1" kern="100" spc="-50" baseline="0" dirty="0" smtClean="0">
                          <a:solidFill>
                            <a:schemeClr val="accent1"/>
                          </a:solidFill>
                          <a:latin typeface="Corbel" panose="020B0503020204020204" pitchFamily="34" charset="0"/>
                          <a:ea typeface="+mn-ea"/>
                          <a:cs typeface="+mn-cs"/>
                        </a:rPr>
                        <a:t>Plan </a:t>
                      </a:r>
                      <a:r>
                        <a:rPr lang="en-US" sz="1600" i="1" kern="100" spc="-50" baseline="0" dirty="0" err="1" smtClean="0">
                          <a:solidFill>
                            <a:schemeClr val="accent1"/>
                          </a:solidFill>
                          <a:latin typeface="Corbel" panose="020B0503020204020204" pitchFamily="34" charset="0"/>
                          <a:ea typeface="+mn-ea"/>
                          <a:cs typeface="+mn-cs"/>
                        </a:rPr>
                        <a:t>d’action</a:t>
                      </a:r>
                      <a:r>
                        <a:rPr lang="en-US" sz="1600" i="1" kern="100" spc="-50" baseline="0" dirty="0" smtClean="0">
                          <a:solidFill>
                            <a:schemeClr val="accent1"/>
                          </a:solidFill>
                          <a:latin typeface="Corbel" panose="020B0503020204020204" pitchFamily="34" charset="0"/>
                          <a:ea typeface="+mn-ea"/>
                          <a:cs typeface="+mn-cs"/>
                        </a:rPr>
                        <a:t> de la direction</a:t>
                      </a:r>
                      <a:endParaRPr lang="en-US" sz="1600" i="1" kern="100" spc="-50" baseline="0" dirty="0">
                        <a:solidFill>
                          <a:schemeClr val="accent1"/>
                        </a:solidFill>
                        <a:latin typeface="Corbel" panose="020B0503020204020204" pitchFamily="34" charset="0"/>
                        <a:ea typeface="+mn-ea"/>
                        <a:cs typeface="+mn-cs"/>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9" name="Text Placeholder 15"/>
          <p:cNvSpPr>
            <a:spLocks noGrp="1"/>
          </p:cNvSpPr>
          <p:nvPr>
            <p:ph type="body" sz="quarter" idx="34"/>
          </p:nvPr>
        </p:nvSpPr>
        <p:spPr>
          <a:xfrm>
            <a:off x="5059369" y="4648608"/>
            <a:ext cx="1497013" cy="1083733"/>
          </a:xfrm>
        </p:spPr>
        <p:txBody>
          <a:bodyPr/>
          <a:lstStyle/>
          <a:p>
            <a:r>
              <a:rPr lang="en-US" sz="4000" dirty="0" smtClean="0"/>
              <a:t>20</a:t>
            </a:r>
            <a:endParaRPr lang="en-US" sz="4000" dirty="0"/>
          </a:p>
        </p:txBody>
      </p:sp>
      <p:sp>
        <p:nvSpPr>
          <p:cNvPr id="30" name="Text Placeholder 101"/>
          <p:cNvSpPr>
            <a:spLocks noGrp="1"/>
          </p:cNvSpPr>
          <p:nvPr>
            <p:ph type="body" sz="quarter" idx="39"/>
          </p:nvPr>
        </p:nvSpPr>
        <p:spPr>
          <a:xfrm>
            <a:off x="5059369" y="4512751"/>
            <a:ext cx="1497013" cy="295466"/>
          </a:xfrm>
        </p:spPr>
        <p:txBody>
          <a:bodyPr/>
          <a:lstStyle/>
          <a:p>
            <a:r>
              <a:rPr lang="en-US" dirty="0" smtClean="0"/>
              <a:t>page</a:t>
            </a:r>
            <a:endParaRPr lang="en-US" dirty="0"/>
          </a:p>
        </p:txBody>
      </p:sp>
    </p:spTree>
    <p:extLst>
      <p:ext uri="{BB962C8B-B14F-4D97-AF65-F5344CB8AC3E}">
        <p14:creationId xmlns:p14="http://schemas.microsoft.com/office/powerpoint/2010/main" val="28068884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182052" cy="1228028"/>
          </a:xfrm>
        </p:spPr>
        <p:txBody>
          <a:bodyPr/>
          <a:lstStyle/>
          <a:p>
            <a:r>
              <a:rPr lang="fr-CA" dirty="0"/>
              <a:t>Plan d’action de la direction</a:t>
            </a:r>
            <a:r>
              <a:rPr lang="en-US" dirty="0"/>
              <a:t/>
            </a:r>
            <a:br>
              <a:rPr lang="en-US" dirty="0"/>
            </a:br>
            <a:endParaRPr lang="en-US" dirty="0"/>
          </a:p>
        </p:txBody>
      </p:sp>
      <p:sp>
        <p:nvSpPr>
          <p:cNvPr id="3" name="Text Placeholder 2"/>
          <p:cNvSpPr>
            <a:spLocks noGrp="1"/>
          </p:cNvSpPr>
          <p:nvPr>
            <p:ph type="body" sz="quarter" idx="10"/>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970392018"/>
              </p:ext>
            </p:extLst>
          </p:nvPr>
        </p:nvGraphicFramePr>
        <p:xfrm>
          <a:off x="457198" y="1542553"/>
          <a:ext cx="8241528" cy="4550702"/>
        </p:xfrm>
        <a:graphic>
          <a:graphicData uri="http://schemas.openxmlformats.org/drawingml/2006/table">
            <a:tbl>
              <a:tblPr firstRow="1" bandRow="1">
                <a:tableStyleId>{0E3FDE45-AF77-4B5C-9715-49D594BDF05E}</a:tableStyleId>
              </a:tblPr>
              <a:tblGrid>
                <a:gridCol w="2349612"/>
                <a:gridCol w="3776870"/>
                <a:gridCol w="2115046"/>
              </a:tblGrid>
              <a:tr h="328689">
                <a:tc>
                  <a:txBody>
                    <a:bodyPr/>
                    <a:lstStyle/>
                    <a:p>
                      <a:pPr marL="0" algn="ctr" defTabSz="914400" rtl="0" eaLnBrk="1" latinLnBrk="0" hangingPunct="1"/>
                      <a:r>
                        <a:rPr lang="en-US" sz="1200" b="1" kern="1200" dirty="0" err="1" smtClean="0">
                          <a:solidFill>
                            <a:schemeClr val="tx1"/>
                          </a:solidFill>
                          <a:latin typeface="+mn-lt"/>
                          <a:ea typeface="+mn-ea"/>
                          <a:cs typeface="+mn-cs"/>
                        </a:rPr>
                        <a:t>Recommandation</a:t>
                      </a:r>
                      <a:endParaRPr lang="en-US" sz="1200" b="1" kern="1200" dirty="0">
                        <a:solidFill>
                          <a:schemeClr val="tx1"/>
                        </a:solidFill>
                        <a:latin typeface="+mn-lt"/>
                        <a:ea typeface="+mn-ea"/>
                        <a:cs typeface="+mn-cs"/>
                      </a:endParaRPr>
                    </a:p>
                  </a:txBody>
                  <a:tcPr/>
                </a:tc>
                <a:tc>
                  <a:txBody>
                    <a:bodyPr/>
                    <a:lstStyle/>
                    <a:p>
                      <a:pPr marL="0" algn="ctr" defTabSz="914400" rtl="0" eaLnBrk="1" latinLnBrk="0" hangingPunct="1"/>
                      <a:r>
                        <a:rPr lang="en-US" sz="1200" b="1" kern="1200" dirty="0" err="1" smtClean="0">
                          <a:solidFill>
                            <a:schemeClr val="tx1"/>
                          </a:solidFill>
                          <a:latin typeface="+mn-lt"/>
                          <a:ea typeface="+mn-ea"/>
                          <a:cs typeface="+mn-cs"/>
                        </a:rPr>
                        <a:t>Mesure</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prévue</a:t>
                      </a:r>
                      <a:endParaRPr lang="en-US" sz="1200" b="1" kern="1200" dirty="0">
                        <a:solidFill>
                          <a:schemeClr val="tx1"/>
                        </a:solidFill>
                        <a:latin typeface="+mn-lt"/>
                        <a:ea typeface="+mn-ea"/>
                        <a:cs typeface="+mn-cs"/>
                      </a:endParaRPr>
                    </a:p>
                  </a:txBody>
                  <a:tcPr/>
                </a:tc>
                <a:tc>
                  <a:txBody>
                    <a:bodyPr/>
                    <a:lstStyle/>
                    <a:p>
                      <a:pPr marL="0" algn="ctr" defTabSz="914400" rtl="0" eaLnBrk="1" latinLnBrk="0" hangingPunct="1"/>
                      <a:r>
                        <a:rPr lang="en-US" sz="1200" b="1" kern="1200" dirty="0" smtClean="0">
                          <a:solidFill>
                            <a:schemeClr val="tx1"/>
                          </a:solidFill>
                          <a:latin typeface="+mn-lt"/>
                          <a:ea typeface="+mn-ea"/>
                          <a:cs typeface="+mn-cs"/>
                        </a:rPr>
                        <a:t>Date </a:t>
                      </a:r>
                      <a:r>
                        <a:rPr lang="en-US" sz="1200" b="1" kern="1200" dirty="0" err="1" smtClean="0">
                          <a:solidFill>
                            <a:schemeClr val="tx1"/>
                          </a:solidFill>
                          <a:latin typeface="+mn-lt"/>
                          <a:ea typeface="+mn-ea"/>
                          <a:cs typeface="+mn-cs"/>
                        </a:rPr>
                        <a:t>d’achèvement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prévue</a:t>
                      </a:r>
                      <a:endParaRPr lang="en-US" sz="1200" b="1" kern="1200" dirty="0">
                        <a:solidFill>
                          <a:schemeClr val="tx1"/>
                        </a:solidFill>
                        <a:latin typeface="+mn-lt"/>
                        <a:ea typeface="+mn-ea"/>
                        <a:cs typeface="+mn-cs"/>
                      </a:endParaRPr>
                    </a:p>
                  </a:txBody>
                  <a:tcPr/>
                </a:tc>
              </a:tr>
              <a:tr h="1886190">
                <a:tc>
                  <a:txBody>
                    <a:bodyPr/>
                    <a:lstStyle/>
                    <a:p>
                      <a:pPr marL="0" algn="l" defTabSz="914400" rtl="0" eaLnBrk="1" latinLnBrk="0" hangingPunct="1"/>
                      <a:r>
                        <a:rPr lang="fr-CA" sz="1200" kern="1200" dirty="0" smtClean="0">
                          <a:solidFill>
                            <a:schemeClr val="tx1"/>
                          </a:solidFill>
                          <a:latin typeface="+mn-lt"/>
                          <a:ea typeface="+mn-ea"/>
                          <a:cs typeface="+mn-cs"/>
                        </a:rPr>
                        <a:t>Examiner l’étendue des coûts liés aux événements propres à la capitale nationale et étudier les options de mobilisation d’autres partenaires fédéraux pour supporter ces coûts.</a:t>
                      </a:r>
                      <a:endParaRPr lang="en-US" sz="1200" kern="1200" dirty="0">
                        <a:solidFill>
                          <a:schemeClr val="tx1"/>
                        </a:solidFill>
                        <a:latin typeface="+mn-lt"/>
                        <a:ea typeface="+mn-ea"/>
                        <a:cs typeface="+mn-cs"/>
                      </a:endParaRPr>
                    </a:p>
                  </a:txBody>
                  <a:tcPr/>
                </a:tc>
                <a:tc>
                  <a:txBody>
                    <a:bodyPr/>
                    <a:lstStyle/>
                    <a:p>
                      <a:pPr marL="0" algn="l" defTabSz="914400" rtl="0" eaLnBrk="1" latinLnBrk="0" hangingPunct="1"/>
                      <a:r>
                        <a:rPr lang="fr-CA" sz="1200" kern="1200" dirty="0" smtClean="0">
                          <a:solidFill>
                            <a:schemeClr val="tx1"/>
                          </a:solidFill>
                          <a:latin typeface="+mn-lt"/>
                          <a:ea typeface="+mn-ea"/>
                          <a:cs typeface="+mn-cs"/>
                        </a:rPr>
                        <a:t>Les représentants du SSCRC examineront l’ensemble des coûts de sécurité liés aux événements propres à la capitale nationale et élaboreront des modèles de rapport qui permettront de saisir l’information nécessaire. De plus, les représentants consulteront les intervenants compétents afin de mieux évaluer l’ampleur des coûts de sécurité qui ne relèvent pas de la responsabilité du Service de police d’Ottawa et d’examiner des solutions pour la prise en charge de ces coûts.</a:t>
                      </a:r>
                      <a:endParaRPr lang="en-US" sz="1200"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31 mars 2020</a:t>
                      </a:r>
                      <a:endParaRPr lang="en-US" sz="1200" kern="1200" dirty="0" smtClean="0">
                        <a:solidFill>
                          <a:schemeClr val="tx1"/>
                        </a:solidFill>
                        <a:latin typeface="+mn-lt"/>
                        <a:ea typeface="+mn-ea"/>
                        <a:cs typeface="+mn-cs"/>
                      </a:endParaRPr>
                    </a:p>
                    <a:p>
                      <a:pPr algn="ctr"/>
                      <a:endParaRPr lang="en-US" dirty="0"/>
                    </a:p>
                  </a:txBody>
                  <a:tcPr/>
                </a:tc>
              </a:tr>
              <a:tr h="1387373">
                <a:tc>
                  <a:txBody>
                    <a:bodyPr/>
                    <a:lstStyle/>
                    <a:p>
                      <a:r>
                        <a:rPr lang="fr-CA" sz="1200" kern="1200" dirty="0" smtClean="0">
                          <a:solidFill>
                            <a:schemeClr val="tx1"/>
                          </a:solidFill>
                          <a:latin typeface="+mn-lt"/>
                          <a:ea typeface="+mn-ea"/>
                          <a:cs typeface="+mn-cs"/>
                        </a:rPr>
                        <a:t>Évaluer la mesure du rendement et les exigences relatives aux rapports tant pour le programme que pour le bénéficiaire.</a:t>
                      </a:r>
                      <a:endParaRPr lang="en-US" sz="1200" kern="1200" dirty="0">
                        <a:solidFill>
                          <a:schemeClr val="tx1"/>
                        </a:solidFill>
                        <a:latin typeface="+mn-lt"/>
                        <a:ea typeface="+mn-ea"/>
                        <a:cs typeface="+mn-cs"/>
                      </a:endParaRPr>
                    </a:p>
                  </a:txBody>
                  <a:tcPr/>
                </a:tc>
                <a:tc>
                  <a:txBody>
                    <a:bodyPr/>
                    <a:lstStyle/>
                    <a:p>
                      <a:r>
                        <a:rPr lang="fr-CA" sz="1200" kern="1200" dirty="0" smtClean="0">
                          <a:solidFill>
                            <a:schemeClr val="tx1"/>
                          </a:solidFill>
                          <a:latin typeface="+mn-lt"/>
                          <a:ea typeface="+mn-ea"/>
                          <a:cs typeface="+mn-cs"/>
                        </a:rPr>
                        <a:t>Les représentants du SSCRC consulteront des experts ministériels en la matière afin d’évaluer les exigences en matière de mesure du rendement et de rapports pour le programme et les bénéficiaires, et élaboreront des modèles de rapport et des outils de suivi internes pour les bénéficiaires afin de mieux saisir et utiliser cette information.</a:t>
                      </a:r>
                      <a:endParaRPr lang="en-US" sz="1200"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30 septembre 2019</a:t>
                      </a:r>
                      <a:endParaRPr lang="en-US" sz="1200" kern="1200" dirty="0" smtClean="0">
                        <a:solidFill>
                          <a:schemeClr val="tx1"/>
                        </a:solidFill>
                        <a:latin typeface="+mn-lt"/>
                        <a:ea typeface="+mn-ea"/>
                        <a:cs typeface="+mn-cs"/>
                      </a:endParaRPr>
                    </a:p>
                    <a:p>
                      <a:pPr algn="ctr"/>
                      <a:endParaRPr lang="en-US" dirty="0"/>
                    </a:p>
                  </a:txBody>
                  <a:tcPr/>
                </a:tc>
              </a:tr>
              <a:tr h="8981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Inclure des aspects de l’ACS + dans la conception et l’exécution du programme. </a:t>
                      </a:r>
                      <a:endParaRPr lang="en-US" sz="1200" kern="1200" dirty="0" smtClean="0">
                        <a:solidFill>
                          <a:schemeClr val="tx1"/>
                        </a:solidFill>
                        <a:latin typeface="+mn-lt"/>
                        <a:ea typeface="+mn-ea"/>
                        <a:cs typeface="+mn-cs"/>
                      </a:endParaRPr>
                    </a:p>
                    <a:p>
                      <a:endParaRPr lang="en-US" dirty="0"/>
                    </a:p>
                  </a:txBody>
                  <a:tcPr/>
                </a:tc>
                <a:tc>
                  <a:txBody>
                    <a:bodyPr/>
                    <a:lstStyle/>
                    <a:p>
                      <a:r>
                        <a:rPr lang="fr-CA" sz="1200" kern="1200" dirty="0" smtClean="0">
                          <a:solidFill>
                            <a:schemeClr val="tx1"/>
                          </a:solidFill>
                          <a:latin typeface="+mn-lt"/>
                          <a:ea typeface="+mn-ea"/>
                          <a:cs typeface="+mn-cs"/>
                        </a:rPr>
                        <a:t>Avec l’aide des principaux intervenants internes et externes, les représentants du SSCRC prendront en considération l’ACS+ dans le cadre du renouvellement du programme.</a:t>
                      </a:r>
                      <a:endParaRPr lang="en-US" sz="1200"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31 mars 2020</a:t>
                      </a:r>
                      <a:endParaRPr lang="en-US" sz="1200" kern="1200" dirty="0" smtClean="0">
                        <a:solidFill>
                          <a:schemeClr val="tx1"/>
                        </a:solidFill>
                        <a:latin typeface="+mn-lt"/>
                        <a:ea typeface="+mn-ea"/>
                        <a:cs typeface="+mn-cs"/>
                      </a:endParaRPr>
                    </a:p>
                    <a:p>
                      <a:pPr algn="ctr"/>
                      <a:endParaRPr lang="en-US" dirty="0"/>
                    </a:p>
                  </a:txBody>
                  <a:tcPr/>
                </a:tc>
              </a:tr>
            </a:tbl>
          </a:graphicData>
        </a:graphic>
      </p:graphicFrame>
    </p:spTree>
    <p:extLst>
      <p:ext uri="{BB962C8B-B14F-4D97-AF65-F5344CB8AC3E}">
        <p14:creationId xmlns:p14="http://schemas.microsoft.com/office/powerpoint/2010/main" val="368910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1394"/>
            <a:ext cx="3182052" cy="1228028"/>
          </a:xfrm>
        </p:spPr>
        <p:txBody>
          <a:bodyPr/>
          <a:lstStyle/>
          <a:p>
            <a:r>
              <a:rPr lang="en-US" dirty="0" err="1" smtClean="0"/>
              <a:t>Annexe</a:t>
            </a:r>
            <a:r>
              <a:rPr lang="en-US" dirty="0" smtClean="0"/>
              <a:t> A</a:t>
            </a:r>
            <a:br>
              <a:rPr lang="en-US" dirty="0" smtClean="0"/>
            </a:br>
            <a:r>
              <a:rPr lang="en-US" sz="1800" dirty="0" err="1" smtClean="0">
                <a:solidFill>
                  <a:schemeClr val="accent2"/>
                </a:solidFill>
              </a:rPr>
              <a:t>Modèle</a:t>
            </a:r>
            <a:r>
              <a:rPr lang="en-US" sz="1800" dirty="0" smtClean="0">
                <a:solidFill>
                  <a:schemeClr val="accent2"/>
                </a:solidFill>
              </a:rPr>
              <a:t> </a:t>
            </a:r>
            <a:r>
              <a:rPr lang="en-US" sz="1800" dirty="0" err="1" smtClean="0">
                <a:solidFill>
                  <a:schemeClr val="accent2"/>
                </a:solidFill>
              </a:rPr>
              <a:t>logique</a:t>
            </a:r>
            <a:endParaRPr lang="en-US" sz="1800" dirty="0">
              <a:solidFill>
                <a:schemeClr val="accent2"/>
              </a:solidFill>
            </a:endParaRPr>
          </a:p>
        </p:txBody>
      </p:sp>
      <p:sp>
        <p:nvSpPr>
          <p:cNvPr id="3" name="Text Placeholder 2"/>
          <p:cNvSpPr>
            <a:spLocks noGrp="1"/>
          </p:cNvSpPr>
          <p:nvPr>
            <p:ph type="body" sz="quarter" idx="10"/>
          </p:nvPr>
        </p:nvSpPr>
        <p:spPr/>
        <p:txBody>
          <a:bodyPr/>
          <a:lstStyle/>
          <a:p>
            <a:endParaRPr lang="en-US"/>
          </a:p>
        </p:txBody>
      </p:sp>
      <p:sp>
        <p:nvSpPr>
          <p:cNvPr id="28" name="TextBox 27"/>
          <p:cNvSpPr txBox="1"/>
          <p:nvPr/>
        </p:nvSpPr>
        <p:spPr>
          <a:xfrm>
            <a:off x="5474525" y="5581401"/>
            <a:ext cx="3123210"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200" dirty="0" err="1" smtClean="0"/>
              <a:t>Coordonner</a:t>
            </a:r>
            <a:r>
              <a:rPr lang="en-US" sz="1200" dirty="0" smtClean="0"/>
              <a:t> la </a:t>
            </a:r>
            <a:r>
              <a:rPr lang="en-US" sz="1200" dirty="0" err="1" smtClean="0"/>
              <a:t>réception</a:t>
            </a:r>
            <a:r>
              <a:rPr lang="en-US" sz="1200" dirty="0" smtClean="0"/>
              <a:t> des rapports et </a:t>
            </a:r>
            <a:r>
              <a:rPr lang="en-US" sz="1200" dirty="0" err="1" smtClean="0"/>
              <a:t>l’émission</a:t>
            </a:r>
            <a:r>
              <a:rPr lang="en-US" sz="1200" dirty="0" smtClean="0"/>
              <a:t> des </a:t>
            </a:r>
            <a:r>
              <a:rPr lang="en-US" sz="1200" dirty="0" err="1" smtClean="0"/>
              <a:t>paiements</a:t>
            </a:r>
            <a:endParaRPr lang="en-US" sz="1200" dirty="0"/>
          </a:p>
        </p:txBody>
      </p:sp>
      <p:sp>
        <p:nvSpPr>
          <p:cNvPr id="29" name="TextBox 28"/>
          <p:cNvSpPr txBox="1"/>
          <p:nvPr/>
        </p:nvSpPr>
        <p:spPr>
          <a:xfrm>
            <a:off x="2291939" y="5581402"/>
            <a:ext cx="3002476"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200" dirty="0" err="1" smtClean="0"/>
              <a:t>Collaborer</a:t>
            </a:r>
            <a:r>
              <a:rPr lang="en-US" sz="1200" dirty="0" smtClean="0"/>
              <a:t> avec le </a:t>
            </a:r>
            <a:r>
              <a:rPr lang="en-US" sz="1200" dirty="0" err="1" smtClean="0"/>
              <a:t>bénéficiaire</a:t>
            </a:r>
            <a:r>
              <a:rPr lang="en-US" sz="1200" dirty="0" smtClean="0"/>
              <a:t> et </a:t>
            </a:r>
            <a:r>
              <a:rPr lang="en-US" sz="1200" dirty="0" err="1" smtClean="0"/>
              <a:t>évaluer</a:t>
            </a:r>
            <a:r>
              <a:rPr lang="en-US" sz="1200" dirty="0" smtClean="0"/>
              <a:t> les </a:t>
            </a:r>
            <a:r>
              <a:rPr lang="en-US" sz="1200" dirty="0" err="1" smtClean="0"/>
              <a:t>exigences</a:t>
            </a:r>
            <a:r>
              <a:rPr lang="en-US" sz="1200" dirty="0" smtClean="0"/>
              <a:t> en </a:t>
            </a:r>
            <a:r>
              <a:rPr lang="en-US" sz="1200" dirty="0" err="1" smtClean="0"/>
              <a:t>matière</a:t>
            </a:r>
            <a:r>
              <a:rPr lang="en-US" sz="1200" dirty="0" smtClean="0"/>
              <a:t> </a:t>
            </a:r>
            <a:r>
              <a:rPr lang="en-US" sz="1200" dirty="0" err="1" smtClean="0"/>
              <a:t>d’applications</a:t>
            </a:r>
            <a:endParaRPr lang="en-US" sz="1200" dirty="0"/>
          </a:p>
        </p:txBody>
      </p:sp>
      <p:sp>
        <p:nvSpPr>
          <p:cNvPr id="30" name="TextBox 29"/>
          <p:cNvSpPr txBox="1"/>
          <p:nvPr/>
        </p:nvSpPr>
        <p:spPr>
          <a:xfrm>
            <a:off x="2291939" y="4904015"/>
            <a:ext cx="3002476"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200" dirty="0" smtClean="0"/>
              <a:t>Bonne gestion </a:t>
            </a:r>
            <a:r>
              <a:rPr lang="en-US" sz="1200" dirty="0" err="1" smtClean="0"/>
              <a:t>budgétaire</a:t>
            </a:r>
            <a:r>
              <a:rPr lang="en-US" sz="1200" dirty="0" smtClean="0"/>
              <a:t> et plan de travail</a:t>
            </a:r>
            <a:endParaRPr lang="en-US" sz="1200" dirty="0"/>
          </a:p>
        </p:txBody>
      </p:sp>
      <p:sp>
        <p:nvSpPr>
          <p:cNvPr id="31" name="TextBox 30"/>
          <p:cNvSpPr txBox="1"/>
          <p:nvPr/>
        </p:nvSpPr>
        <p:spPr>
          <a:xfrm>
            <a:off x="2291938" y="4451534"/>
            <a:ext cx="3002477" cy="27699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200" dirty="0" smtClean="0"/>
              <a:t>Accord de contribution </a:t>
            </a:r>
            <a:r>
              <a:rPr lang="en-US" sz="1200" dirty="0" err="1" smtClean="0"/>
              <a:t>signé</a:t>
            </a:r>
            <a:endParaRPr lang="en-US" sz="1200" dirty="0"/>
          </a:p>
        </p:txBody>
      </p:sp>
      <p:sp>
        <p:nvSpPr>
          <p:cNvPr id="32" name="TextBox 31"/>
          <p:cNvSpPr txBox="1"/>
          <p:nvPr/>
        </p:nvSpPr>
        <p:spPr>
          <a:xfrm>
            <a:off x="5474525" y="4434656"/>
            <a:ext cx="3123209" cy="931024"/>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endParaRPr lang="en-US" sz="1050" dirty="0" smtClean="0"/>
          </a:p>
          <a:p>
            <a:pPr algn="ctr"/>
            <a:r>
              <a:rPr lang="en-US" sz="1200" dirty="0" err="1" smtClean="0"/>
              <a:t>Remboursement</a:t>
            </a:r>
            <a:r>
              <a:rPr lang="en-US" sz="1200" dirty="0" smtClean="0"/>
              <a:t> en temps </a:t>
            </a:r>
            <a:r>
              <a:rPr lang="en-US" sz="1200" dirty="0" err="1" smtClean="0"/>
              <a:t>opportun</a:t>
            </a:r>
            <a:r>
              <a:rPr lang="en-US" sz="1200" dirty="0" smtClean="0"/>
              <a:t> des </a:t>
            </a:r>
            <a:r>
              <a:rPr lang="en-US" sz="1200" dirty="0" err="1" smtClean="0"/>
              <a:t>coûts</a:t>
            </a:r>
            <a:r>
              <a:rPr lang="en-US" sz="1200" dirty="0" smtClean="0"/>
              <a:t> </a:t>
            </a:r>
            <a:r>
              <a:rPr lang="en-US" sz="1200" dirty="0" err="1" smtClean="0"/>
              <a:t>extraordinaires</a:t>
            </a:r>
            <a:r>
              <a:rPr lang="en-US" sz="1200" dirty="0" smtClean="0"/>
              <a:t> </a:t>
            </a:r>
            <a:r>
              <a:rPr lang="en-US" sz="1200" dirty="0" err="1" smtClean="0"/>
              <a:t>admissibles</a:t>
            </a:r>
            <a:r>
              <a:rPr lang="en-US" sz="1200" dirty="0" smtClean="0"/>
              <a:t> des services de police</a:t>
            </a:r>
          </a:p>
          <a:p>
            <a:endParaRPr lang="en-US" sz="800" dirty="0"/>
          </a:p>
        </p:txBody>
      </p:sp>
      <p:sp>
        <p:nvSpPr>
          <p:cNvPr id="34" name="TextBox 33"/>
          <p:cNvSpPr txBox="1"/>
          <p:nvPr/>
        </p:nvSpPr>
        <p:spPr>
          <a:xfrm>
            <a:off x="3793177" y="3262444"/>
            <a:ext cx="3362695"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200" dirty="0" err="1" smtClean="0"/>
              <a:t>Une</a:t>
            </a:r>
            <a:r>
              <a:rPr lang="en-US" sz="1200" dirty="0" smtClean="0"/>
              <a:t> gestion </a:t>
            </a:r>
            <a:r>
              <a:rPr lang="en-US" sz="1200" dirty="0" err="1" smtClean="0"/>
              <a:t>rigoureuse</a:t>
            </a:r>
            <a:r>
              <a:rPr lang="en-US" sz="1200" dirty="0" smtClean="0"/>
              <a:t> des </a:t>
            </a:r>
            <a:r>
              <a:rPr lang="en-US" sz="1200" dirty="0" err="1" smtClean="0"/>
              <a:t>coûts</a:t>
            </a:r>
            <a:r>
              <a:rPr lang="en-US" sz="1200" dirty="0" smtClean="0"/>
              <a:t> </a:t>
            </a:r>
            <a:r>
              <a:rPr lang="en-US" sz="1200" dirty="0" err="1" smtClean="0"/>
              <a:t>extraordinaires</a:t>
            </a:r>
            <a:r>
              <a:rPr lang="en-US" sz="1200" dirty="0" smtClean="0"/>
              <a:t> des services de police </a:t>
            </a:r>
            <a:r>
              <a:rPr lang="en-US" sz="1200" dirty="0" err="1" smtClean="0"/>
              <a:t>engagés</a:t>
            </a:r>
            <a:r>
              <a:rPr lang="en-US" sz="1200" dirty="0" smtClean="0"/>
              <a:t> pour les </a:t>
            </a:r>
            <a:r>
              <a:rPr lang="en-US" sz="1200" dirty="0" err="1" smtClean="0"/>
              <a:t>tâches</a:t>
            </a:r>
            <a:r>
              <a:rPr lang="en-US" sz="1200" dirty="0" smtClean="0"/>
              <a:t> de </a:t>
            </a:r>
            <a:r>
              <a:rPr lang="en-US" sz="1200" dirty="0" err="1" smtClean="0"/>
              <a:t>maintien</a:t>
            </a:r>
            <a:r>
              <a:rPr lang="en-US" sz="1200" dirty="0" smtClean="0"/>
              <a:t> de </a:t>
            </a:r>
            <a:r>
              <a:rPr lang="en-US" sz="1200" dirty="0" err="1" smtClean="0"/>
              <a:t>l’ordre</a:t>
            </a:r>
            <a:r>
              <a:rPr lang="en-US" sz="1200" dirty="0" smtClean="0"/>
              <a:t> </a:t>
            </a:r>
            <a:r>
              <a:rPr lang="en-US" sz="1200" dirty="0" err="1" smtClean="0"/>
              <a:t>propres</a:t>
            </a:r>
            <a:r>
              <a:rPr lang="en-US" sz="1200" dirty="0" smtClean="0"/>
              <a:t> à la </a:t>
            </a:r>
            <a:r>
              <a:rPr lang="en-US" sz="1200" dirty="0" err="1" smtClean="0"/>
              <a:t>capitale</a:t>
            </a:r>
            <a:r>
              <a:rPr lang="en-US" sz="1200" dirty="0" smtClean="0"/>
              <a:t> </a:t>
            </a:r>
            <a:r>
              <a:rPr lang="en-US" sz="1200" dirty="0" err="1" smtClean="0"/>
              <a:t>nationale</a:t>
            </a:r>
            <a:endParaRPr lang="en-US" sz="1200" dirty="0" smtClean="0"/>
          </a:p>
        </p:txBody>
      </p:sp>
      <p:sp>
        <p:nvSpPr>
          <p:cNvPr id="35" name="TextBox 34"/>
          <p:cNvSpPr txBox="1"/>
          <p:nvPr/>
        </p:nvSpPr>
        <p:spPr>
          <a:xfrm>
            <a:off x="3793178" y="2229483"/>
            <a:ext cx="3362695"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200" dirty="0" smtClean="0"/>
              <a:t>La Ville d’ Ottawa dispose des </a:t>
            </a:r>
            <a:r>
              <a:rPr lang="en-US" sz="1200" dirty="0" err="1" smtClean="0"/>
              <a:t>ressources</a:t>
            </a:r>
            <a:r>
              <a:rPr lang="en-US" sz="1200" dirty="0" smtClean="0"/>
              <a:t> </a:t>
            </a:r>
            <a:r>
              <a:rPr lang="en-US" sz="1200" dirty="0" err="1" smtClean="0"/>
              <a:t>financières</a:t>
            </a:r>
            <a:r>
              <a:rPr lang="en-US" sz="1200" dirty="0" smtClean="0"/>
              <a:t> </a:t>
            </a:r>
            <a:r>
              <a:rPr lang="en-US" sz="1200" dirty="0" err="1" smtClean="0"/>
              <a:t>requises</a:t>
            </a:r>
            <a:r>
              <a:rPr lang="en-US" sz="1200" dirty="0" smtClean="0"/>
              <a:t> pour </a:t>
            </a:r>
            <a:r>
              <a:rPr lang="en-US" sz="1200" dirty="0" err="1" smtClean="0"/>
              <a:t>soutenir</a:t>
            </a:r>
            <a:r>
              <a:rPr lang="en-US" sz="1200" dirty="0" smtClean="0"/>
              <a:t> les </a:t>
            </a:r>
            <a:r>
              <a:rPr lang="en-US" sz="1200" dirty="0" err="1" smtClean="0"/>
              <a:t>coûts</a:t>
            </a:r>
            <a:r>
              <a:rPr lang="en-US" sz="1200" dirty="0" smtClean="0"/>
              <a:t> </a:t>
            </a:r>
            <a:r>
              <a:rPr lang="en-US" sz="1200" dirty="0" err="1" smtClean="0"/>
              <a:t>extraordinaires</a:t>
            </a:r>
            <a:r>
              <a:rPr lang="en-US" sz="1200" dirty="0" smtClean="0"/>
              <a:t> du Service de police </a:t>
            </a:r>
            <a:r>
              <a:rPr lang="en-US" sz="1200" dirty="0" err="1" smtClean="0"/>
              <a:t>d’Ottawa</a:t>
            </a:r>
            <a:r>
              <a:rPr lang="en-US" sz="1200" dirty="0" smtClean="0"/>
              <a:t> pour le </a:t>
            </a:r>
            <a:r>
              <a:rPr lang="en-US" sz="1200" dirty="0" err="1" smtClean="0"/>
              <a:t>maintien</a:t>
            </a:r>
            <a:r>
              <a:rPr lang="en-US" sz="1200" dirty="0" smtClean="0"/>
              <a:t> de </a:t>
            </a:r>
            <a:r>
              <a:rPr lang="en-US" sz="1200" dirty="0" err="1" smtClean="0"/>
              <a:t>l’ordre</a:t>
            </a:r>
            <a:endParaRPr lang="en-US" sz="1200" dirty="0" smtClean="0"/>
          </a:p>
        </p:txBody>
      </p:sp>
      <p:sp>
        <p:nvSpPr>
          <p:cNvPr id="36" name="TextBox 35"/>
          <p:cNvSpPr txBox="1"/>
          <p:nvPr/>
        </p:nvSpPr>
        <p:spPr>
          <a:xfrm>
            <a:off x="3146962" y="1393923"/>
            <a:ext cx="4655127"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r>
              <a:rPr lang="fr-CA" sz="1200" dirty="0"/>
              <a:t>Le Canada contribue à la sûreté et à la sécurité de l'environnement policier unique de la capitale nationale</a:t>
            </a:r>
            <a:endParaRPr lang="en-US" sz="1200" dirty="0"/>
          </a:p>
        </p:txBody>
      </p:sp>
      <p:cxnSp>
        <p:nvCxnSpPr>
          <p:cNvPr id="38" name="Straight Arrow Connector 37"/>
          <p:cNvCxnSpPr>
            <a:stCxn id="29" idx="0"/>
            <a:endCxn id="30" idx="2"/>
          </p:cNvCxnSpPr>
          <p:nvPr/>
        </p:nvCxnSpPr>
        <p:spPr>
          <a:xfrm flipV="1">
            <a:off x="3793177" y="5365680"/>
            <a:ext cx="0" cy="2157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8" idx="0"/>
            <a:endCxn id="32" idx="2"/>
          </p:cNvCxnSpPr>
          <p:nvPr/>
        </p:nvCxnSpPr>
        <p:spPr>
          <a:xfrm flipV="1">
            <a:off x="7036130" y="5365679"/>
            <a:ext cx="0" cy="2157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Elbow Connector 45"/>
          <p:cNvCxnSpPr/>
          <p:nvPr/>
        </p:nvCxnSpPr>
        <p:spPr>
          <a:xfrm rot="5400000" flipH="1" flipV="1">
            <a:off x="4454806" y="3414935"/>
            <a:ext cx="358093" cy="1681348"/>
          </a:xfrm>
          <a:prstGeom prst="bentConnector3">
            <a:avLst>
              <a:gd name="adj1" fmla="val 4668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4" idx="0"/>
            <a:endCxn id="35" idx="2"/>
          </p:cNvCxnSpPr>
          <p:nvPr/>
        </p:nvCxnSpPr>
        <p:spPr>
          <a:xfrm flipV="1">
            <a:off x="5474525" y="3060480"/>
            <a:ext cx="1" cy="2019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5" idx="0"/>
            <a:endCxn id="36" idx="2"/>
          </p:cNvCxnSpPr>
          <p:nvPr/>
        </p:nvCxnSpPr>
        <p:spPr>
          <a:xfrm flipV="1">
            <a:off x="5474526" y="1855588"/>
            <a:ext cx="0" cy="3738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195944" y="5673734"/>
            <a:ext cx="1620981" cy="276999"/>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200" b="1" dirty="0" err="1" smtClean="0"/>
              <a:t>Activités</a:t>
            </a:r>
            <a:endParaRPr lang="en-US" sz="1200" b="1" dirty="0"/>
          </a:p>
        </p:txBody>
      </p:sp>
      <p:sp>
        <p:nvSpPr>
          <p:cNvPr id="84" name="TextBox 83"/>
          <p:cNvSpPr txBox="1"/>
          <p:nvPr/>
        </p:nvSpPr>
        <p:spPr>
          <a:xfrm>
            <a:off x="195942" y="4761668"/>
            <a:ext cx="1620981" cy="276999"/>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200" b="1" dirty="0" err="1" smtClean="0"/>
              <a:t>Extrants</a:t>
            </a:r>
            <a:endParaRPr lang="en-US" sz="1200" b="1" dirty="0"/>
          </a:p>
        </p:txBody>
      </p:sp>
      <p:sp>
        <p:nvSpPr>
          <p:cNvPr id="85" name="TextBox 84"/>
          <p:cNvSpPr txBox="1"/>
          <p:nvPr/>
        </p:nvSpPr>
        <p:spPr>
          <a:xfrm>
            <a:off x="195944" y="3447111"/>
            <a:ext cx="1620981" cy="461665"/>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200" b="1" dirty="0" err="1" smtClean="0"/>
              <a:t>Résultat</a:t>
            </a:r>
            <a:endParaRPr lang="en-US" sz="1200" b="1" dirty="0" smtClean="0"/>
          </a:p>
          <a:p>
            <a:pPr algn="ctr"/>
            <a:r>
              <a:rPr lang="en-US" sz="1200" b="1" dirty="0" smtClean="0"/>
              <a:t> </a:t>
            </a:r>
            <a:r>
              <a:rPr lang="en-US" sz="1200" b="1" dirty="0" err="1" smtClean="0"/>
              <a:t>immédiat</a:t>
            </a:r>
            <a:endParaRPr lang="en-US" sz="1200" b="1" dirty="0"/>
          </a:p>
        </p:txBody>
      </p:sp>
      <p:sp>
        <p:nvSpPr>
          <p:cNvPr id="86" name="TextBox 85"/>
          <p:cNvSpPr txBox="1"/>
          <p:nvPr/>
        </p:nvSpPr>
        <p:spPr>
          <a:xfrm>
            <a:off x="195941" y="2395294"/>
            <a:ext cx="1620981" cy="461665"/>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200" b="1" dirty="0" err="1" smtClean="0"/>
              <a:t>Résultat</a:t>
            </a:r>
            <a:r>
              <a:rPr lang="en-US" sz="1200" b="1" dirty="0" smtClean="0"/>
              <a:t> </a:t>
            </a:r>
            <a:r>
              <a:rPr lang="en-US" sz="1200" b="1" dirty="0" err="1" smtClean="0"/>
              <a:t>intermédiare</a:t>
            </a:r>
            <a:endParaRPr lang="en-US" sz="1200" b="1" dirty="0"/>
          </a:p>
        </p:txBody>
      </p:sp>
      <p:sp>
        <p:nvSpPr>
          <p:cNvPr id="87" name="TextBox 86"/>
          <p:cNvSpPr txBox="1"/>
          <p:nvPr/>
        </p:nvSpPr>
        <p:spPr>
          <a:xfrm>
            <a:off x="195944" y="1486255"/>
            <a:ext cx="1620981" cy="461665"/>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200" b="1" dirty="0" err="1" smtClean="0"/>
              <a:t>Résultat</a:t>
            </a:r>
            <a:r>
              <a:rPr lang="en-US" sz="1200" b="1" dirty="0" smtClean="0"/>
              <a:t> de longue </a:t>
            </a:r>
            <a:r>
              <a:rPr lang="en-US" sz="1200" b="1" dirty="0" err="1" smtClean="0"/>
              <a:t>durée</a:t>
            </a:r>
            <a:endParaRPr lang="en-US" sz="1200" b="1" dirty="0"/>
          </a:p>
        </p:txBody>
      </p:sp>
      <p:cxnSp>
        <p:nvCxnSpPr>
          <p:cNvPr id="91" name="Straight Arrow Connector 90"/>
          <p:cNvCxnSpPr>
            <a:stCxn id="30" idx="0"/>
            <a:endCxn id="31" idx="2"/>
          </p:cNvCxnSpPr>
          <p:nvPr/>
        </p:nvCxnSpPr>
        <p:spPr>
          <a:xfrm flipV="1">
            <a:off x="3793177" y="4728533"/>
            <a:ext cx="0" cy="1754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Elbow Connector 77"/>
          <p:cNvCxnSpPr>
            <a:stCxn id="32" idx="0"/>
            <a:endCxn id="34" idx="2"/>
          </p:cNvCxnSpPr>
          <p:nvPr/>
        </p:nvCxnSpPr>
        <p:spPr>
          <a:xfrm rot="16200000" flipV="1">
            <a:off x="6084721" y="3483246"/>
            <a:ext cx="341215" cy="156160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2086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Aperçu</a:t>
            </a:r>
            <a:r>
              <a:rPr lang="en-US" dirty="0" smtClean="0"/>
              <a:t> </a:t>
            </a:r>
            <a:r>
              <a:rPr lang="en-US" dirty="0" err="1" smtClean="0"/>
              <a:t>général</a:t>
            </a:r>
            <a:r>
              <a:rPr lang="en-US" dirty="0" smtClean="0"/>
              <a:t> et </a:t>
            </a:r>
            <a:r>
              <a:rPr lang="en-US" dirty="0" err="1" smtClean="0"/>
              <a:t>contexte</a:t>
            </a:r>
            <a:endParaRPr lang="en-US" dirty="0"/>
          </a:p>
        </p:txBody>
      </p:sp>
      <p:sp>
        <p:nvSpPr>
          <p:cNvPr id="3" name="Content Placeholder 2"/>
          <p:cNvSpPr>
            <a:spLocks noGrp="1"/>
          </p:cNvSpPr>
          <p:nvPr>
            <p:ph idx="1"/>
          </p:nvPr>
        </p:nvSpPr>
        <p:spPr/>
        <p:txBody>
          <a:bodyPr/>
          <a:lstStyle/>
          <a:p>
            <a:r>
              <a:rPr lang="fr-CA" sz="1200" i="0" dirty="0">
                <a:solidFill>
                  <a:schemeClr val="tx2"/>
                </a:solidFill>
                <a:latin typeface="Microsoft New Tai Lue" panose="020B0502040204020203" pitchFamily="34" charset="0"/>
                <a:cs typeface="Microsoft New Tai Lue" panose="020B0502040204020203" pitchFamily="34" charset="0"/>
              </a:rPr>
              <a:t>Le présent rapport expose les résultats de l’évaluation du Programme </a:t>
            </a:r>
            <a:r>
              <a:rPr lang="fr-CA" sz="1200" i="0" dirty="0" smtClean="0">
                <a:solidFill>
                  <a:schemeClr val="tx2"/>
                </a:solidFill>
                <a:latin typeface="Microsoft New Tai Lue" panose="020B0502040204020203" pitchFamily="34" charset="0"/>
                <a:cs typeface="Microsoft New Tai Lue" panose="020B0502040204020203" pitchFamily="34" charset="0"/>
              </a:rPr>
              <a:t>des coûts </a:t>
            </a:r>
            <a:r>
              <a:rPr lang="fr-CA" sz="1200" i="0" dirty="0">
                <a:solidFill>
                  <a:schemeClr val="tx2"/>
                </a:solidFill>
                <a:latin typeface="Microsoft New Tai Lue" panose="020B0502040204020203" pitchFamily="34" charset="0"/>
                <a:cs typeface="Microsoft New Tai Lue" panose="020B0502040204020203" pitchFamily="34" charset="0"/>
              </a:rPr>
              <a:t>extraordinaires des services de police </a:t>
            </a:r>
            <a:r>
              <a:rPr lang="fr-CA" sz="1200" i="0" dirty="0" smtClean="0">
                <a:solidFill>
                  <a:schemeClr val="tx2"/>
                </a:solidFill>
                <a:latin typeface="Microsoft New Tai Lue" panose="020B0502040204020203" pitchFamily="34" charset="0"/>
                <a:cs typeface="Microsoft New Tai Lue" panose="020B0502040204020203" pitchFamily="34" charset="0"/>
              </a:rPr>
              <a:t>dans </a:t>
            </a:r>
            <a:r>
              <a:rPr lang="fr-CA" sz="1200" i="0" dirty="0">
                <a:solidFill>
                  <a:schemeClr val="tx2"/>
                </a:solidFill>
                <a:latin typeface="Microsoft New Tai Lue" panose="020B0502040204020203" pitchFamily="34" charset="0"/>
                <a:cs typeface="Microsoft New Tai Lue" panose="020B0502040204020203" pitchFamily="34" charset="0"/>
              </a:rPr>
              <a:t>la capitale nationale (</a:t>
            </a:r>
            <a:r>
              <a:rPr lang="fr-CA" sz="1200" i="0">
                <a:solidFill>
                  <a:schemeClr val="tx2"/>
                </a:solidFill>
                <a:latin typeface="Microsoft New Tai Lue" panose="020B0502040204020203" pitchFamily="34" charset="0"/>
                <a:cs typeface="Microsoft New Tai Lue" panose="020B0502040204020203" pitchFamily="34" charset="0"/>
              </a:rPr>
              <a:t>PCESPCN</a:t>
            </a:r>
            <a:r>
              <a:rPr lang="fr-CA" sz="1200" i="0" smtClean="0">
                <a:solidFill>
                  <a:schemeClr val="tx2"/>
                </a:solidFill>
                <a:latin typeface="Microsoft New Tai Lue" panose="020B0502040204020203" pitchFamily="34" charset="0"/>
                <a:cs typeface="Microsoft New Tai Lue" panose="020B0502040204020203" pitchFamily="34" charset="0"/>
              </a:rPr>
              <a:t>).</a:t>
            </a:r>
            <a:endParaRPr lang="en-US" sz="1200" i="0" dirty="0">
              <a:solidFill>
                <a:schemeClr val="tx2"/>
              </a:solidFill>
              <a:latin typeface="Microsoft New Tai Lue" panose="020B0502040204020203" pitchFamily="34" charset="0"/>
              <a:cs typeface="Microsoft New Tai Lue" panose="020B0502040204020203" pitchFamily="34" charset="0"/>
            </a:endParaRPr>
          </a:p>
          <a:p>
            <a:r>
              <a:rPr lang="fr-CA" sz="1200" i="0" dirty="0" smtClean="0">
                <a:solidFill>
                  <a:schemeClr val="tx2"/>
                </a:solidFill>
                <a:latin typeface="Microsoft New Tai Lue" panose="020B0502040204020203" pitchFamily="34" charset="0"/>
                <a:cs typeface="Microsoft New Tai Lue" panose="020B0502040204020203" pitchFamily="34" charset="0"/>
              </a:rPr>
              <a:t>À </a:t>
            </a:r>
            <a:r>
              <a:rPr lang="fr-CA" sz="1200" i="0" dirty="0">
                <a:solidFill>
                  <a:schemeClr val="tx2"/>
                </a:solidFill>
                <a:latin typeface="Microsoft New Tai Lue" panose="020B0502040204020203" pitchFamily="34" charset="0"/>
                <a:cs typeface="Microsoft New Tai Lue" panose="020B0502040204020203" pitchFamily="34" charset="0"/>
              </a:rPr>
              <a:t>la suite de l’attaque terroriste perpétrée au Monument commémoratif de guerre du Canada et sur la Colline du Parlement le 22 octobre 2014, le gouvernement du Canada a annoncé, dans le cadre du Plan d’action économique de 2015, le versement d’une aide financière de 10 millions de dollars sur cinq ans à la Ville d’Ottawa pour </a:t>
            </a:r>
            <a:r>
              <a:rPr lang="fr-CA" sz="1200" i="0" dirty="0" smtClean="0">
                <a:solidFill>
                  <a:schemeClr val="tx2"/>
                </a:solidFill>
                <a:latin typeface="Microsoft New Tai Lue" panose="020B0502040204020203" pitchFamily="34" charset="0"/>
                <a:cs typeface="Microsoft New Tai Lue" panose="020B0502040204020203" pitchFamily="34" charset="0"/>
              </a:rPr>
              <a:t>soutenir </a:t>
            </a:r>
            <a:r>
              <a:rPr lang="fr-CA" sz="1200" i="0" dirty="0">
                <a:solidFill>
                  <a:schemeClr val="tx2"/>
                </a:solidFill>
                <a:latin typeface="Microsoft New Tai Lue" panose="020B0502040204020203" pitchFamily="34" charset="0"/>
                <a:cs typeface="Microsoft New Tai Lue" panose="020B0502040204020203" pitchFamily="34" charset="0"/>
              </a:rPr>
              <a:t>les coûts extraordinaires des services de police engagés par le Service de police d’Ottawa (SPO) dans l’exercice de ses fonctions propres à la capitale nationale.</a:t>
            </a:r>
            <a:endParaRPr lang="en-US" sz="1200" i="0" dirty="0">
              <a:solidFill>
                <a:schemeClr val="tx2"/>
              </a:solidFill>
              <a:latin typeface="Microsoft New Tai Lue" panose="020B0502040204020203" pitchFamily="34" charset="0"/>
              <a:cs typeface="Microsoft New Tai Lue" panose="020B0502040204020203" pitchFamily="34" charset="0"/>
            </a:endParaRPr>
          </a:p>
          <a:p>
            <a:r>
              <a:rPr lang="fr-CA" sz="1200" i="0" dirty="0" smtClean="0">
                <a:solidFill>
                  <a:schemeClr val="tx2"/>
                </a:solidFill>
                <a:latin typeface="Microsoft New Tai Lue" panose="020B0502040204020203" pitchFamily="34" charset="0"/>
                <a:cs typeface="Microsoft New Tai Lue" panose="020B0502040204020203" pitchFamily="34" charset="0"/>
              </a:rPr>
              <a:t>Le </a:t>
            </a:r>
            <a:r>
              <a:rPr lang="fr-CA" sz="1200" i="0" dirty="0">
                <a:solidFill>
                  <a:schemeClr val="tx2"/>
                </a:solidFill>
                <a:latin typeface="Microsoft New Tai Lue" panose="020B0502040204020203" pitchFamily="34" charset="0"/>
                <a:cs typeface="Microsoft New Tai Lue" panose="020B0502040204020203" pitchFamily="34" charset="0"/>
              </a:rPr>
              <a:t>PCESPCN est un programme de contributions dont l’objectif est de dédommager la Ville d’Ottawa en reconnaissance du contexte policier unique créé par la présence de sites fédéraux, d’institutions et d’événements d’importance nationale dans la capitale du pays.</a:t>
            </a:r>
            <a:endParaRPr lang="en-US" sz="1200" i="0" dirty="0">
              <a:solidFill>
                <a:schemeClr val="tx2"/>
              </a:solidFill>
              <a:latin typeface="Microsoft New Tai Lue" panose="020B0502040204020203" pitchFamily="34" charset="0"/>
              <a:cs typeface="Microsoft New Tai Lue" panose="020B0502040204020203" pitchFamily="34" charset="0"/>
            </a:endParaRPr>
          </a:p>
          <a:p>
            <a:r>
              <a:rPr lang="fr-CA" sz="1200" i="0" dirty="0" smtClean="0">
                <a:solidFill>
                  <a:schemeClr val="tx2"/>
                </a:solidFill>
                <a:latin typeface="Microsoft New Tai Lue" panose="020B0502040204020203" pitchFamily="34" charset="0"/>
                <a:cs typeface="Microsoft New Tai Lue" panose="020B0502040204020203" pitchFamily="34" charset="0"/>
              </a:rPr>
              <a:t>L’évaluation </a:t>
            </a:r>
            <a:r>
              <a:rPr lang="fr-CA" sz="1200" i="0" dirty="0">
                <a:solidFill>
                  <a:schemeClr val="tx2"/>
                </a:solidFill>
                <a:latin typeface="Microsoft New Tai Lue" panose="020B0502040204020203" pitchFamily="34" charset="0"/>
                <a:cs typeface="Microsoft New Tai Lue" panose="020B0502040204020203" pitchFamily="34" charset="0"/>
              </a:rPr>
              <a:t>tient compte des éléments suivants :</a:t>
            </a:r>
            <a:endParaRPr lang="en-US" sz="1200" i="0" dirty="0">
              <a:solidFill>
                <a:schemeClr val="tx2"/>
              </a:solidFill>
              <a:latin typeface="Microsoft New Tai Lue" panose="020B0502040204020203" pitchFamily="34" charset="0"/>
              <a:cs typeface="Microsoft New Tai Lue" panose="020B0502040204020203" pitchFamily="34" charset="0"/>
            </a:endParaRPr>
          </a:p>
          <a:p>
            <a:pPr marL="171450" indent="-171450">
              <a:lnSpc>
                <a:spcPct val="100000"/>
              </a:lnSpc>
              <a:spcBef>
                <a:spcPts val="0"/>
              </a:spcBef>
              <a:spcAft>
                <a:spcPts val="0"/>
              </a:spcAft>
              <a:buFont typeface="Arial" pitchFamily="34" charset="0"/>
              <a:buChar char="•"/>
            </a:pPr>
            <a:r>
              <a:rPr lang="fr-CA" sz="1200" i="0" dirty="0">
                <a:solidFill>
                  <a:schemeClr val="tx2"/>
                </a:solidFill>
                <a:latin typeface="Microsoft New Tai Lue" panose="020B0502040204020203" pitchFamily="34" charset="0"/>
                <a:cs typeface="Microsoft New Tai Lue" panose="020B0502040204020203" pitchFamily="34" charset="0"/>
              </a:rPr>
              <a:t>Ce programme est-il toujours nécessaire?</a:t>
            </a:r>
            <a:endParaRPr lang="en-US" sz="1200" i="0" dirty="0">
              <a:solidFill>
                <a:schemeClr val="tx2"/>
              </a:solidFill>
              <a:latin typeface="Microsoft New Tai Lue" panose="020B0502040204020203" pitchFamily="34" charset="0"/>
              <a:cs typeface="Microsoft New Tai Lue" panose="020B0502040204020203" pitchFamily="34" charset="0"/>
            </a:endParaRPr>
          </a:p>
          <a:p>
            <a:pPr marL="171450" lvl="0" indent="-171450">
              <a:lnSpc>
                <a:spcPct val="100000"/>
              </a:lnSpc>
              <a:spcBef>
                <a:spcPts val="0"/>
              </a:spcBef>
              <a:spcAft>
                <a:spcPts val="0"/>
              </a:spcAft>
              <a:buFont typeface="Arial" pitchFamily="34" charset="0"/>
              <a:buChar char="•"/>
            </a:pPr>
            <a:r>
              <a:rPr lang="fr-CA" sz="1200" i="0" dirty="0">
                <a:solidFill>
                  <a:schemeClr val="tx2"/>
                </a:solidFill>
                <a:latin typeface="Microsoft New Tai Lue" panose="020B0502040204020203" pitchFamily="34" charset="0"/>
                <a:cs typeface="Microsoft New Tai Lue" panose="020B0502040204020203" pitchFamily="34" charset="0"/>
              </a:rPr>
              <a:t>Les résultats attendus ont-ils été obtenus et, si oui, l’ont-ils été de manière efficace?</a:t>
            </a:r>
            <a:endParaRPr lang="en-US" sz="1200" i="0" dirty="0">
              <a:solidFill>
                <a:schemeClr val="tx2"/>
              </a:solidFill>
              <a:latin typeface="Microsoft New Tai Lue" panose="020B0502040204020203" pitchFamily="34" charset="0"/>
              <a:cs typeface="Microsoft New Tai Lue" panose="020B0502040204020203" pitchFamily="34" charset="0"/>
            </a:endParaRPr>
          </a:p>
          <a:p>
            <a:pPr marL="171450" lvl="0" indent="-171450">
              <a:lnSpc>
                <a:spcPct val="100000"/>
              </a:lnSpc>
              <a:spcBef>
                <a:spcPts val="0"/>
              </a:spcBef>
              <a:spcAft>
                <a:spcPts val="0"/>
              </a:spcAft>
              <a:buFont typeface="Arial" pitchFamily="34" charset="0"/>
              <a:buChar char="•"/>
            </a:pPr>
            <a:r>
              <a:rPr lang="fr-CA" sz="1200" i="0" dirty="0">
                <a:solidFill>
                  <a:schemeClr val="tx2"/>
                </a:solidFill>
                <a:latin typeface="Microsoft New Tai Lue" panose="020B0502040204020203" pitchFamily="34" charset="0"/>
                <a:cs typeface="Microsoft New Tai Lue" panose="020B0502040204020203" pitchFamily="34" charset="0"/>
              </a:rPr>
              <a:t>L’analyse comparative entre les sexes plus (ACS+) a-t-elle été intégrée dans la conception et l’exécution du programme?</a:t>
            </a:r>
            <a:endParaRPr lang="en-US" sz="1200" i="0" dirty="0">
              <a:solidFill>
                <a:schemeClr val="tx2"/>
              </a:solidFill>
              <a:latin typeface="Microsoft New Tai Lue" panose="020B0502040204020203" pitchFamily="34" charset="0"/>
              <a:cs typeface="Microsoft New Tai Lue" panose="020B0502040204020203" pitchFamily="34" charset="0"/>
            </a:endParaRPr>
          </a:p>
          <a:p>
            <a:endParaRPr lang="en-US" sz="1200" i="0" dirty="0">
              <a:solidFill>
                <a:schemeClr val="tx2"/>
              </a:solidFill>
              <a:latin typeface="Microsoft New Tai Lue" panose="020B0502040204020203" pitchFamily="34" charset="0"/>
              <a:cs typeface="Microsoft New Tai Lue" panose="020B0502040204020203" pitchFamily="34" charset="0"/>
            </a:endParaRPr>
          </a:p>
          <a:p>
            <a:endParaRPr lang="en-US" sz="1200" i="0" dirty="0" smtClean="0">
              <a:solidFill>
                <a:schemeClr val="tx2"/>
              </a:solidFill>
              <a:latin typeface="Microsoft New Tai Lue" panose="020B0502040204020203" pitchFamily="34" charset="0"/>
              <a:cs typeface="Microsoft New Tai Lue" panose="020B0502040204020203" pitchFamily="34" charset="0"/>
            </a:endParaRPr>
          </a:p>
          <a:p>
            <a:endParaRPr lang="en-US" sz="1200" i="0" dirty="0">
              <a:solidFill>
                <a:schemeClr val="tx2"/>
              </a:solidFill>
              <a:latin typeface="Microsoft New Tai Lue" panose="020B0502040204020203" pitchFamily="34" charset="0"/>
              <a:cs typeface="Microsoft New Tai Lue" panose="020B0502040204020203" pitchFamily="34" charset="0"/>
            </a:endParaRPr>
          </a:p>
          <a:p>
            <a:endParaRPr lang="en-US" sz="1200" i="0" dirty="0">
              <a:solidFill>
                <a:schemeClr val="tx2"/>
              </a:solidFill>
              <a:latin typeface="Microsoft New Tai Lue" panose="020B0502040204020203" pitchFamily="34" charset="0"/>
              <a:cs typeface="Microsoft New Tai Lue" panose="020B0502040204020203" pitchFamily="34" charset="0"/>
            </a:endParaRPr>
          </a:p>
        </p:txBody>
      </p:sp>
      <p:sp>
        <p:nvSpPr>
          <p:cNvPr id="10" name="Text Placeholder 9"/>
          <p:cNvSpPr>
            <a:spLocks noGrp="1"/>
          </p:cNvSpPr>
          <p:nvPr>
            <p:ph type="body" sz="quarter" idx="10"/>
          </p:nvPr>
        </p:nvSpPr>
        <p:spPr/>
        <p:txBody>
          <a:bodyPr/>
          <a:lstStyle/>
          <a:p>
            <a:endParaRPr lang="en-US" dirty="0"/>
          </a:p>
        </p:txBody>
      </p:sp>
      <p:pic>
        <p:nvPicPr>
          <p:cNvPr id="23"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504" y="2870359"/>
            <a:ext cx="3197683" cy="2398261"/>
          </a:xfrm>
          <a:prstGeom prst="rect">
            <a:avLst/>
          </a:prstGeom>
        </p:spPr>
      </p:pic>
    </p:spTree>
    <p:extLst>
      <p:ext uri="{BB962C8B-B14F-4D97-AF65-F5344CB8AC3E}">
        <p14:creationId xmlns:p14="http://schemas.microsoft.com/office/powerpoint/2010/main" val="3185843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et </a:t>
            </a:r>
            <a:r>
              <a:rPr lang="en-US" dirty="0" err="1" smtClean="0"/>
              <a:t>méthodologie</a:t>
            </a:r>
            <a:r>
              <a:rPr lang="en-US" dirty="0" smtClean="0"/>
              <a:t> de </a:t>
            </a:r>
            <a:r>
              <a:rPr lang="en-US" dirty="0" err="1" smtClean="0"/>
              <a:t>l’évaluation</a:t>
            </a:r>
            <a:endParaRPr lang="en-US" dirty="0"/>
          </a:p>
        </p:txBody>
      </p:sp>
      <p:sp>
        <p:nvSpPr>
          <p:cNvPr id="3" name="Content Placeholder 2"/>
          <p:cNvSpPr>
            <a:spLocks noGrp="1"/>
          </p:cNvSpPr>
          <p:nvPr>
            <p:ph idx="1"/>
          </p:nvPr>
        </p:nvSpPr>
        <p:spPr>
          <a:xfrm>
            <a:off x="3530086" y="2397933"/>
            <a:ext cx="2321755" cy="3417595"/>
          </a:xfrm>
        </p:spPr>
        <p:txBody>
          <a:bodyPr/>
          <a:lstStyle/>
          <a:p>
            <a:r>
              <a:rPr lang="en-US" dirty="0" err="1" smtClean="0"/>
              <a:t>Analyse</a:t>
            </a:r>
            <a:r>
              <a:rPr lang="en-US" dirty="0" smtClean="0"/>
              <a:t> </a:t>
            </a:r>
            <a:r>
              <a:rPr lang="en-US" dirty="0" err="1" smtClean="0"/>
              <a:t>documentaire</a:t>
            </a:r>
            <a:endParaRPr lang="en-US" dirty="0" smtClean="0"/>
          </a:p>
          <a:p>
            <a:pPr>
              <a:spcBef>
                <a:spcPts val="0"/>
              </a:spcBef>
            </a:pPr>
            <a:r>
              <a:rPr lang="fr-CA" sz="1200" i="0" dirty="0">
                <a:solidFill>
                  <a:schemeClr val="tx2"/>
                </a:solidFill>
                <a:latin typeface="Microsoft New Tai Lue" panose="020B0502040204020203" pitchFamily="34" charset="0"/>
                <a:cs typeface="Microsoft New Tai Lue" panose="020B0502040204020203" pitchFamily="34" charset="0"/>
              </a:rPr>
              <a:t>Divers documents (p. ex. recherches universitaires, médias, rapports de gouvernements étrangers) ont été examinés, ce qui a permis de déterminer les meilleures pratiques, les difficultés ou les limites à l’égard de politiques ou de programmes comparables.</a:t>
            </a:r>
            <a:endParaRPr lang="en-US" sz="1200" i="0" dirty="0">
              <a:solidFill>
                <a:schemeClr val="tx2"/>
              </a:solidFill>
              <a:latin typeface="Microsoft New Tai Lue" panose="020B0502040204020203" pitchFamily="34" charset="0"/>
              <a:cs typeface="Microsoft New Tai Lue" panose="020B0502040204020203" pitchFamily="34" charset="0"/>
            </a:endParaRPr>
          </a:p>
          <a:p>
            <a:endParaRPr lang="en-US" sz="1200" i="0" dirty="0">
              <a:solidFill>
                <a:schemeClr val="tx2"/>
              </a:solidFill>
              <a:latin typeface="Microsoft New Tai Lue" panose="020B0502040204020203" pitchFamily="34" charset="0"/>
              <a:cs typeface="Microsoft New Tai Lue" panose="020B0502040204020203" pitchFamily="34" charset="0"/>
            </a:endParaRPr>
          </a:p>
        </p:txBody>
      </p:sp>
      <p:sp>
        <p:nvSpPr>
          <p:cNvPr id="4" name="Content Placeholder 3"/>
          <p:cNvSpPr>
            <a:spLocks noGrp="1"/>
          </p:cNvSpPr>
          <p:nvPr>
            <p:ph idx="10"/>
          </p:nvPr>
        </p:nvSpPr>
        <p:spPr>
          <a:xfrm>
            <a:off x="6353908" y="2417434"/>
            <a:ext cx="2332892" cy="3417595"/>
          </a:xfrm>
        </p:spPr>
        <p:txBody>
          <a:bodyPr/>
          <a:lstStyle/>
          <a:p>
            <a:r>
              <a:rPr lang="en-US" dirty="0" err="1" smtClean="0"/>
              <a:t>Examen</a:t>
            </a:r>
            <a:r>
              <a:rPr lang="en-US" dirty="0" smtClean="0"/>
              <a:t> des documents</a:t>
            </a:r>
          </a:p>
          <a:p>
            <a:pPr>
              <a:spcBef>
                <a:spcPts val="0"/>
              </a:spcBef>
            </a:pPr>
            <a:r>
              <a:rPr lang="fr-CA" sz="1200" i="0" dirty="0">
                <a:solidFill>
                  <a:schemeClr val="tx2"/>
                </a:solidFill>
                <a:latin typeface="Microsoft New Tai Lue" panose="020B0502040204020203" pitchFamily="34" charset="0"/>
                <a:cs typeface="Microsoft New Tai Lue" panose="020B0502040204020203" pitchFamily="34" charset="0"/>
              </a:rPr>
              <a:t>L’examen des documents a porté sur les documents du Service, les documents de responsabilisation et de politiques, les documents de création et les rapports d’activité du bénéficiaire. </a:t>
            </a:r>
            <a:endParaRPr lang="en-US" sz="1200" i="0" dirty="0">
              <a:solidFill>
                <a:schemeClr val="tx2"/>
              </a:solidFill>
              <a:latin typeface="Microsoft New Tai Lue" panose="020B0502040204020203" pitchFamily="34" charset="0"/>
              <a:cs typeface="Microsoft New Tai Lue" panose="020B0502040204020203" pitchFamily="34" charset="0"/>
            </a:endParaRPr>
          </a:p>
        </p:txBody>
      </p:sp>
      <p:sp>
        <p:nvSpPr>
          <p:cNvPr id="5" name="Content Placeholder 4"/>
          <p:cNvSpPr>
            <a:spLocks noGrp="1"/>
          </p:cNvSpPr>
          <p:nvPr>
            <p:ph idx="11"/>
          </p:nvPr>
        </p:nvSpPr>
        <p:spPr>
          <a:xfrm>
            <a:off x="573293" y="2410770"/>
            <a:ext cx="2526167" cy="3417595"/>
          </a:xfrm>
        </p:spPr>
        <p:txBody>
          <a:bodyPr/>
          <a:lstStyle/>
          <a:p>
            <a:r>
              <a:rPr lang="en-US" dirty="0" err="1" smtClean="0"/>
              <a:t>Entrevues</a:t>
            </a:r>
            <a:endParaRPr lang="en-US" dirty="0" smtClean="0"/>
          </a:p>
          <a:p>
            <a:pPr>
              <a:spcBef>
                <a:spcPts val="0"/>
              </a:spcBef>
            </a:pPr>
            <a:r>
              <a:rPr lang="fr-CA" sz="1200" i="0" dirty="0">
                <a:solidFill>
                  <a:schemeClr val="tx2"/>
                </a:solidFill>
                <a:latin typeface="Microsoft New Tai Lue" panose="020B0502040204020203" pitchFamily="34" charset="0"/>
                <a:cs typeface="Microsoft New Tai Lue" panose="020B0502040204020203" pitchFamily="34" charset="0"/>
              </a:rPr>
              <a:t>Quinze entrevues ont eu lieu avec des informateurs clés de la haute direction de Sécurité publique Canada, du personnel du programme et du centre d’expertise en matière de subventions et de contributions, avec les représentants du bénéficiaire du SPO et de la Ville d’Ottawa, et avec les intervenants du Service de protection parlementaire, du ministère du Patrimoine canadien, de la division nationale de la Gendarmerie royale du Canada et de la Commission de la capitale nationale.</a:t>
            </a:r>
            <a:endParaRPr lang="en-US" sz="1200" i="0" dirty="0">
              <a:solidFill>
                <a:schemeClr val="tx2"/>
              </a:solidFill>
              <a:latin typeface="Microsoft New Tai Lue" panose="020B0502040204020203" pitchFamily="34" charset="0"/>
              <a:cs typeface="Microsoft New Tai Lue" panose="020B0502040204020203" pitchFamily="34" charset="0"/>
            </a:endParaRPr>
          </a:p>
        </p:txBody>
      </p:sp>
      <p:sp>
        <p:nvSpPr>
          <p:cNvPr id="6" name="Text Placeholder 5"/>
          <p:cNvSpPr>
            <a:spLocks noGrp="1"/>
          </p:cNvSpPr>
          <p:nvPr>
            <p:ph type="body" sz="quarter" idx="12"/>
          </p:nvPr>
        </p:nvSpPr>
        <p:spPr>
          <a:xfrm>
            <a:off x="3530087" y="4923375"/>
            <a:ext cx="5156714" cy="1180731"/>
          </a:xfrm>
        </p:spPr>
        <p:txBody>
          <a:bodyPr/>
          <a:lstStyle/>
          <a:p>
            <a:pPr>
              <a:lnSpc>
                <a:spcPct val="120000"/>
              </a:lnSpc>
              <a:buFont typeface="Arial" panose="020B0604020202020204" pitchFamily="34" charset="0"/>
              <a:buChar char="​"/>
            </a:pPr>
            <a:r>
              <a:rPr lang="en-US" sz="1500" i="1" dirty="0" smtClean="0">
                <a:solidFill>
                  <a:schemeClr val="accent1"/>
                </a:solidFill>
                <a:latin typeface="Corbel" panose="020B0503020204020204" pitchFamily="34" charset="0"/>
              </a:rPr>
              <a:t>Restrictions</a:t>
            </a:r>
          </a:p>
          <a:p>
            <a:pPr>
              <a:lnSpc>
                <a:spcPct val="120000"/>
              </a:lnSpc>
              <a:spcBef>
                <a:spcPts val="0"/>
              </a:spcBef>
            </a:pPr>
            <a:r>
              <a:rPr lang="fr-CA" sz="1200" dirty="0">
                <a:solidFill>
                  <a:schemeClr val="tx2"/>
                </a:solidFill>
                <a:latin typeface="Microsoft New Tai Lue" panose="020B0502040204020203" pitchFamily="34" charset="0"/>
                <a:cs typeface="Microsoft New Tai Lue" panose="020B0502040204020203" pitchFamily="34" charset="0"/>
              </a:rPr>
              <a:t>L’interprétation des données de rendement a posé certains défis en raison des divergences dans la classification des événements au cours de la période à l’étude. Comme le programme n’utilise pas de système de gestion des données, les renseignements n’étaient pas tous facilement disponibles.</a:t>
            </a:r>
            <a:endParaRPr lang="en-US" sz="1200" dirty="0">
              <a:solidFill>
                <a:schemeClr val="tx2"/>
              </a:solidFill>
              <a:latin typeface="Microsoft New Tai Lue" panose="020B0502040204020203" pitchFamily="34" charset="0"/>
              <a:cs typeface="Microsoft New Tai Lue" panose="020B0502040204020203"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608494699"/>
              </p:ext>
            </p:extLst>
          </p:nvPr>
        </p:nvGraphicFramePr>
        <p:xfrm>
          <a:off x="457200" y="1606859"/>
          <a:ext cx="8229600" cy="791074"/>
        </p:xfrm>
        <a:graphic>
          <a:graphicData uri="http://schemas.openxmlformats.org/drawingml/2006/table">
            <a:tbl>
              <a:tblPr>
                <a:tableStyleId>{5C22544A-7EE6-4342-B048-85BDC9FD1C3A}</a:tableStyleId>
              </a:tblPr>
              <a:tblGrid>
                <a:gridCol w="8229600"/>
              </a:tblGrid>
              <a:tr h="791074">
                <a:tc>
                  <a:txBody>
                    <a:bodyPr/>
                    <a:lstStyle/>
                    <a:p>
                      <a:r>
                        <a:rPr lang="fr-CA" sz="1200" b="0" i="0" kern="1200" dirty="0" smtClean="0">
                          <a:solidFill>
                            <a:schemeClr val="tx2"/>
                          </a:solidFill>
                          <a:latin typeface="Microsoft New Tai Lue" panose="020B0502040204020203" pitchFamily="34" charset="0"/>
                          <a:ea typeface="+mn-ea"/>
                          <a:cs typeface="Microsoft New Tai Lue" panose="020B0502040204020203" pitchFamily="34" charset="0"/>
                        </a:rPr>
                        <a:t>Le but de cette évaluation était d’examiner la pertinence et le rendement du PCESPCN depuis son lancement en 2015-2016 jusqu’à 2018-2019. Plusieurs sources de données, tant qualitatives que quantitatives, ont été utilisées pour assurer la triangulation des résultats. </a:t>
                      </a:r>
                      <a:endParaRPr lang="en-US" sz="1200" b="0" i="0" kern="1200" dirty="0">
                        <a:solidFill>
                          <a:schemeClr val="tx2"/>
                        </a:solidFill>
                        <a:latin typeface="Microsoft New Tai Lue" panose="020B0502040204020203" pitchFamily="34" charset="0"/>
                        <a:ea typeface="+mn-ea"/>
                        <a:cs typeface="Microsoft New Tai Lue" panose="020B0502040204020203" pitchFamily="34" charset="0"/>
                      </a:endParaRPr>
                    </a:p>
                  </a:txBody>
                  <a:tcPr marL="45720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Google Shape;512;p41"/>
          <p:cNvSpPr/>
          <p:nvPr/>
        </p:nvSpPr>
        <p:spPr>
          <a:xfrm>
            <a:off x="1783909" y="2444836"/>
            <a:ext cx="461973" cy="434575"/>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816;p41"/>
          <p:cNvGrpSpPr/>
          <p:nvPr/>
        </p:nvGrpSpPr>
        <p:grpSpPr>
          <a:xfrm>
            <a:off x="8189114" y="2434910"/>
            <a:ext cx="382287" cy="421696"/>
            <a:chOff x="1268550" y="929175"/>
            <a:chExt cx="407950" cy="497475"/>
          </a:xfrm>
        </p:grpSpPr>
        <p:sp>
          <p:nvSpPr>
            <p:cNvPr id="10" name="Google Shape;817;p41"/>
            <p:cNvSpPr/>
            <p:nvPr/>
          </p:nvSpPr>
          <p:spPr>
            <a:xfrm>
              <a:off x="1268550" y="953550"/>
              <a:ext cx="387250" cy="473100"/>
            </a:xfrm>
            <a:custGeom>
              <a:avLst/>
              <a:gdLst/>
              <a:ahLst/>
              <a:cxnLst/>
              <a:rect l="l" t="t" r="r" b="b"/>
              <a:pathLst>
                <a:path w="15490" h="18924" fill="none" extrusionOk="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w="121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18;p41"/>
            <p:cNvSpPr/>
            <p:nvPr/>
          </p:nvSpPr>
          <p:spPr>
            <a:xfrm>
              <a:off x="1298975" y="929175"/>
              <a:ext cx="377525" cy="462775"/>
            </a:xfrm>
            <a:custGeom>
              <a:avLst/>
              <a:gdLst/>
              <a:ahLst/>
              <a:cxnLst/>
              <a:rect l="l" t="t" r="r" b="b"/>
              <a:pathLst>
                <a:path w="15101" h="18511" fill="none" extrusionOk="0">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19;p41"/>
            <p:cNvSpPr/>
            <p:nvPr/>
          </p:nvSpPr>
          <p:spPr>
            <a:xfrm>
              <a:off x="15924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497;p41"/>
          <p:cNvGrpSpPr/>
          <p:nvPr/>
        </p:nvGrpSpPr>
        <p:grpSpPr>
          <a:xfrm>
            <a:off x="5388811" y="2467643"/>
            <a:ext cx="342882" cy="418128"/>
            <a:chOff x="596350" y="929175"/>
            <a:chExt cx="407950" cy="497475"/>
          </a:xfrm>
        </p:grpSpPr>
        <p:sp>
          <p:nvSpPr>
            <p:cNvPr id="14" name="Google Shape;498;p41"/>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99;p41"/>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00;p41"/>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01;p41"/>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02;p41"/>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03;p41"/>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04;p41"/>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95065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66660"/>
            <a:ext cx="3182053" cy="1228028"/>
          </a:xfrm>
        </p:spPr>
        <p:txBody>
          <a:bodyPr/>
          <a:lstStyle/>
          <a:p>
            <a:r>
              <a:rPr lang="en-US" dirty="0" smtClean="0"/>
              <a:t>Pertinence</a:t>
            </a:r>
            <a:br>
              <a:rPr lang="en-US" dirty="0" smtClean="0"/>
            </a:br>
            <a:r>
              <a:rPr lang="en-US" sz="1800" dirty="0" smtClean="0">
                <a:solidFill>
                  <a:schemeClr val="accent2"/>
                </a:solidFill>
              </a:rPr>
              <a:t>Justification première du </a:t>
            </a:r>
            <a:r>
              <a:rPr lang="en-US" sz="1800" dirty="0" err="1" smtClean="0">
                <a:solidFill>
                  <a:schemeClr val="accent2"/>
                </a:solidFill>
              </a:rPr>
              <a:t>programme</a:t>
            </a:r>
            <a:endParaRPr lang="en-US" sz="1800" dirty="0">
              <a:solidFill>
                <a:schemeClr val="accent2"/>
              </a:solidFill>
            </a:endParaRPr>
          </a:p>
        </p:txBody>
      </p:sp>
      <p:sp>
        <p:nvSpPr>
          <p:cNvPr id="3" name="Content Placeholder 2"/>
          <p:cNvSpPr>
            <a:spLocks noGrp="1"/>
          </p:cNvSpPr>
          <p:nvPr>
            <p:ph idx="1"/>
          </p:nvPr>
        </p:nvSpPr>
        <p:spPr>
          <a:xfrm>
            <a:off x="3829078" y="2504812"/>
            <a:ext cx="4857722" cy="3780616"/>
          </a:xfrm>
        </p:spPr>
        <p:txBody>
          <a:bodyPr/>
          <a:lstStyle/>
          <a:p>
            <a:r>
              <a:rPr lang="fr-CA" sz="1200" i="0" dirty="0">
                <a:solidFill>
                  <a:schemeClr val="tx2"/>
                </a:solidFill>
                <a:latin typeface="Microsoft New Tai Lue" panose="020B0502040204020203" pitchFamily="34" charset="0"/>
                <a:cs typeface="Microsoft New Tai Lue" panose="020B0502040204020203" pitchFamily="34" charset="0"/>
              </a:rPr>
              <a:t>Le PCESPCN a été mis en place pour dédommager la Ville d’Ottawa pour les coûts admissibles, extraordinaires, raisonnables et justifiables des services de police engagés par le SPO pour les activités policières propres à la capitale nationale.</a:t>
            </a:r>
            <a:endParaRPr lang="en-US" sz="1200" i="0" dirty="0">
              <a:solidFill>
                <a:schemeClr val="tx2"/>
              </a:solidFill>
              <a:latin typeface="Microsoft New Tai Lue" panose="020B0502040204020203" pitchFamily="34" charset="0"/>
              <a:cs typeface="Microsoft New Tai Lue" panose="020B0502040204020203" pitchFamily="34" charset="0"/>
            </a:endParaRPr>
          </a:p>
          <a:p>
            <a:r>
              <a:rPr lang="fr-CA" sz="1200" i="0" dirty="0" smtClean="0">
                <a:solidFill>
                  <a:schemeClr val="tx2"/>
                </a:solidFill>
                <a:latin typeface="Microsoft New Tai Lue" panose="020B0502040204020203" pitchFamily="34" charset="0"/>
                <a:cs typeface="Microsoft New Tai Lue" panose="020B0502040204020203" pitchFamily="34" charset="0"/>
              </a:rPr>
              <a:t>La </a:t>
            </a:r>
            <a:r>
              <a:rPr lang="fr-CA" sz="1200" i="0" dirty="0">
                <a:solidFill>
                  <a:schemeClr val="tx2"/>
                </a:solidFill>
                <a:latin typeface="Microsoft New Tai Lue" panose="020B0502040204020203" pitchFamily="34" charset="0"/>
                <a:cs typeface="Microsoft New Tai Lue" panose="020B0502040204020203" pitchFamily="34" charset="0"/>
              </a:rPr>
              <a:t>présence de points d’intérêt fédéraux, d’institutions et d’événements d’importance nationale crée un environnement policier unique dans la ville. D’autres facteurs exercent également de la pression sur les ressources de la Ville, notamment des visites régulières de chefs d’État et de dignitaires étrangers, des manifestations, des conférences nationales et internationales, des conflits de travail, la présence d’associations nationales et d’affaires et 129 ambassades et </a:t>
            </a:r>
            <a:r>
              <a:rPr lang="fr-CA" sz="1200" i="0" dirty="0" err="1">
                <a:solidFill>
                  <a:schemeClr val="tx2"/>
                </a:solidFill>
                <a:latin typeface="Microsoft New Tai Lue" panose="020B0502040204020203" pitchFamily="34" charset="0"/>
                <a:cs typeface="Microsoft New Tai Lue" panose="020B0502040204020203" pitchFamily="34" charset="0"/>
              </a:rPr>
              <a:t>hauts-commissariats</a:t>
            </a:r>
            <a:r>
              <a:rPr lang="fr-CA" sz="1200" i="0" dirty="0">
                <a:solidFill>
                  <a:schemeClr val="tx2"/>
                </a:solidFill>
                <a:latin typeface="Microsoft New Tai Lue" panose="020B0502040204020203" pitchFamily="34" charset="0"/>
                <a:cs typeface="Microsoft New Tai Lue" panose="020B0502040204020203" pitchFamily="34" charset="0"/>
              </a:rPr>
              <a:t>.</a:t>
            </a:r>
            <a:endParaRPr lang="en-US" sz="1200" i="0" dirty="0">
              <a:solidFill>
                <a:schemeClr val="tx2"/>
              </a:solidFill>
              <a:latin typeface="Microsoft New Tai Lue" panose="020B0502040204020203" pitchFamily="34" charset="0"/>
              <a:cs typeface="Microsoft New Tai Lue" panose="020B0502040204020203" pitchFamily="34" charset="0"/>
            </a:endParaRPr>
          </a:p>
        </p:txBody>
      </p:sp>
      <p:sp>
        <p:nvSpPr>
          <p:cNvPr id="5" name="Text Placeholder 4"/>
          <p:cNvSpPr>
            <a:spLocks noGrp="1"/>
          </p:cNvSpPr>
          <p:nvPr>
            <p:ph type="body" sz="quarter" idx="10"/>
          </p:nvPr>
        </p:nvSpPr>
        <p:spPr/>
        <p:txBody>
          <a:bodyPr/>
          <a:lstStyle/>
          <a:p>
            <a:endParaRPr lang="en-US"/>
          </a:p>
        </p:txBody>
      </p:sp>
      <p:graphicFrame>
        <p:nvGraphicFramePr>
          <p:cNvPr id="23" name="Table 22"/>
          <p:cNvGraphicFramePr>
            <a:graphicFrameLocks noGrp="1"/>
          </p:cNvGraphicFramePr>
          <p:nvPr>
            <p:extLst>
              <p:ext uri="{D42A27DB-BD31-4B8C-83A1-F6EECF244321}">
                <p14:modId xmlns:p14="http://schemas.microsoft.com/office/powerpoint/2010/main" val="637673988"/>
              </p:ext>
            </p:extLst>
          </p:nvPr>
        </p:nvGraphicFramePr>
        <p:xfrm>
          <a:off x="457200" y="3122545"/>
          <a:ext cx="3182052" cy="1907856"/>
        </p:xfrm>
        <a:graphic>
          <a:graphicData uri="http://schemas.openxmlformats.org/drawingml/2006/table">
            <a:tbl>
              <a:tblPr firstRow="1" bandRow="1">
                <a:tableStyleId>{0E3FDE45-AF77-4B5C-9715-49D594BDF05E}</a:tableStyleId>
              </a:tblPr>
              <a:tblGrid>
                <a:gridCol w="1591026"/>
                <a:gridCol w="1591026"/>
              </a:tblGrid>
              <a:tr h="285673">
                <a:tc>
                  <a:txBody>
                    <a:bodyPr/>
                    <a:lstStyle/>
                    <a:p>
                      <a:pPr algn="ctr"/>
                      <a:r>
                        <a:rPr lang="en-US" sz="1200" kern="1200" dirty="0" err="1" smtClean="0"/>
                        <a:t>Exercice</a:t>
                      </a:r>
                      <a:endParaRPr lang="en-US" sz="1200" b="0" i="0" kern="1200" dirty="0">
                        <a:solidFill>
                          <a:schemeClr val="bg1"/>
                        </a:solidFill>
                        <a:latin typeface="Microsoft New Tai Lue" panose="020B0502040204020203" pitchFamily="34" charset="0"/>
                        <a:ea typeface="+mn-ea"/>
                        <a:cs typeface="Microsoft New Tai Lue" panose="020B0502040204020203" pitchFamily="34" charset="0"/>
                      </a:endParaRPr>
                    </a:p>
                  </a:txBody>
                  <a:tcPr/>
                </a:tc>
                <a:tc>
                  <a:txBody>
                    <a:bodyPr/>
                    <a:lstStyle/>
                    <a:p>
                      <a:pPr algn="ctr"/>
                      <a:r>
                        <a:rPr lang="en-US" sz="1200" kern="1200" dirty="0" err="1" smtClean="0"/>
                        <a:t>Nombre</a:t>
                      </a:r>
                      <a:r>
                        <a:rPr lang="en-US" sz="1200" kern="1200" dirty="0" smtClean="0"/>
                        <a:t> total </a:t>
                      </a:r>
                      <a:r>
                        <a:rPr lang="en-US" sz="1200" kern="1200" dirty="0" err="1" smtClean="0"/>
                        <a:t>d’événements</a:t>
                      </a:r>
                      <a:endParaRPr lang="en-US" sz="1200" b="1" i="0" kern="1200" dirty="0">
                        <a:solidFill>
                          <a:schemeClr val="bg1"/>
                        </a:solidFill>
                        <a:latin typeface="Microsoft New Tai Lue" panose="020B0502040204020203" pitchFamily="34" charset="0"/>
                        <a:ea typeface="+mn-ea"/>
                        <a:cs typeface="Microsoft New Tai Lue" panose="020B0502040204020203" pitchFamily="34" charset="0"/>
                      </a:endParaRPr>
                    </a:p>
                  </a:txBody>
                  <a:tcPr/>
                </a:tc>
              </a:tr>
              <a:tr h="362664">
                <a:tc>
                  <a:txBody>
                    <a:bodyPr/>
                    <a:lstStyle/>
                    <a:p>
                      <a:pPr marL="0" algn="ctr" defTabSz="914400" rtl="0" eaLnBrk="1" latinLnBrk="0" hangingPunct="1"/>
                      <a:r>
                        <a:rPr lang="en-US" sz="1200" kern="1200" dirty="0" smtClean="0"/>
                        <a:t>2015-2016</a:t>
                      </a:r>
                      <a:endParaRPr lang="en-US" sz="1200" b="1" kern="1200" dirty="0">
                        <a:solidFill>
                          <a:schemeClr val="tx1"/>
                        </a:solidFill>
                        <a:latin typeface="+mn-lt"/>
                        <a:ea typeface="+mn-ea"/>
                        <a:cs typeface="+mn-cs"/>
                      </a:endParaRPr>
                    </a:p>
                  </a:txBody>
                  <a:tcPr/>
                </a:tc>
                <a:tc>
                  <a:txBody>
                    <a:bodyPr/>
                    <a:lstStyle/>
                    <a:p>
                      <a:pPr marL="0" algn="ctr" defTabSz="914400" rtl="0" eaLnBrk="1" latinLnBrk="0" hangingPunct="1"/>
                      <a:r>
                        <a:rPr lang="en-US" sz="1200" kern="1200" dirty="0" smtClean="0"/>
                        <a:t>183</a:t>
                      </a:r>
                      <a:endParaRPr lang="en-US" sz="1200" b="1" kern="1200" dirty="0">
                        <a:solidFill>
                          <a:schemeClr val="tx1"/>
                        </a:solidFill>
                        <a:latin typeface="+mn-lt"/>
                        <a:ea typeface="+mn-ea"/>
                        <a:cs typeface="+mn-cs"/>
                      </a:endParaRPr>
                    </a:p>
                  </a:txBody>
                  <a:tcPr/>
                </a:tc>
              </a:tr>
              <a:tr h="362664">
                <a:tc>
                  <a:txBody>
                    <a:bodyPr/>
                    <a:lstStyle/>
                    <a:p>
                      <a:pPr marL="0" algn="ctr" defTabSz="914400" rtl="0" eaLnBrk="1" latinLnBrk="0" hangingPunct="1"/>
                      <a:r>
                        <a:rPr lang="en-US" sz="1200" kern="1200" dirty="0" smtClean="0"/>
                        <a:t>2016-2017</a:t>
                      </a:r>
                      <a:endParaRPr lang="en-US" sz="1200" b="1" kern="1200" dirty="0">
                        <a:solidFill>
                          <a:schemeClr val="tx1"/>
                        </a:solidFill>
                        <a:latin typeface="+mn-lt"/>
                        <a:ea typeface="+mn-ea"/>
                        <a:cs typeface="+mn-cs"/>
                      </a:endParaRPr>
                    </a:p>
                  </a:txBody>
                  <a:tcPr/>
                </a:tc>
                <a:tc>
                  <a:txBody>
                    <a:bodyPr/>
                    <a:lstStyle/>
                    <a:p>
                      <a:pPr marL="0" algn="ctr" defTabSz="914400" rtl="0" eaLnBrk="1" latinLnBrk="0" hangingPunct="1"/>
                      <a:r>
                        <a:rPr lang="en-US" sz="1200" kern="1200" dirty="0" smtClean="0"/>
                        <a:t>166</a:t>
                      </a:r>
                      <a:endParaRPr lang="en-US" sz="1200" b="1" kern="1200" dirty="0">
                        <a:solidFill>
                          <a:schemeClr val="tx1"/>
                        </a:solidFill>
                        <a:latin typeface="+mn-lt"/>
                        <a:ea typeface="+mn-ea"/>
                        <a:cs typeface="+mn-cs"/>
                      </a:endParaRPr>
                    </a:p>
                  </a:txBody>
                  <a:tcPr/>
                </a:tc>
              </a:tr>
              <a:tr h="362664">
                <a:tc>
                  <a:txBody>
                    <a:bodyPr/>
                    <a:lstStyle/>
                    <a:p>
                      <a:pPr marL="0" algn="ctr" defTabSz="914400" rtl="0" eaLnBrk="1" latinLnBrk="0" hangingPunct="1"/>
                      <a:r>
                        <a:rPr lang="en-US" sz="1200" kern="1200" dirty="0" smtClean="0"/>
                        <a:t>2017-2018</a:t>
                      </a:r>
                      <a:endParaRPr lang="en-US" sz="1200" b="1" kern="1200" dirty="0">
                        <a:solidFill>
                          <a:schemeClr val="tx1"/>
                        </a:solidFill>
                        <a:latin typeface="+mn-lt"/>
                        <a:ea typeface="+mn-ea"/>
                        <a:cs typeface="+mn-cs"/>
                      </a:endParaRPr>
                    </a:p>
                  </a:txBody>
                  <a:tcPr/>
                </a:tc>
                <a:tc>
                  <a:txBody>
                    <a:bodyPr/>
                    <a:lstStyle/>
                    <a:p>
                      <a:pPr marL="0" algn="ctr" defTabSz="914400" rtl="0" eaLnBrk="1" latinLnBrk="0" hangingPunct="1"/>
                      <a:r>
                        <a:rPr lang="en-US" sz="1200" kern="1200" dirty="0" smtClean="0"/>
                        <a:t>261</a:t>
                      </a:r>
                      <a:endParaRPr lang="en-US" sz="1200" b="1" kern="1200" dirty="0">
                        <a:solidFill>
                          <a:schemeClr val="tx1"/>
                        </a:solidFill>
                        <a:latin typeface="+mn-lt"/>
                        <a:ea typeface="+mn-ea"/>
                        <a:cs typeface="+mn-cs"/>
                      </a:endParaRPr>
                    </a:p>
                  </a:txBody>
                  <a:tcPr/>
                </a:tc>
              </a:tr>
              <a:tr h="362664">
                <a:tc>
                  <a:txBody>
                    <a:bodyPr/>
                    <a:lstStyle/>
                    <a:p>
                      <a:pPr marL="0" algn="ctr" defTabSz="914400" rtl="0" eaLnBrk="1" latinLnBrk="0" hangingPunct="1"/>
                      <a:r>
                        <a:rPr lang="en-US" sz="1200" kern="1200" dirty="0" smtClean="0"/>
                        <a:t>2018-2019</a:t>
                      </a:r>
                      <a:endParaRPr lang="en-US" sz="1200" b="1" kern="1200" dirty="0">
                        <a:solidFill>
                          <a:schemeClr val="tx1"/>
                        </a:solidFill>
                        <a:latin typeface="+mn-lt"/>
                        <a:ea typeface="+mn-ea"/>
                        <a:cs typeface="+mn-cs"/>
                      </a:endParaRPr>
                    </a:p>
                  </a:txBody>
                  <a:tcPr/>
                </a:tc>
                <a:tc>
                  <a:txBody>
                    <a:bodyPr/>
                    <a:lstStyle/>
                    <a:p>
                      <a:pPr marL="0" algn="ctr" defTabSz="914400" rtl="0" eaLnBrk="1" latinLnBrk="0" hangingPunct="1"/>
                      <a:r>
                        <a:rPr lang="en-US" sz="1200" kern="1200" dirty="0" smtClean="0"/>
                        <a:t>155*</a:t>
                      </a:r>
                      <a:endParaRPr lang="en-US" sz="1200" b="1" kern="1200" dirty="0">
                        <a:solidFill>
                          <a:schemeClr val="tx1"/>
                        </a:solidFill>
                        <a:latin typeface="+mn-lt"/>
                        <a:ea typeface="+mn-ea"/>
                        <a:cs typeface="+mn-cs"/>
                      </a:endParaRPr>
                    </a:p>
                  </a:txBody>
                  <a:tcPr/>
                </a:tc>
              </a:tr>
            </a:tbl>
          </a:graphicData>
        </a:graphic>
      </p:graphicFrame>
      <p:sp>
        <p:nvSpPr>
          <p:cNvPr id="25" name="TextBox 24"/>
          <p:cNvSpPr txBox="1"/>
          <p:nvPr/>
        </p:nvSpPr>
        <p:spPr>
          <a:xfrm>
            <a:off x="472536" y="5056018"/>
            <a:ext cx="2888365" cy="430887"/>
          </a:xfrm>
          <a:prstGeom prst="rect">
            <a:avLst/>
          </a:prstGeom>
          <a:noFill/>
        </p:spPr>
        <p:txBody>
          <a:bodyPr wrap="square" rtlCol="0">
            <a:spAutoFit/>
          </a:bodyPr>
          <a:lstStyle/>
          <a:p>
            <a:r>
              <a:rPr lang="en-US" sz="1100" dirty="0" smtClean="0">
                <a:solidFill>
                  <a:schemeClr val="tx2"/>
                </a:solidFill>
                <a:latin typeface="Microsoft New Tai Lue" panose="020B0502040204020203" pitchFamily="34" charset="0"/>
                <a:cs typeface="Microsoft New Tai Lue" panose="020B0502040204020203" pitchFamily="34" charset="0"/>
              </a:rPr>
              <a:t>*</a:t>
            </a:r>
            <a:r>
              <a:rPr lang="en-US" sz="1100" dirty="0" err="1" smtClean="0">
                <a:solidFill>
                  <a:schemeClr val="tx2"/>
                </a:solidFill>
                <a:latin typeface="Microsoft New Tai Lue" panose="020B0502040204020203" pitchFamily="34" charset="0"/>
                <a:cs typeface="Microsoft New Tai Lue" panose="020B0502040204020203" pitchFamily="34" charset="0"/>
              </a:rPr>
              <a:t>Nombre</a:t>
            </a:r>
            <a:r>
              <a:rPr lang="en-US" sz="1100" dirty="0" smtClean="0">
                <a:solidFill>
                  <a:schemeClr val="tx2"/>
                </a:solidFill>
                <a:latin typeface="Microsoft New Tai Lue" panose="020B0502040204020203" pitchFamily="34" charset="0"/>
                <a:cs typeface="Microsoft New Tai Lue" panose="020B0502040204020203" pitchFamily="34" charset="0"/>
              </a:rPr>
              <a:t> </a:t>
            </a:r>
            <a:r>
              <a:rPr lang="en-US" sz="1100" dirty="0" err="1" smtClean="0">
                <a:solidFill>
                  <a:schemeClr val="tx2"/>
                </a:solidFill>
                <a:latin typeface="Microsoft New Tai Lue" panose="020B0502040204020203" pitchFamily="34" charset="0"/>
                <a:cs typeface="Microsoft New Tai Lue" panose="020B0502040204020203" pitchFamily="34" charset="0"/>
              </a:rPr>
              <a:t>d’événements</a:t>
            </a:r>
            <a:r>
              <a:rPr lang="en-US" sz="1100" dirty="0" smtClean="0">
                <a:solidFill>
                  <a:schemeClr val="tx2"/>
                </a:solidFill>
                <a:latin typeface="Microsoft New Tai Lue" panose="020B0502040204020203" pitchFamily="34" charset="0"/>
                <a:cs typeface="Microsoft New Tai Lue" panose="020B0502040204020203" pitchFamily="34" charset="0"/>
              </a:rPr>
              <a:t> à la fin du </a:t>
            </a:r>
            <a:r>
              <a:rPr lang="en-US" sz="1100" dirty="0" err="1" smtClean="0">
                <a:solidFill>
                  <a:schemeClr val="tx2"/>
                </a:solidFill>
                <a:latin typeface="Microsoft New Tai Lue" panose="020B0502040204020203" pitchFamily="34" charset="0"/>
                <a:cs typeface="Microsoft New Tai Lue" panose="020B0502040204020203" pitchFamily="34" charset="0"/>
              </a:rPr>
              <a:t>deuxième</a:t>
            </a:r>
            <a:r>
              <a:rPr lang="en-US" sz="1100" dirty="0" smtClean="0">
                <a:solidFill>
                  <a:schemeClr val="tx2"/>
                </a:solidFill>
                <a:latin typeface="Microsoft New Tai Lue" panose="020B0502040204020203" pitchFamily="34" charset="0"/>
                <a:cs typeface="Microsoft New Tai Lue" panose="020B0502040204020203" pitchFamily="34" charset="0"/>
              </a:rPr>
              <a:t> </a:t>
            </a:r>
            <a:r>
              <a:rPr lang="en-US" sz="1100" dirty="0" err="1" smtClean="0">
                <a:solidFill>
                  <a:schemeClr val="tx2"/>
                </a:solidFill>
                <a:latin typeface="Microsoft New Tai Lue" panose="020B0502040204020203" pitchFamily="34" charset="0"/>
                <a:cs typeface="Microsoft New Tai Lue" panose="020B0502040204020203" pitchFamily="34" charset="0"/>
              </a:rPr>
              <a:t>trimestre</a:t>
            </a:r>
            <a:r>
              <a:rPr lang="en-US" sz="1100" dirty="0" smtClean="0">
                <a:solidFill>
                  <a:schemeClr val="tx2"/>
                </a:solidFill>
                <a:latin typeface="Microsoft New Tai Lue" panose="020B0502040204020203" pitchFamily="34" charset="0"/>
                <a:cs typeface="Microsoft New Tai Lue" panose="020B0502040204020203" pitchFamily="34" charset="0"/>
              </a:rPr>
              <a:t> pour 2018-2019</a:t>
            </a:r>
            <a:endParaRPr lang="en-US" sz="1100" dirty="0">
              <a:solidFill>
                <a:schemeClr val="tx2"/>
              </a:solidFill>
              <a:latin typeface="Microsoft New Tai Lue" panose="020B0502040204020203" pitchFamily="34" charset="0"/>
              <a:cs typeface="Microsoft New Tai Lue" panose="020B0502040204020203"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142477839"/>
              </p:ext>
            </p:extLst>
          </p:nvPr>
        </p:nvGraphicFramePr>
        <p:xfrm>
          <a:off x="457200" y="1580798"/>
          <a:ext cx="8229600" cy="783771"/>
        </p:xfrm>
        <a:graphic>
          <a:graphicData uri="http://schemas.openxmlformats.org/drawingml/2006/table">
            <a:tbl>
              <a:tblPr>
                <a:tableStyleId>{5C22544A-7EE6-4342-B048-85BDC9FD1C3A}</a:tableStyleId>
              </a:tblPr>
              <a:tblGrid>
                <a:gridCol w="8229600"/>
              </a:tblGrid>
              <a:tr h="783771">
                <a:tc>
                  <a:txBody>
                    <a:bodyPr/>
                    <a:lstStyle/>
                    <a:p>
                      <a:r>
                        <a:rPr lang="en-US" sz="1200" b="1" i="0" kern="1200" dirty="0" err="1" smtClean="0">
                          <a:solidFill>
                            <a:schemeClr val="accent1"/>
                          </a:solidFill>
                          <a:latin typeface="Microsoft New Tai Lue" panose="020B0502040204020203" pitchFamily="34" charset="0"/>
                          <a:ea typeface="+mn-ea"/>
                          <a:cs typeface="Microsoft New Tai Lue" panose="020B0502040204020203" pitchFamily="34" charset="0"/>
                        </a:rPr>
                        <a:t>Constatation</a:t>
                      </a:r>
                      <a:r>
                        <a:rPr lang="en-US" sz="1200" b="1" i="0" kern="1200" dirty="0" smtClean="0">
                          <a:solidFill>
                            <a:schemeClr val="accent1"/>
                          </a:solidFill>
                          <a:latin typeface="Microsoft New Tai Lue" panose="020B0502040204020203" pitchFamily="34" charset="0"/>
                          <a:ea typeface="+mn-ea"/>
                          <a:cs typeface="Microsoft New Tai Lue" panose="020B0502040204020203" pitchFamily="34" charset="0"/>
                        </a:rPr>
                        <a:t>: </a:t>
                      </a:r>
                      <a:r>
                        <a:rPr lang="fr-CA" sz="1200" b="0" i="0" kern="1200" dirty="0" smtClean="0">
                          <a:solidFill>
                            <a:schemeClr val="tx2"/>
                          </a:solidFill>
                          <a:latin typeface="Microsoft New Tai Lue" panose="020B0502040204020203" pitchFamily="34" charset="0"/>
                          <a:ea typeface="+mn-ea"/>
                          <a:cs typeface="Microsoft New Tai Lue" panose="020B0502040204020203" pitchFamily="34" charset="0"/>
                        </a:rPr>
                        <a:t>Le PCESPCN demeure nécessaire. Des événements propres à la capitale nationale continuent de se produire, et le coût de la sécurité est en croissance. D’autres capitales reçoivent des fonds pour les services de police et la sécurité associés aux événements de la capitale nationale. </a:t>
                      </a:r>
                      <a:endParaRPr lang="en-US" sz="1200" b="0" i="0" kern="1200" dirty="0">
                        <a:solidFill>
                          <a:schemeClr val="tx2"/>
                        </a:solidFill>
                        <a:latin typeface="Microsoft New Tai Lue" panose="020B0502040204020203" pitchFamily="34" charset="0"/>
                        <a:ea typeface="+mn-ea"/>
                        <a:cs typeface="Microsoft New Tai Lue" panose="020B0502040204020203" pitchFamily="34" charset="0"/>
                      </a:endParaRPr>
                    </a:p>
                  </a:txBody>
                  <a:tcPr marL="45720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0" name="Google Shape;626;p41"/>
          <p:cNvGrpSpPr/>
          <p:nvPr/>
        </p:nvGrpSpPr>
        <p:grpSpPr>
          <a:xfrm flipH="1">
            <a:off x="472536" y="1738794"/>
            <a:ext cx="342882" cy="350068"/>
            <a:chOff x="3951850" y="2985350"/>
            <a:chExt cx="407950" cy="416500"/>
          </a:xfrm>
        </p:grpSpPr>
        <p:sp>
          <p:nvSpPr>
            <p:cNvPr id="11" name="Google Shape;627;p41"/>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28;p41"/>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29;p41"/>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30;p41"/>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457199" y="2623075"/>
            <a:ext cx="3010396" cy="523220"/>
          </a:xfrm>
          <a:prstGeom prst="rect">
            <a:avLst/>
          </a:prstGeom>
          <a:noFill/>
        </p:spPr>
        <p:txBody>
          <a:bodyPr wrap="square" rtlCol="0">
            <a:spAutoFit/>
          </a:bodyPr>
          <a:lstStyle/>
          <a:p>
            <a:pPr algn="ctr"/>
            <a:r>
              <a:rPr lang="en-US" sz="1400" b="1" dirty="0" err="1" smtClean="0">
                <a:solidFill>
                  <a:schemeClr val="accent4"/>
                </a:solidFill>
              </a:rPr>
              <a:t>Événements</a:t>
            </a:r>
            <a:r>
              <a:rPr lang="en-US" sz="1400" b="1" dirty="0" smtClean="0">
                <a:solidFill>
                  <a:schemeClr val="accent4"/>
                </a:solidFill>
              </a:rPr>
              <a:t> </a:t>
            </a:r>
            <a:r>
              <a:rPr lang="en-US" sz="1400" b="1" dirty="0" err="1" smtClean="0">
                <a:solidFill>
                  <a:schemeClr val="accent4"/>
                </a:solidFill>
              </a:rPr>
              <a:t>couverts</a:t>
            </a:r>
            <a:r>
              <a:rPr lang="en-US" sz="1400" b="1" dirty="0" smtClean="0">
                <a:solidFill>
                  <a:schemeClr val="accent4"/>
                </a:solidFill>
              </a:rPr>
              <a:t> par le PCESPCN</a:t>
            </a:r>
            <a:endParaRPr lang="en-US" sz="1400" b="1" dirty="0">
              <a:solidFill>
                <a:schemeClr val="accent4"/>
              </a:solidFill>
            </a:endParaRPr>
          </a:p>
        </p:txBody>
      </p:sp>
    </p:spTree>
    <p:extLst>
      <p:ext uri="{BB962C8B-B14F-4D97-AF65-F5344CB8AC3E}">
        <p14:creationId xmlns:p14="http://schemas.microsoft.com/office/powerpoint/2010/main" val="1500384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Pertinence</a:t>
            </a:r>
            <a:br>
              <a:rPr lang="en-US" dirty="0" smtClean="0"/>
            </a:br>
            <a:r>
              <a:rPr lang="en-US" sz="1800" dirty="0" smtClean="0">
                <a:solidFill>
                  <a:schemeClr val="accent2"/>
                </a:solidFill>
              </a:rPr>
              <a:t>Questions de </a:t>
            </a:r>
            <a:r>
              <a:rPr lang="en-US" sz="1800" dirty="0" err="1" smtClean="0">
                <a:solidFill>
                  <a:schemeClr val="accent2"/>
                </a:solidFill>
              </a:rPr>
              <a:t>sécurité</a:t>
            </a:r>
            <a:endParaRPr lang="en-US" sz="1800" dirty="0">
              <a:solidFill>
                <a:schemeClr val="accent2"/>
              </a:solidFill>
            </a:endParaRPr>
          </a:p>
        </p:txBody>
      </p:sp>
      <p:sp>
        <p:nvSpPr>
          <p:cNvPr id="3" name="Content Placeholder 2"/>
          <p:cNvSpPr>
            <a:spLocks noGrp="1"/>
          </p:cNvSpPr>
          <p:nvPr>
            <p:ph idx="1"/>
          </p:nvPr>
        </p:nvSpPr>
        <p:spPr/>
        <p:txBody>
          <a:bodyPr/>
          <a:lstStyle/>
          <a:p>
            <a:pPr>
              <a:lnSpc>
                <a:spcPct val="100000"/>
              </a:lnSpc>
            </a:pPr>
            <a:r>
              <a:rPr lang="fr-CA" sz="1200" i="0" dirty="0">
                <a:solidFill>
                  <a:schemeClr val="tx2"/>
                </a:solidFill>
                <a:latin typeface="Microsoft New Tai Lue" panose="020B0502040204020203" pitchFamily="34" charset="0"/>
                <a:cs typeface="Microsoft New Tai Lue" panose="020B0502040204020203" pitchFamily="34" charset="0"/>
              </a:rPr>
              <a:t>Des incidents comme ceux survenus qui sont survenus au Monument commémoratif de guerre et sur la Colline du Parlement le 22 octobre 2014 ont accru davantage la complexité du maintien de l’ordre et de la planification en matière de sécurité, de la collecte de renseignements, de l’évaluation de la menace et de l’intervention opérationnelle.</a:t>
            </a:r>
            <a:endParaRPr lang="en-US" sz="1200" i="0" dirty="0">
              <a:solidFill>
                <a:schemeClr val="tx2"/>
              </a:solidFill>
              <a:latin typeface="Microsoft New Tai Lue" panose="020B0502040204020203" pitchFamily="34" charset="0"/>
              <a:cs typeface="Microsoft New Tai Lue" panose="020B0502040204020203" pitchFamily="34" charset="0"/>
            </a:endParaRPr>
          </a:p>
          <a:p>
            <a:pPr>
              <a:lnSpc>
                <a:spcPct val="100000"/>
              </a:lnSpc>
            </a:pPr>
            <a:r>
              <a:rPr lang="fr-CA" sz="1200" i="0" dirty="0">
                <a:solidFill>
                  <a:schemeClr val="tx2"/>
                </a:solidFill>
                <a:latin typeface="Microsoft New Tai Lue" panose="020B0502040204020203" pitchFamily="34" charset="0"/>
                <a:cs typeface="Microsoft New Tai Lue" panose="020B0502040204020203" pitchFamily="34" charset="0"/>
              </a:rPr>
              <a:t>Depuis la création du PCESPCN, le niveau de menace lors d’événements dans la capitale nationale est demeuré à « moyen ». L’amélioration des méthodes d’identification des menaces et les connaissances connexes a donné lieu à la nécessité d’obtenir des ressources supplémentaires. Les personnes questionnées ont mentionné que l’utilisation croissante de véhicules pour des attaques terroristes dans le monde entier (Nice, Berlin, Toronto) a entraîné des changements dans les exigences de sécurité pour des événements de grande envergure, comme l’utilisation de barrières de type Jersey </a:t>
            </a:r>
            <a:r>
              <a:rPr lang="fr-CA" sz="1200" i="0" dirty="0" smtClean="0">
                <a:solidFill>
                  <a:schemeClr val="tx2"/>
                </a:solidFill>
                <a:latin typeface="Microsoft New Tai Lue" panose="020B0502040204020203" pitchFamily="34" charset="0"/>
                <a:cs typeface="Microsoft New Tai Lue" panose="020B0502040204020203" pitchFamily="34" charset="0"/>
              </a:rPr>
              <a:t>et </a:t>
            </a:r>
            <a:r>
              <a:rPr lang="fr-CA" sz="1200" i="0" dirty="0">
                <a:solidFill>
                  <a:schemeClr val="tx2"/>
                </a:solidFill>
                <a:latin typeface="Microsoft New Tai Lue" panose="020B0502040204020203" pitchFamily="34" charset="0"/>
                <a:cs typeface="Microsoft New Tai Lue" panose="020B0502040204020203" pitchFamily="34" charset="0"/>
              </a:rPr>
              <a:t>d’autres types de barrières physiques.</a:t>
            </a:r>
            <a:endParaRPr lang="en-US" sz="1200" i="0" dirty="0">
              <a:solidFill>
                <a:schemeClr val="tx2"/>
              </a:solidFill>
              <a:latin typeface="Microsoft New Tai Lue" panose="020B0502040204020203" pitchFamily="34" charset="0"/>
              <a:cs typeface="Microsoft New Tai Lue" panose="020B0502040204020203" pitchFamily="34" charset="0"/>
            </a:endParaRPr>
          </a:p>
          <a:p>
            <a:pPr lvl="1" indent="1033463"/>
            <a:r>
              <a:rPr lang="fr-CA" sz="1200" i="0" dirty="0">
                <a:solidFill>
                  <a:schemeClr val="tx2"/>
                </a:solidFill>
                <a:latin typeface="Microsoft New Tai Lue" panose="020B0502040204020203" pitchFamily="34" charset="0"/>
                <a:cs typeface="Microsoft New Tai Lue" panose="020B0502040204020203" pitchFamily="34" charset="0"/>
              </a:rPr>
              <a:t>Les répondants ont également soulevé que non </a:t>
            </a:r>
            <a:r>
              <a:rPr lang="fr-CA" sz="1200" i="0" dirty="0" smtClean="0">
                <a:solidFill>
                  <a:schemeClr val="tx2"/>
                </a:solidFill>
                <a:latin typeface="Microsoft New Tai Lue" panose="020B0502040204020203" pitchFamily="34" charset="0"/>
                <a:cs typeface="Microsoft New Tai Lue" panose="020B0502040204020203" pitchFamily="34" charset="0"/>
              </a:rPr>
              <a:t>		   seulement </a:t>
            </a:r>
            <a:r>
              <a:rPr lang="fr-CA" sz="1200" i="0" dirty="0">
                <a:solidFill>
                  <a:schemeClr val="tx2"/>
                </a:solidFill>
                <a:latin typeface="Microsoft New Tai Lue" panose="020B0502040204020203" pitchFamily="34" charset="0"/>
                <a:cs typeface="Microsoft New Tai Lue" panose="020B0502040204020203" pitchFamily="34" charset="0"/>
              </a:rPr>
              <a:t>le contexte de la menace a changé, mais </a:t>
            </a:r>
            <a:r>
              <a:rPr lang="fr-CA" sz="1200" i="0" dirty="0" smtClean="0">
                <a:solidFill>
                  <a:schemeClr val="tx2"/>
                </a:solidFill>
                <a:latin typeface="Microsoft New Tai Lue" panose="020B0502040204020203" pitchFamily="34" charset="0"/>
                <a:cs typeface="Microsoft New Tai Lue" panose="020B0502040204020203" pitchFamily="34" charset="0"/>
              </a:rPr>
              <a:t>		   également </a:t>
            </a:r>
            <a:r>
              <a:rPr lang="fr-CA" sz="1200" i="0" dirty="0">
                <a:solidFill>
                  <a:schemeClr val="tx2"/>
                </a:solidFill>
                <a:latin typeface="Microsoft New Tai Lue" panose="020B0502040204020203" pitchFamily="34" charset="0"/>
                <a:cs typeface="Microsoft New Tai Lue" panose="020B0502040204020203" pitchFamily="34" charset="0"/>
              </a:rPr>
              <a:t>les difficultés liées à la sécurité, et que ni la sûreté ni la sécurité publique ne se limite exclusivement aux services de police. La planification de la sécurité nécessite presque toujours des services municipaux, comme les services ambulanciers et d’incendie et les camions lourds.</a:t>
            </a:r>
            <a:endParaRPr lang="en-US" sz="1200" i="0" dirty="0">
              <a:solidFill>
                <a:schemeClr val="tx2"/>
              </a:solidFill>
              <a:latin typeface="Microsoft New Tai Lue" panose="020B0502040204020203" pitchFamily="34" charset="0"/>
              <a:cs typeface="Microsoft New Tai Lue" panose="020B0502040204020203" pitchFamily="34" charset="0"/>
            </a:endParaRPr>
          </a:p>
          <a:p>
            <a:pPr>
              <a:lnSpc>
                <a:spcPct val="100000"/>
              </a:lnSpc>
              <a:spcBef>
                <a:spcPts val="0"/>
              </a:spcBef>
              <a:spcAft>
                <a:spcPts val="0"/>
              </a:spcAft>
            </a:pPr>
            <a:r>
              <a:rPr lang="fr-CA" sz="1200" i="0" dirty="0">
                <a:solidFill>
                  <a:schemeClr val="tx2"/>
                </a:solidFill>
                <a:latin typeface="Microsoft New Tai Lue" panose="020B0502040204020203" pitchFamily="34" charset="0"/>
                <a:cs typeface="Microsoft New Tai Lue" panose="020B0502040204020203" pitchFamily="34" charset="0"/>
              </a:rPr>
              <a:t>Cela a été reconnu dans le cadre de la mise à jour des </a:t>
            </a:r>
            <a:endParaRPr lang="fr-CA" sz="1200" i="0" dirty="0" smtClean="0">
              <a:solidFill>
                <a:schemeClr val="tx2"/>
              </a:solidFill>
              <a:latin typeface="Microsoft New Tai Lue" panose="020B0502040204020203" pitchFamily="34" charset="0"/>
              <a:cs typeface="Microsoft New Tai Lue" panose="020B0502040204020203" pitchFamily="34" charset="0"/>
            </a:endParaRPr>
          </a:p>
          <a:p>
            <a:pPr>
              <a:lnSpc>
                <a:spcPct val="100000"/>
              </a:lnSpc>
              <a:spcBef>
                <a:spcPts val="0"/>
              </a:spcBef>
              <a:spcAft>
                <a:spcPts val="0"/>
              </a:spcAft>
            </a:pPr>
            <a:r>
              <a:rPr lang="fr-CA" sz="1200" i="0" dirty="0" smtClean="0">
                <a:solidFill>
                  <a:schemeClr val="tx2"/>
                </a:solidFill>
                <a:latin typeface="Microsoft New Tai Lue" panose="020B0502040204020203" pitchFamily="34" charset="0"/>
                <a:cs typeface="Microsoft New Tai Lue" panose="020B0502040204020203" pitchFamily="34" charset="0"/>
              </a:rPr>
              <a:t>modalités </a:t>
            </a:r>
            <a:r>
              <a:rPr lang="fr-CA" sz="1200" i="0" dirty="0">
                <a:solidFill>
                  <a:schemeClr val="tx2"/>
                </a:solidFill>
                <a:latin typeface="Microsoft New Tai Lue" panose="020B0502040204020203" pitchFamily="34" charset="0"/>
                <a:cs typeface="Microsoft New Tai Lue" panose="020B0502040204020203" pitchFamily="34" charset="0"/>
              </a:rPr>
              <a:t>(2014) du Cadre sur les coûts de sécurité </a:t>
            </a:r>
            <a:endParaRPr lang="fr-CA" sz="1200" i="0" dirty="0" smtClean="0">
              <a:solidFill>
                <a:schemeClr val="tx2"/>
              </a:solidFill>
              <a:latin typeface="Microsoft New Tai Lue" panose="020B0502040204020203" pitchFamily="34" charset="0"/>
              <a:cs typeface="Microsoft New Tai Lue" panose="020B0502040204020203" pitchFamily="34" charset="0"/>
            </a:endParaRPr>
          </a:p>
          <a:p>
            <a:pPr>
              <a:lnSpc>
                <a:spcPct val="100000"/>
              </a:lnSpc>
              <a:spcBef>
                <a:spcPts val="0"/>
              </a:spcBef>
              <a:spcAft>
                <a:spcPts val="0"/>
              </a:spcAft>
            </a:pPr>
            <a:r>
              <a:rPr lang="fr-CA" sz="1200" i="0" dirty="0" smtClean="0">
                <a:solidFill>
                  <a:schemeClr val="tx2"/>
                </a:solidFill>
                <a:latin typeface="Microsoft New Tai Lue" panose="020B0502040204020203" pitchFamily="34" charset="0"/>
                <a:cs typeface="Microsoft New Tai Lue" panose="020B0502040204020203" pitchFamily="34" charset="0"/>
              </a:rPr>
              <a:t>des </a:t>
            </a:r>
            <a:r>
              <a:rPr lang="fr-CA" sz="1200" i="0" dirty="0">
                <a:solidFill>
                  <a:schemeClr val="tx2"/>
                </a:solidFill>
                <a:latin typeface="Microsoft New Tai Lue" panose="020B0502040204020203" pitchFamily="34" charset="0"/>
                <a:cs typeface="Microsoft New Tai Lue" panose="020B0502040204020203" pitchFamily="34" charset="0"/>
              </a:rPr>
              <a:t>événements internationaux majeurs, un </a:t>
            </a:r>
            <a:endParaRPr lang="fr-CA" sz="1200" i="0" dirty="0" smtClean="0">
              <a:solidFill>
                <a:schemeClr val="tx2"/>
              </a:solidFill>
              <a:latin typeface="Microsoft New Tai Lue" panose="020B0502040204020203" pitchFamily="34" charset="0"/>
              <a:cs typeface="Microsoft New Tai Lue" panose="020B0502040204020203" pitchFamily="34" charset="0"/>
            </a:endParaRPr>
          </a:p>
          <a:p>
            <a:pPr>
              <a:lnSpc>
                <a:spcPct val="100000"/>
              </a:lnSpc>
              <a:spcBef>
                <a:spcPts val="0"/>
              </a:spcBef>
              <a:spcAft>
                <a:spcPts val="0"/>
              </a:spcAft>
            </a:pPr>
            <a:r>
              <a:rPr lang="fr-CA" sz="1200" i="0" dirty="0" smtClean="0">
                <a:solidFill>
                  <a:schemeClr val="tx2"/>
                </a:solidFill>
                <a:latin typeface="Microsoft New Tai Lue" panose="020B0502040204020203" pitchFamily="34" charset="0"/>
                <a:cs typeface="Microsoft New Tai Lue" panose="020B0502040204020203" pitchFamily="34" charset="0"/>
              </a:rPr>
              <a:t>programme </a:t>
            </a:r>
            <a:r>
              <a:rPr lang="fr-CA" sz="1200" i="0" dirty="0">
                <a:solidFill>
                  <a:schemeClr val="tx2"/>
                </a:solidFill>
                <a:latin typeface="Microsoft New Tai Lue" panose="020B0502040204020203" pitchFamily="34" charset="0"/>
                <a:cs typeface="Microsoft New Tai Lue" panose="020B0502040204020203" pitchFamily="34" charset="0"/>
              </a:rPr>
              <a:t>de contribution de Sécurité publique Canada, celui-ci autorisant à l’heure actuelle une couverture complète des coûts des services d’urgence au cours des phases de planification et de déploiement d’un événement admissible. </a:t>
            </a:r>
            <a:endParaRPr lang="en-US" sz="1200" i="0" dirty="0">
              <a:solidFill>
                <a:schemeClr val="tx2"/>
              </a:solidFill>
              <a:latin typeface="Microsoft New Tai Lue" panose="020B0502040204020203" pitchFamily="34" charset="0"/>
              <a:cs typeface="Microsoft New Tai Lue" panose="020B0502040204020203" pitchFamily="34" charset="0"/>
            </a:endParaRPr>
          </a:p>
          <a:p>
            <a:endParaRPr lang="en-US" sz="1200" i="0" dirty="0" smtClean="0">
              <a:solidFill>
                <a:schemeClr val="tx2"/>
              </a:solidFill>
              <a:latin typeface="Microsoft New Tai Lue" panose="020B0502040204020203" pitchFamily="34" charset="0"/>
              <a:cs typeface="Microsoft New Tai Lue" panose="020B0502040204020203" pitchFamily="34" charset="0"/>
            </a:endParaRPr>
          </a:p>
        </p:txBody>
      </p:sp>
      <p:sp>
        <p:nvSpPr>
          <p:cNvPr id="6" name="Text Placeholder 5"/>
          <p:cNvSpPr>
            <a:spLocks noGrp="1"/>
          </p:cNvSpPr>
          <p:nvPr>
            <p:ph type="body" sz="quarter" idx="10"/>
          </p:nvPr>
        </p:nvSpPr>
        <p:spPr/>
        <p:txBody>
          <a:bodyPr/>
          <a:lstStyle/>
          <a:p>
            <a:endParaRPr lang="en-US"/>
          </a:p>
        </p:txBody>
      </p:sp>
      <p:grpSp>
        <p:nvGrpSpPr>
          <p:cNvPr id="312" name="Group 311"/>
          <p:cNvGrpSpPr/>
          <p:nvPr/>
        </p:nvGrpSpPr>
        <p:grpSpPr>
          <a:xfrm>
            <a:off x="7544403" y="4851744"/>
            <a:ext cx="997226" cy="623266"/>
            <a:chOff x="4891524" y="1841086"/>
            <a:chExt cx="997226" cy="623266"/>
          </a:xfrm>
          <a:solidFill>
            <a:schemeClr val="accent1"/>
          </a:solidFill>
        </p:grpSpPr>
        <p:sp>
          <p:nvSpPr>
            <p:cNvPr id="313" name="Freeform 312"/>
            <p:cNvSpPr>
              <a:spLocks noEditPoints="1"/>
            </p:cNvSpPr>
            <p:nvPr/>
          </p:nvSpPr>
          <p:spPr bwMode="auto">
            <a:xfrm>
              <a:off x="4891524" y="1841086"/>
              <a:ext cx="997226" cy="623266"/>
            </a:xfrm>
            <a:custGeom>
              <a:avLst/>
              <a:gdLst>
                <a:gd name="T0" fmla="*/ 251 w 251"/>
                <a:gd name="T1" fmla="*/ 79 h 155"/>
                <a:gd name="T2" fmla="*/ 238 w 251"/>
                <a:gd name="T3" fmla="*/ 23 h 155"/>
                <a:gd name="T4" fmla="*/ 221 w 251"/>
                <a:gd name="T5" fmla="*/ 18 h 155"/>
                <a:gd name="T6" fmla="*/ 201 w 251"/>
                <a:gd name="T7" fmla="*/ 18 h 155"/>
                <a:gd name="T8" fmla="*/ 179 w 251"/>
                <a:gd name="T9" fmla="*/ 23 h 155"/>
                <a:gd name="T10" fmla="*/ 176 w 251"/>
                <a:gd name="T11" fmla="*/ 37 h 155"/>
                <a:gd name="T12" fmla="*/ 160 w 251"/>
                <a:gd name="T13" fmla="*/ 26 h 155"/>
                <a:gd name="T14" fmla="*/ 151 w 251"/>
                <a:gd name="T15" fmla="*/ 23 h 155"/>
                <a:gd name="T16" fmla="*/ 150 w 251"/>
                <a:gd name="T17" fmla="*/ 1 h 155"/>
                <a:gd name="T18" fmla="*/ 12 w 251"/>
                <a:gd name="T19" fmla="*/ 12 h 155"/>
                <a:gd name="T20" fmla="*/ 8 w 251"/>
                <a:gd name="T21" fmla="*/ 23 h 155"/>
                <a:gd name="T22" fmla="*/ 0 w 251"/>
                <a:gd name="T23" fmla="*/ 26 h 155"/>
                <a:gd name="T24" fmla="*/ 10 w 251"/>
                <a:gd name="T25" fmla="*/ 130 h 155"/>
                <a:gd name="T26" fmla="*/ 36 w 251"/>
                <a:gd name="T27" fmla="*/ 132 h 155"/>
                <a:gd name="T28" fmla="*/ 83 w 251"/>
                <a:gd name="T29" fmla="*/ 132 h 155"/>
                <a:gd name="T30" fmla="*/ 180 w 251"/>
                <a:gd name="T31" fmla="*/ 130 h 155"/>
                <a:gd name="T32" fmla="*/ 203 w 251"/>
                <a:gd name="T33" fmla="*/ 155 h 155"/>
                <a:gd name="T34" fmla="*/ 226 w 251"/>
                <a:gd name="T35" fmla="*/ 130 h 155"/>
                <a:gd name="T36" fmla="*/ 251 w 251"/>
                <a:gd name="T37" fmla="*/ 126 h 155"/>
                <a:gd name="T38" fmla="*/ 208 w 251"/>
                <a:gd name="T39" fmla="*/ 18 h 155"/>
                <a:gd name="T40" fmla="*/ 213 w 251"/>
                <a:gd name="T41" fmla="*/ 18 h 155"/>
                <a:gd name="T42" fmla="*/ 208 w 251"/>
                <a:gd name="T43" fmla="*/ 23 h 155"/>
                <a:gd name="T44" fmla="*/ 183 w 251"/>
                <a:gd name="T45" fmla="*/ 30 h 155"/>
                <a:gd name="T46" fmla="*/ 244 w 251"/>
                <a:gd name="T47" fmla="*/ 80 h 155"/>
                <a:gd name="T48" fmla="*/ 183 w 251"/>
                <a:gd name="T49" fmla="*/ 109 h 155"/>
                <a:gd name="T50" fmla="*/ 144 w 251"/>
                <a:gd name="T51" fmla="*/ 23 h 155"/>
                <a:gd name="T52" fmla="*/ 137 w 251"/>
                <a:gd name="T53" fmla="*/ 8 h 155"/>
                <a:gd name="T54" fmla="*/ 144 w 251"/>
                <a:gd name="T55" fmla="*/ 23 h 155"/>
                <a:gd name="T56" fmla="*/ 46 w 251"/>
                <a:gd name="T57" fmla="*/ 16 h 155"/>
                <a:gd name="T58" fmla="*/ 33 w 251"/>
                <a:gd name="T59" fmla="*/ 23 h 155"/>
                <a:gd name="T60" fmla="*/ 54 w 251"/>
                <a:gd name="T61" fmla="*/ 15 h 155"/>
                <a:gd name="T62" fmla="*/ 67 w 251"/>
                <a:gd name="T63" fmla="*/ 14 h 155"/>
                <a:gd name="T64" fmla="*/ 54 w 251"/>
                <a:gd name="T65" fmla="*/ 23 h 155"/>
                <a:gd name="T66" fmla="*/ 74 w 251"/>
                <a:gd name="T67" fmla="*/ 14 h 155"/>
                <a:gd name="T68" fmla="*/ 88 w 251"/>
                <a:gd name="T69" fmla="*/ 23 h 155"/>
                <a:gd name="T70" fmla="*/ 74 w 251"/>
                <a:gd name="T71" fmla="*/ 14 h 155"/>
                <a:gd name="T72" fmla="*/ 95 w 251"/>
                <a:gd name="T73" fmla="*/ 12 h 155"/>
                <a:gd name="T74" fmla="*/ 109 w 251"/>
                <a:gd name="T75" fmla="*/ 23 h 155"/>
                <a:gd name="T76" fmla="*/ 95 w 251"/>
                <a:gd name="T77" fmla="*/ 12 h 155"/>
                <a:gd name="T78" fmla="*/ 129 w 251"/>
                <a:gd name="T79" fmla="*/ 9 h 155"/>
                <a:gd name="T80" fmla="*/ 116 w 251"/>
                <a:gd name="T81" fmla="*/ 23 h 155"/>
                <a:gd name="T82" fmla="*/ 16 w 251"/>
                <a:gd name="T83" fmla="*/ 19 h 155"/>
                <a:gd name="T84" fmla="*/ 26 w 251"/>
                <a:gd name="T85" fmla="*/ 23 h 155"/>
                <a:gd name="T86" fmla="*/ 16 w 251"/>
                <a:gd name="T87" fmla="*/ 19 h 155"/>
                <a:gd name="T88" fmla="*/ 153 w 251"/>
                <a:gd name="T89" fmla="*/ 109 h 155"/>
                <a:gd name="T90" fmla="*/ 59 w 251"/>
                <a:gd name="T91" fmla="*/ 109 h 155"/>
                <a:gd name="T92" fmla="*/ 7 w 251"/>
                <a:gd name="T93" fmla="*/ 30 h 155"/>
                <a:gd name="T94" fmla="*/ 10 w 251"/>
                <a:gd name="T95" fmla="*/ 122 h 155"/>
                <a:gd name="T96" fmla="*/ 7 w 251"/>
                <a:gd name="T97" fmla="*/ 116 h 155"/>
                <a:gd name="T98" fmla="*/ 38 w 251"/>
                <a:gd name="T99" fmla="*/ 122 h 155"/>
                <a:gd name="T100" fmla="*/ 59 w 251"/>
                <a:gd name="T101" fmla="*/ 148 h 155"/>
                <a:gd name="T102" fmla="*/ 44 w 251"/>
                <a:gd name="T103" fmla="*/ 132 h 155"/>
                <a:gd name="T104" fmla="*/ 75 w 251"/>
                <a:gd name="T105" fmla="*/ 132 h 155"/>
                <a:gd name="T106" fmla="*/ 92 w 251"/>
                <a:gd name="T107" fmla="*/ 122 h 155"/>
                <a:gd name="T108" fmla="*/ 186 w 251"/>
                <a:gd name="T109" fmla="*/ 116 h 155"/>
                <a:gd name="T110" fmla="*/ 92 w 251"/>
                <a:gd name="T111" fmla="*/ 122 h 155"/>
                <a:gd name="T112" fmla="*/ 203 w 251"/>
                <a:gd name="T113" fmla="*/ 148 h 155"/>
                <a:gd name="T114" fmla="*/ 203 w 251"/>
                <a:gd name="T115" fmla="*/ 116 h 155"/>
                <a:gd name="T116" fmla="*/ 203 w 251"/>
                <a:gd name="T117" fmla="*/ 148 h 155"/>
                <a:gd name="T118" fmla="*/ 235 w 251"/>
                <a:gd name="T119" fmla="*/ 122 h 155"/>
                <a:gd name="T120" fmla="*/ 244 w 251"/>
                <a:gd name="T121" fmla="*/ 116 h 155"/>
                <a:gd name="T122" fmla="*/ 244 w 251"/>
                <a:gd name="T123" fmla="*/ 12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1" h="155">
                  <a:moveTo>
                    <a:pt x="251" y="80"/>
                  </a:moveTo>
                  <a:cubicBezTo>
                    <a:pt x="251" y="79"/>
                    <a:pt x="251" y="79"/>
                    <a:pt x="251" y="79"/>
                  </a:cubicBezTo>
                  <a:cubicBezTo>
                    <a:pt x="242" y="26"/>
                    <a:pt x="242" y="26"/>
                    <a:pt x="242" y="26"/>
                  </a:cubicBezTo>
                  <a:cubicBezTo>
                    <a:pt x="242" y="24"/>
                    <a:pt x="240" y="23"/>
                    <a:pt x="238" y="23"/>
                  </a:cubicBezTo>
                  <a:cubicBezTo>
                    <a:pt x="221" y="23"/>
                    <a:pt x="221" y="23"/>
                    <a:pt x="221" y="23"/>
                  </a:cubicBezTo>
                  <a:cubicBezTo>
                    <a:pt x="221" y="18"/>
                    <a:pt x="221" y="18"/>
                    <a:pt x="221" y="18"/>
                  </a:cubicBezTo>
                  <a:cubicBezTo>
                    <a:pt x="221" y="12"/>
                    <a:pt x="216" y="8"/>
                    <a:pt x="211" y="8"/>
                  </a:cubicBezTo>
                  <a:cubicBezTo>
                    <a:pt x="206" y="8"/>
                    <a:pt x="201" y="12"/>
                    <a:pt x="201" y="18"/>
                  </a:cubicBezTo>
                  <a:cubicBezTo>
                    <a:pt x="201" y="23"/>
                    <a:pt x="201" y="23"/>
                    <a:pt x="201" y="23"/>
                  </a:cubicBezTo>
                  <a:cubicBezTo>
                    <a:pt x="179" y="23"/>
                    <a:pt x="179" y="23"/>
                    <a:pt x="179" y="23"/>
                  </a:cubicBezTo>
                  <a:cubicBezTo>
                    <a:pt x="177" y="23"/>
                    <a:pt x="176" y="24"/>
                    <a:pt x="176" y="26"/>
                  </a:cubicBezTo>
                  <a:cubicBezTo>
                    <a:pt x="176" y="37"/>
                    <a:pt x="176" y="37"/>
                    <a:pt x="176" y="37"/>
                  </a:cubicBezTo>
                  <a:cubicBezTo>
                    <a:pt x="160" y="37"/>
                    <a:pt x="160" y="37"/>
                    <a:pt x="160" y="37"/>
                  </a:cubicBezTo>
                  <a:cubicBezTo>
                    <a:pt x="160" y="26"/>
                    <a:pt x="160" y="26"/>
                    <a:pt x="160" y="26"/>
                  </a:cubicBezTo>
                  <a:cubicBezTo>
                    <a:pt x="160" y="24"/>
                    <a:pt x="158" y="23"/>
                    <a:pt x="156" y="23"/>
                  </a:cubicBezTo>
                  <a:cubicBezTo>
                    <a:pt x="151" y="23"/>
                    <a:pt x="151" y="23"/>
                    <a:pt x="151" y="23"/>
                  </a:cubicBezTo>
                  <a:cubicBezTo>
                    <a:pt x="151" y="4"/>
                    <a:pt x="151" y="4"/>
                    <a:pt x="151" y="4"/>
                  </a:cubicBezTo>
                  <a:cubicBezTo>
                    <a:pt x="151" y="3"/>
                    <a:pt x="151" y="2"/>
                    <a:pt x="150" y="1"/>
                  </a:cubicBezTo>
                  <a:cubicBezTo>
                    <a:pt x="149" y="1"/>
                    <a:pt x="148" y="0"/>
                    <a:pt x="147" y="0"/>
                  </a:cubicBezTo>
                  <a:cubicBezTo>
                    <a:pt x="12" y="12"/>
                    <a:pt x="12" y="12"/>
                    <a:pt x="12" y="12"/>
                  </a:cubicBezTo>
                  <a:cubicBezTo>
                    <a:pt x="10" y="12"/>
                    <a:pt x="8" y="13"/>
                    <a:pt x="8" y="15"/>
                  </a:cubicBezTo>
                  <a:cubicBezTo>
                    <a:pt x="8" y="23"/>
                    <a:pt x="8" y="23"/>
                    <a:pt x="8" y="23"/>
                  </a:cubicBezTo>
                  <a:cubicBezTo>
                    <a:pt x="4" y="23"/>
                    <a:pt x="4" y="23"/>
                    <a:pt x="4" y="23"/>
                  </a:cubicBezTo>
                  <a:cubicBezTo>
                    <a:pt x="2" y="23"/>
                    <a:pt x="0" y="24"/>
                    <a:pt x="0" y="26"/>
                  </a:cubicBezTo>
                  <a:cubicBezTo>
                    <a:pt x="0" y="120"/>
                    <a:pt x="0" y="120"/>
                    <a:pt x="0" y="120"/>
                  </a:cubicBezTo>
                  <a:cubicBezTo>
                    <a:pt x="0" y="125"/>
                    <a:pt x="4" y="130"/>
                    <a:pt x="10" y="130"/>
                  </a:cubicBezTo>
                  <a:cubicBezTo>
                    <a:pt x="36" y="130"/>
                    <a:pt x="36" y="130"/>
                    <a:pt x="36" y="130"/>
                  </a:cubicBezTo>
                  <a:cubicBezTo>
                    <a:pt x="36" y="130"/>
                    <a:pt x="36" y="131"/>
                    <a:pt x="36" y="132"/>
                  </a:cubicBezTo>
                  <a:cubicBezTo>
                    <a:pt x="36" y="144"/>
                    <a:pt x="47" y="155"/>
                    <a:pt x="59" y="155"/>
                  </a:cubicBezTo>
                  <a:cubicBezTo>
                    <a:pt x="72" y="155"/>
                    <a:pt x="83" y="144"/>
                    <a:pt x="83" y="132"/>
                  </a:cubicBezTo>
                  <a:cubicBezTo>
                    <a:pt x="83" y="131"/>
                    <a:pt x="83" y="130"/>
                    <a:pt x="83" y="130"/>
                  </a:cubicBezTo>
                  <a:cubicBezTo>
                    <a:pt x="180" y="130"/>
                    <a:pt x="180" y="130"/>
                    <a:pt x="180" y="130"/>
                  </a:cubicBezTo>
                  <a:cubicBezTo>
                    <a:pt x="180" y="130"/>
                    <a:pt x="180" y="131"/>
                    <a:pt x="180" y="132"/>
                  </a:cubicBezTo>
                  <a:cubicBezTo>
                    <a:pt x="180" y="144"/>
                    <a:pt x="190" y="155"/>
                    <a:pt x="203" y="155"/>
                  </a:cubicBezTo>
                  <a:cubicBezTo>
                    <a:pt x="216" y="155"/>
                    <a:pt x="226" y="144"/>
                    <a:pt x="226" y="132"/>
                  </a:cubicBezTo>
                  <a:cubicBezTo>
                    <a:pt x="226" y="131"/>
                    <a:pt x="226" y="130"/>
                    <a:pt x="226" y="130"/>
                  </a:cubicBezTo>
                  <a:cubicBezTo>
                    <a:pt x="247" y="130"/>
                    <a:pt x="247" y="130"/>
                    <a:pt x="247" y="130"/>
                  </a:cubicBezTo>
                  <a:cubicBezTo>
                    <a:pt x="249" y="130"/>
                    <a:pt x="251" y="128"/>
                    <a:pt x="251" y="126"/>
                  </a:cubicBezTo>
                  <a:lnTo>
                    <a:pt x="251" y="80"/>
                  </a:lnTo>
                  <a:close/>
                  <a:moveTo>
                    <a:pt x="208" y="18"/>
                  </a:moveTo>
                  <a:cubicBezTo>
                    <a:pt x="208" y="16"/>
                    <a:pt x="210" y="15"/>
                    <a:pt x="211" y="15"/>
                  </a:cubicBezTo>
                  <a:cubicBezTo>
                    <a:pt x="212" y="15"/>
                    <a:pt x="213" y="16"/>
                    <a:pt x="213" y="18"/>
                  </a:cubicBezTo>
                  <a:cubicBezTo>
                    <a:pt x="213" y="23"/>
                    <a:pt x="213" y="23"/>
                    <a:pt x="213" y="23"/>
                  </a:cubicBezTo>
                  <a:cubicBezTo>
                    <a:pt x="208" y="23"/>
                    <a:pt x="208" y="23"/>
                    <a:pt x="208" y="23"/>
                  </a:cubicBezTo>
                  <a:lnTo>
                    <a:pt x="208" y="18"/>
                  </a:lnTo>
                  <a:close/>
                  <a:moveTo>
                    <a:pt x="183" y="30"/>
                  </a:moveTo>
                  <a:cubicBezTo>
                    <a:pt x="235" y="30"/>
                    <a:pt x="235" y="30"/>
                    <a:pt x="235" y="30"/>
                  </a:cubicBezTo>
                  <a:cubicBezTo>
                    <a:pt x="244" y="80"/>
                    <a:pt x="244" y="80"/>
                    <a:pt x="244" y="80"/>
                  </a:cubicBezTo>
                  <a:cubicBezTo>
                    <a:pt x="244" y="109"/>
                    <a:pt x="244" y="109"/>
                    <a:pt x="244" y="109"/>
                  </a:cubicBezTo>
                  <a:cubicBezTo>
                    <a:pt x="183" y="109"/>
                    <a:pt x="183" y="109"/>
                    <a:pt x="183" y="109"/>
                  </a:cubicBezTo>
                  <a:lnTo>
                    <a:pt x="183" y="30"/>
                  </a:lnTo>
                  <a:close/>
                  <a:moveTo>
                    <a:pt x="144" y="23"/>
                  </a:moveTo>
                  <a:cubicBezTo>
                    <a:pt x="137" y="23"/>
                    <a:pt x="137" y="23"/>
                    <a:pt x="137" y="23"/>
                  </a:cubicBezTo>
                  <a:cubicBezTo>
                    <a:pt x="137" y="8"/>
                    <a:pt x="137" y="8"/>
                    <a:pt x="137" y="8"/>
                  </a:cubicBezTo>
                  <a:cubicBezTo>
                    <a:pt x="144" y="8"/>
                    <a:pt x="144" y="8"/>
                    <a:pt x="144" y="8"/>
                  </a:cubicBezTo>
                  <a:lnTo>
                    <a:pt x="144" y="23"/>
                  </a:lnTo>
                  <a:close/>
                  <a:moveTo>
                    <a:pt x="33" y="17"/>
                  </a:moveTo>
                  <a:cubicBezTo>
                    <a:pt x="46" y="16"/>
                    <a:pt x="46" y="16"/>
                    <a:pt x="46" y="16"/>
                  </a:cubicBezTo>
                  <a:cubicBezTo>
                    <a:pt x="46" y="23"/>
                    <a:pt x="46" y="23"/>
                    <a:pt x="46" y="23"/>
                  </a:cubicBezTo>
                  <a:cubicBezTo>
                    <a:pt x="33" y="23"/>
                    <a:pt x="33" y="23"/>
                    <a:pt x="33" y="23"/>
                  </a:cubicBezTo>
                  <a:lnTo>
                    <a:pt x="33" y="17"/>
                  </a:lnTo>
                  <a:close/>
                  <a:moveTo>
                    <a:pt x="54" y="15"/>
                  </a:moveTo>
                  <a:cubicBezTo>
                    <a:pt x="67" y="14"/>
                    <a:pt x="67" y="14"/>
                    <a:pt x="67" y="14"/>
                  </a:cubicBezTo>
                  <a:cubicBezTo>
                    <a:pt x="67" y="14"/>
                    <a:pt x="67" y="14"/>
                    <a:pt x="67" y="14"/>
                  </a:cubicBezTo>
                  <a:cubicBezTo>
                    <a:pt x="67" y="23"/>
                    <a:pt x="67" y="23"/>
                    <a:pt x="67" y="23"/>
                  </a:cubicBezTo>
                  <a:cubicBezTo>
                    <a:pt x="54" y="23"/>
                    <a:pt x="54" y="23"/>
                    <a:pt x="54" y="23"/>
                  </a:cubicBezTo>
                  <a:lnTo>
                    <a:pt x="54" y="15"/>
                  </a:lnTo>
                  <a:close/>
                  <a:moveTo>
                    <a:pt x="74" y="14"/>
                  </a:moveTo>
                  <a:cubicBezTo>
                    <a:pt x="88" y="13"/>
                    <a:pt x="88" y="13"/>
                    <a:pt x="88" y="13"/>
                  </a:cubicBezTo>
                  <a:cubicBezTo>
                    <a:pt x="88" y="23"/>
                    <a:pt x="88" y="23"/>
                    <a:pt x="88" y="23"/>
                  </a:cubicBezTo>
                  <a:cubicBezTo>
                    <a:pt x="74" y="23"/>
                    <a:pt x="74" y="23"/>
                    <a:pt x="74" y="23"/>
                  </a:cubicBezTo>
                  <a:cubicBezTo>
                    <a:pt x="74" y="14"/>
                    <a:pt x="74" y="14"/>
                    <a:pt x="74" y="14"/>
                  </a:cubicBezTo>
                  <a:cubicBezTo>
                    <a:pt x="74" y="14"/>
                    <a:pt x="74" y="14"/>
                    <a:pt x="74" y="14"/>
                  </a:cubicBezTo>
                  <a:close/>
                  <a:moveTo>
                    <a:pt x="95" y="12"/>
                  </a:moveTo>
                  <a:cubicBezTo>
                    <a:pt x="109" y="11"/>
                    <a:pt x="109" y="11"/>
                    <a:pt x="109" y="11"/>
                  </a:cubicBezTo>
                  <a:cubicBezTo>
                    <a:pt x="109" y="23"/>
                    <a:pt x="109" y="23"/>
                    <a:pt x="109" y="23"/>
                  </a:cubicBezTo>
                  <a:cubicBezTo>
                    <a:pt x="95" y="23"/>
                    <a:pt x="95" y="23"/>
                    <a:pt x="95" y="23"/>
                  </a:cubicBezTo>
                  <a:lnTo>
                    <a:pt x="95" y="12"/>
                  </a:lnTo>
                  <a:close/>
                  <a:moveTo>
                    <a:pt x="116" y="10"/>
                  </a:moveTo>
                  <a:cubicBezTo>
                    <a:pt x="129" y="9"/>
                    <a:pt x="129" y="9"/>
                    <a:pt x="129" y="9"/>
                  </a:cubicBezTo>
                  <a:cubicBezTo>
                    <a:pt x="129" y="23"/>
                    <a:pt x="129" y="23"/>
                    <a:pt x="129" y="23"/>
                  </a:cubicBezTo>
                  <a:cubicBezTo>
                    <a:pt x="116" y="23"/>
                    <a:pt x="116" y="23"/>
                    <a:pt x="116" y="23"/>
                  </a:cubicBezTo>
                  <a:lnTo>
                    <a:pt x="116" y="10"/>
                  </a:lnTo>
                  <a:close/>
                  <a:moveTo>
                    <a:pt x="16" y="19"/>
                  </a:moveTo>
                  <a:cubicBezTo>
                    <a:pt x="26" y="18"/>
                    <a:pt x="26" y="18"/>
                    <a:pt x="26" y="18"/>
                  </a:cubicBezTo>
                  <a:cubicBezTo>
                    <a:pt x="26" y="23"/>
                    <a:pt x="26" y="23"/>
                    <a:pt x="26" y="23"/>
                  </a:cubicBezTo>
                  <a:cubicBezTo>
                    <a:pt x="16" y="23"/>
                    <a:pt x="16" y="23"/>
                    <a:pt x="16" y="23"/>
                  </a:cubicBezTo>
                  <a:lnTo>
                    <a:pt x="16" y="19"/>
                  </a:lnTo>
                  <a:close/>
                  <a:moveTo>
                    <a:pt x="153" y="30"/>
                  </a:moveTo>
                  <a:cubicBezTo>
                    <a:pt x="153" y="109"/>
                    <a:pt x="153" y="109"/>
                    <a:pt x="153" y="109"/>
                  </a:cubicBezTo>
                  <a:cubicBezTo>
                    <a:pt x="60" y="109"/>
                    <a:pt x="60" y="109"/>
                    <a:pt x="60" y="109"/>
                  </a:cubicBezTo>
                  <a:cubicBezTo>
                    <a:pt x="59" y="109"/>
                    <a:pt x="59" y="109"/>
                    <a:pt x="59" y="109"/>
                  </a:cubicBezTo>
                  <a:cubicBezTo>
                    <a:pt x="7" y="109"/>
                    <a:pt x="7" y="109"/>
                    <a:pt x="7" y="109"/>
                  </a:cubicBezTo>
                  <a:cubicBezTo>
                    <a:pt x="7" y="30"/>
                    <a:pt x="7" y="30"/>
                    <a:pt x="7" y="30"/>
                  </a:cubicBezTo>
                  <a:lnTo>
                    <a:pt x="153" y="30"/>
                  </a:lnTo>
                  <a:close/>
                  <a:moveTo>
                    <a:pt x="10" y="122"/>
                  </a:moveTo>
                  <a:cubicBezTo>
                    <a:pt x="8" y="122"/>
                    <a:pt x="7" y="121"/>
                    <a:pt x="7" y="120"/>
                  </a:cubicBezTo>
                  <a:cubicBezTo>
                    <a:pt x="7" y="116"/>
                    <a:pt x="7" y="116"/>
                    <a:pt x="7" y="116"/>
                  </a:cubicBezTo>
                  <a:cubicBezTo>
                    <a:pt x="43" y="116"/>
                    <a:pt x="43" y="116"/>
                    <a:pt x="43" y="116"/>
                  </a:cubicBezTo>
                  <a:cubicBezTo>
                    <a:pt x="41" y="118"/>
                    <a:pt x="39" y="120"/>
                    <a:pt x="38" y="122"/>
                  </a:cubicBezTo>
                  <a:lnTo>
                    <a:pt x="10" y="122"/>
                  </a:lnTo>
                  <a:close/>
                  <a:moveTo>
                    <a:pt x="59" y="148"/>
                  </a:moveTo>
                  <a:cubicBezTo>
                    <a:pt x="59" y="148"/>
                    <a:pt x="59" y="148"/>
                    <a:pt x="59" y="148"/>
                  </a:cubicBezTo>
                  <a:cubicBezTo>
                    <a:pt x="51" y="148"/>
                    <a:pt x="44" y="140"/>
                    <a:pt x="44" y="132"/>
                  </a:cubicBezTo>
                  <a:cubicBezTo>
                    <a:pt x="44" y="123"/>
                    <a:pt x="51" y="116"/>
                    <a:pt x="59" y="116"/>
                  </a:cubicBezTo>
                  <a:cubicBezTo>
                    <a:pt x="68" y="116"/>
                    <a:pt x="75" y="123"/>
                    <a:pt x="75" y="132"/>
                  </a:cubicBezTo>
                  <a:cubicBezTo>
                    <a:pt x="75" y="140"/>
                    <a:pt x="68" y="148"/>
                    <a:pt x="59" y="148"/>
                  </a:cubicBezTo>
                  <a:close/>
                  <a:moveTo>
                    <a:pt x="92" y="122"/>
                  </a:moveTo>
                  <a:cubicBezTo>
                    <a:pt x="83" y="116"/>
                    <a:pt x="83" y="116"/>
                    <a:pt x="83" y="116"/>
                  </a:cubicBezTo>
                  <a:cubicBezTo>
                    <a:pt x="186" y="116"/>
                    <a:pt x="186" y="116"/>
                    <a:pt x="186" y="116"/>
                  </a:cubicBezTo>
                  <a:cubicBezTo>
                    <a:pt x="185" y="118"/>
                    <a:pt x="183" y="120"/>
                    <a:pt x="182" y="122"/>
                  </a:cubicBezTo>
                  <a:lnTo>
                    <a:pt x="92" y="122"/>
                  </a:lnTo>
                  <a:close/>
                  <a:moveTo>
                    <a:pt x="203" y="148"/>
                  </a:moveTo>
                  <a:cubicBezTo>
                    <a:pt x="203" y="148"/>
                    <a:pt x="203" y="148"/>
                    <a:pt x="203" y="148"/>
                  </a:cubicBezTo>
                  <a:cubicBezTo>
                    <a:pt x="194" y="148"/>
                    <a:pt x="187" y="140"/>
                    <a:pt x="187" y="132"/>
                  </a:cubicBezTo>
                  <a:cubicBezTo>
                    <a:pt x="187" y="123"/>
                    <a:pt x="194" y="116"/>
                    <a:pt x="203" y="116"/>
                  </a:cubicBezTo>
                  <a:cubicBezTo>
                    <a:pt x="212" y="116"/>
                    <a:pt x="219" y="123"/>
                    <a:pt x="219" y="132"/>
                  </a:cubicBezTo>
                  <a:cubicBezTo>
                    <a:pt x="219" y="140"/>
                    <a:pt x="212" y="148"/>
                    <a:pt x="203" y="148"/>
                  </a:cubicBezTo>
                  <a:close/>
                  <a:moveTo>
                    <a:pt x="244" y="122"/>
                  </a:moveTo>
                  <a:cubicBezTo>
                    <a:pt x="235" y="122"/>
                    <a:pt x="235" y="122"/>
                    <a:pt x="235" y="122"/>
                  </a:cubicBezTo>
                  <a:cubicBezTo>
                    <a:pt x="226" y="116"/>
                    <a:pt x="226" y="116"/>
                    <a:pt x="226" y="116"/>
                  </a:cubicBezTo>
                  <a:cubicBezTo>
                    <a:pt x="244" y="116"/>
                    <a:pt x="244" y="116"/>
                    <a:pt x="244" y="116"/>
                  </a:cubicBezTo>
                  <a:lnTo>
                    <a:pt x="244" y="122"/>
                  </a:lnTo>
                  <a:close/>
                  <a:moveTo>
                    <a:pt x="244" y="122"/>
                  </a:moveTo>
                  <a:cubicBezTo>
                    <a:pt x="244" y="122"/>
                    <a:pt x="244" y="122"/>
                    <a:pt x="244" y="122"/>
                  </a:cubicBezTo>
                </a:path>
              </a:pathLst>
            </a:custGeom>
            <a:grpFill/>
            <a:ln>
              <a:solidFill>
                <a:schemeClr val="accent1"/>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4" name="Freeform 313"/>
            <p:cNvSpPr>
              <a:spLocks noEditPoints="1"/>
            </p:cNvSpPr>
            <p:nvPr/>
          </p:nvSpPr>
          <p:spPr bwMode="auto">
            <a:xfrm>
              <a:off x="5690887" y="1989483"/>
              <a:ext cx="134546" cy="182033"/>
            </a:xfrm>
            <a:custGeom>
              <a:avLst/>
              <a:gdLst>
                <a:gd name="T0" fmla="*/ 30 w 34"/>
                <a:gd name="T1" fmla="*/ 45 h 45"/>
                <a:gd name="T2" fmla="*/ 34 w 34"/>
                <a:gd name="T3" fmla="*/ 41 h 45"/>
                <a:gd name="T4" fmla="*/ 34 w 34"/>
                <a:gd name="T5" fmla="*/ 33 h 45"/>
                <a:gd name="T6" fmla="*/ 34 w 34"/>
                <a:gd name="T7" fmla="*/ 32 h 45"/>
                <a:gd name="T8" fmla="*/ 29 w 34"/>
                <a:gd name="T9" fmla="*/ 3 h 45"/>
                <a:gd name="T10" fmla="*/ 26 w 34"/>
                <a:gd name="T11" fmla="*/ 0 h 45"/>
                <a:gd name="T12" fmla="*/ 4 w 34"/>
                <a:gd name="T13" fmla="*/ 0 h 45"/>
                <a:gd name="T14" fmla="*/ 0 w 34"/>
                <a:gd name="T15" fmla="*/ 3 h 45"/>
                <a:gd name="T16" fmla="*/ 0 w 34"/>
                <a:gd name="T17" fmla="*/ 41 h 45"/>
                <a:gd name="T18" fmla="*/ 4 w 34"/>
                <a:gd name="T19" fmla="*/ 45 h 45"/>
                <a:gd name="T20" fmla="*/ 30 w 34"/>
                <a:gd name="T21" fmla="*/ 45 h 45"/>
                <a:gd name="T22" fmla="*/ 7 w 34"/>
                <a:gd name="T23" fmla="*/ 37 h 45"/>
                <a:gd name="T24" fmla="*/ 7 w 34"/>
                <a:gd name="T25" fmla="*/ 19 h 45"/>
                <a:gd name="T26" fmla="*/ 27 w 34"/>
                <a:gd name="T27" fmla="*/ 34 h 45"/>
                <a:gd name="T28" fmla="*/ 27 w 34"/>
                <a:gd name="T29" fmla="*/ 37 h 45"/>
                <a:gd name="T30" fmla="*/ 7 w 34"/>
                <a:gd name="T31" fmla="*/ 37 h 45"/>
                <a:gd name="T32" fmla="*/ 7 w 34"/>
                <a:gd name="T33" fmla="*/ 37 h 45"/>
                <a:gd name="T34" fmla="*/ 7 w 34"/>
                <a:gd name="T35"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45">
                  <a:moveTo>
                    <a:pt x="30" y="45"/>
                  </a:moveTo>
                  <a:cubicBezTo>
                    <a:pt x="32" y="45"/>
                    <a:pt x="34" y="43"/>
                    <a:pt x="34" y="41"/>
                  </a:cubicBezTo>
                  <a:cubicBezTo>
                    <a:pt x="34" y="33"/>
                    <a:pt x="34" y="33"/>
                    <a:pt x="34" y="33"/>
                  </a:cubicBezTo>
                  <a:cubicBezTo>
                    <a:pt x="34" y="33"/>
                    <a:pt x="34" y="32"/>
                    <a:pt x="34" y="32"/>
                  </a:cubicBezTo>
                  <a:cubicBezTo>
                    <a:pt x="29" y="3"/>
                    <a:pt x="29" y="3"/>
                    <a:pt x="29" y="3"/>
                  </a:cubicBezTo>
                  <a:cubicBezTo>
                    <a:pt x="29" y="1"/>
                    <a:pt x="27" y="0"/>
                    <a:pt x="26" y="0"/>
                  </a:cubicBezTo>
                  <a:cubicBezTo>
                    <a:pt x="4" y="0"/>
                    <a:pt x="4" y="0"/>
                    <a:pt x="4" y="0"/>
                  </a:cubicBezTo>
                  <a:cubicBezTo>
                    <a:pt x="2" y="0"/>
                    <a:pt x="0" y="1"/>
                    <a:pt x="0" y="3"/>
                  </a:cubicBezTo>
                  <a:cubicBezTo>
                    <a:pt x="0" y="41"/>
                    <a:pt x="0" y="41"/>
                    <a:pt x="0" y="41"/>
                  </a:cubicBezTo>
                  <a:cubicBezTo>
                    <a:pt x="0" y="43"/>
                    <a:pt x="2" y="45"/>
                    <a:pt x="4" y="45"/>
                  </a:cubicBezTo>
                  <a:lnTo>
                    <a:pt x="30" y="45"/>
                  </a:lnTo>
                  <a:close/>
                  <a:moveTo>
                    <a:pt x="7" y="37"/>
                  </a:moveTo>
                  <a:cubicBezTo>
                    <a:pt x="7" y="19"/>
                    <a:pt x="7" y="19"/>
                    <a:pt x="7" y="19"/>
                  </a:cubicBezTo>
                  <a:cubicBezTo>
                    <a:pt x="27" y="34"/>
                    <a:pt x="27" y="34"/>
                    <a:pt x="27" y="34"/>
                  </a:cubicBezTo>
                  <a:cubicBezTo>
                    <a:pt x="27" y="37"/>
                    <a:pt x="27" y="37"/>
                    <a:pt x="27" y="37"/>
                  </a:cubicBezTo>
                  <a:lnTo>
                    <a:pt x="7" y="37"/>
                  </a:lnTo>
                  <a:close/>
                  <a:moveTo>
                    <a:pt x="7" y="37"/>
                  </a:moveTo>
                  <a:cubicBezTo>
                    <a:pt x="7" y="37"/>
                    <a:pt x="7" y="37"/>
                    <a:pt x="7" y="37"/>
                  </a:cubicBezTo>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5" name="Freeform 314"/>
            <p:cNvSpPr>
              <a:spLocks noEditPoints="1"/>
            </p:cNvSpPr>
            <p:nvPr/>
          </p:nvSpPr>
          <p:spPr bwMode="auto">
            <a:xfrm>
              <a:off x="5101258" y="2343656"/>
              <a:ext cx="51444" cy="53423"/>
            </a:xfrm>
            <a:custGeom>
              <a:avLst/>
              <a:gdLst>
                <a:gd name="T0" fmla="*/ 6 w 13"/>
                <a:gd name="T1" fmla="*/ 0 h 13"/>
                <a:gd name="T2" fmla="*/ 0 w 13"/>
                <a:gd name="T3" fmla="*/ 7 h 13"/>
                <a:gd name="T4" fmla="*/ 6 w 13"/>
                <a:gd name="T5" fmla="*/ 13 h 13"/>
                <a:gd name="T6" fmla="*/ 13 w 13"/>
                <a:gd name="T7" fmla="*/ 7 h 13"/>
                <a:gd name="T8" fmla="*/ 6 w 13"/>
                <a:gd name="T9" fmla="*/ 0 h 13"/>
                <a:gd name="T10" fmla="*/ 6 w 13"/>
                <a:gd name="T11" fmla="*/ 0 h 13"/>
                <a:gd name="T12" fmla="*/ 6 w 13"/>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6" y="0"/>
                  </a:moveTo>
                  <a:cubicBezTo>
                    <a:pt x="3" y="0"/>
                    <a:pt x="0" y="3"/>
                    <a:pt x="0" y="7"/>
                  </a:cubicBezTo>
                  <a:cubicBezTo>
                    <a:pt x="0" y="10"/>
                    <a:pt x="3" y="13"/>
                    <a:pt x="6" y="13"/>
                  </a:cubicBezTo>
                  <a:cubicBezTo>
                    <a:pt x="10" y="13"/>
                    <a:pt x="13" y="10"/>
                    <a:pt x="13" y="7"/>
                  </a:cubicBezTo>
                  <a:cubicBezTo>
                    <a:pt x="13" y="3"/>
                    <a:pt x="10" y="0"/>
                    <a:pt x="6" y="0"/>
                  </a:cubicBezTo>
                  <a:close/>
                  <a:moveTo>
                    <a:pt x="6" y="0"/>
                  </a:moveTo>
                  <a:cubicBezTo>
                    <a:pt x="6" y="0"/>
                    <a:pt x="6" y="0"/>
                    <a:pt x="6" y="0"/>
                  </a:cubicBezTo>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6" name="Freeform 315"/>
            <p:cNvSpPr>
              <a:spLocks noEditPoints="1"/>
            </p:cNvSpPr>
            <p:nvPr/>
          </p:nvSpPr>
          <p:spPr bwMode="auto">
            <a:xfrm>
              <a:off x="5675058" y="2343656"/>
              <a:ext cx="51444" cy="53423"/>
            </a:xfrm>
            <a:custGeom>
              <a:avLst/>
              <a:gdLst>
                <a:gd name="T0" fmla="*/ 6 w 13"/>
                <a:gd name="T1" fmla="*/ 0 h 13"/>
                <a:gd name="T2" fmla="*/ 0 w 13"/>
                <a:gd name="T3" fmla="*/ 7 h 13"/>
                <a:gd name="T4" fmla="*/ 6 w 13"/>
                <a:gd name="T5" fmla="*/ 13 h 13"/>
                <a:gd name="T6" fmla="*/ 13 w 13"/>
                <a:gd name="T7" fmla="*/ 7 h 13"/>
                <a:gd name="T8" fmla="*/ 6 w 13"/>
                <a:gd name="T9" fmla="*/ 0 h 13"/>
                <a:gd name="T10" fmla="*/ 6 w 13"/>
                <a:gd name="T11" fmla="*/ 0 h 13"/>
                <a:gd name="T12" fmla="*/ 6 w 13"/>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6" y="0"/>
                  </a:moveTo>
                  <a:cubicBezTo>
                    <a:pt x="3" y="0"/>
                    <a:pt x="0" y="3"/>
                    <a:pt x="0" y="7"/>
                  </a:cubicBezTo>
                  <a:cubicBezTo>
                    <a:pt x="0" y="10"/>
                    <a:pt x="3" y="13"/>
                    <a:pt x="6" y="13"/>
                  </a:cubicBezTo>
                  <a:cubicBezTo>
                    <a:pt x="10" y="13"/>
                    <a:pt x="13" y="10"/>
                    <a:pt x="13" y="7"/>
                  </a:cubicBezTo>
                  <a:cubicBezTo>
                    <a:pt x="13" y="3"/>
                    <a:pt x="10" y="0"/>
                    <a:pt x="6" y="0"/>
                  </a:cubicBezTo>
                  <a:close/>
                  <a:moveTo>
                    <a:pt x="6" y="0"/>
                  </a:moveTo>
                  <a:cubicBezTo>
                    <a:pt x="6" y="0"/>
                    <a:pt x="6" y="0"/>
                    <a:pt x="6" y="0"/>
                  </a:cubicBezTo>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7" name="Freeform 316"/>
            <p:cNvSpPr>
              <a:spLocks noEditPoints="1"/>
            </p:cNvSpPr>
            <p:nvPr/>
          </p:nvSpPr>
          <p:spPr bwMode="auto">
            <a:xfrm>
              <a:off x="5212061" y="2005312"/>
              <a:ext cx="239413" cy="225563"/>
            </a:xfrm>
            <a:custGeom>
              <a:avLst/>
              <a:gdLst>
                <a:gd name="T0" fmla="*/ 4 w 60"/>
                <a:gd name="T1" fmla="*/ 34 h 56"/>
                <a:gd name="T2" fmla="*/ 7 w 60"/>
                <a:gd name="T3" fmla="*/ 34 h 56"/>
                <a:gd name="T4" fmla="*/ 7 w 60"/>
                <a:gd name="T5" fmla="*/ 53 h 56"/>
                <a:gd name="T6" fmla="*/ 11 w 60"/>
                <a:gd name="T7" fmla="*/ 56 h 56"/>
                <a:gd name="T8" fmla="*/ 56 w 60"/>
                <a:gd name="T9" fmla="*/ 56 h 56"/>
                <a:gd name="T10" fmla="*/ 60 w 60"/>
                <a:gd name="T11" fmla="*/ 53 h 56"/>
                <a:gd name="T12" fmla="*/ 60 w 60"/>
                <a:gd name="T13" fmla="*/ 4 h 56"/>
                <a:gd name="T14" fmla="*/ 56 w 60"/>
                <a:gd name="T15" fmla="*/ 0 h 56"/>
                <a:gd name="T16" fmla="*/ 11 w 60"/>
                <a:gd name="T17" fmla="*/ 0 h 56"/>
                <a:gd name="T18" fmla="*/ 7 w 60"/>
                <a:gd name="T19" fmla="*/ 4 h 56"/>
                <a:gd name="T20" fmla="*/ 7 w 60"/>
                <a:gd name="T21" fmla="*/ 23 h 56"/>
                <a:gd name="T22" fmla="*/ 4 w 60"/>
                <a:gd name="T23" fmla="*/ 23 h 56"/>
                <a:gd name="T24" fmla="*/ 0 w 60"/>
                <a:gd name="T25" fmla="*/ 26 h 56"/>
                <a:gd name="T26" fmla="*/ 0 w 60"/>
                <a:gd name="T27" fmla="*/ 30 h 56"/>
                <a:gd name="T28" fmla="*/ 4 w 60"/>
                <a:gd name="T29" fmla="*/ 34 h 56"/>
                <a:gd name="T30" fmla="*/ 15 w 60"/>
                <a:gd name="T31" fmla="*/ 7 h 56"/>
                <a:gd name="T32" fmla="*/ 52 w 60"/>
                <a:gd name="T33" fmla="*/ 7 h 56"/>
                <a:gd name="T34" fmla="*/ 52 w 60"/>
                <a:gd name="T35" fmla="*/ 49 h 56"/>
                <a:gd name="T36" fmla="*/ 15 w 60"/>
                <a:gd name="T37" fmla="*/ 49 h 56"/>
                <a:gd name="T38" fmla="*/ 15 w 60"/>
                <a:gd name="T39" fmla="*/ 34 h 56"/>
                <a:gd name="T40" fmla="*/ 18 w 60"/>
                <a:gd name="T41" fmla="*/ 34 h 56"/>
                <a:gd name="T42" fmla="*/ 22 w 60"/>
                <a:gd name="T43" fmla="*/ 30 h 56"/>
                <a:gd name="T44" fmla="*/ 22 w 60"/>
                <a:gd name="T45" fmla="*/ 26 h 56"/>
                <a:gd name="T46" fmla="*/ 18 w 60"/>
                <a:gd name="T47" fmla="*/ 23 h 56"/>
                <a:gd name="T48" fmla="*/ 15 w 60"/>
                <a:gd name="T49" fmla="*/ 23 h 56"/>
                <a:gd name="T50" fmla="*/ 15 w 60"/>
                <a:gd name="T51" fmla="*/ 7 h 56"/>
                <a:gd name="T52" fmla="*/ 15 w 60"/>
                <a:gd name="T53" fmla="*/ 7 h 56"/>
                <a:gd name="T54" fmla="*/ 15 w 60"/>
                <a:gd name="T55" fmla="*/ 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 h="56">
                  <a:moveTo>
                    <a:pt x="4" y="34"/>
                  </a:moveTo>
                  <a:cubicBezTo>
                    <a:pt x="7" y="34"/>
                    <a:pt x="7" y="34"/>
                    <a:pt x="7" y="34"/>
                  </a:cubicBezTo>
                  <a:cubicBezTo>
                    <a:pt x="7" y="53"/>
                    <a:pt x="7" y="53"/>
                    <a:pt x="7" y="53"/>
                  </a:cubicBezTo>
                  <a:cubicBezTo>
                    <a:pt x="7" y="55"/>
                    <a:pt x="9" y="56"/>
                    <a:pt x="11" y="56"/>
                  </a:cubicBezTo>
                  <a:cubicBezTo>
                    <a:pt x="56" y="56"/>
                    <a:pt x="56" y="56"/>
                    <a:pt x="56" y="56"/>
                  </a:cubicBezTo>
                  <a:cubicBezTo>
                    <a:pt x="58" y="56"/>
                    <a:pt x="60" y="55"/>
                    <a:pt x="60" y="53"/>
                  </a:cubicBezTo>
                  <a:cubicBezTo>
                    <a:pt x="60" y="4"/>
                    <a:pt x="60" y="4"/>
                    <a:pt x="60" y="4"/>
                  </a:cubicBezTo>
                  <a:cubicBezTo>
                    <a:pt x="60" y="2"/>
                    <a:pt x="58" y="0"/>
                    <a:pt x="56" y="0"/>
                  </a:cubicBezTo>
                  <a:cubicBezTo>
                    <a:pt x="11" y="0"/>
                    <a:pt x="11" y="0"/>
                    <a:pt x="11" y="0"/>
                  </a:cubicBezTo>
                  <a:cubicBezTo>
                    <a:pt x="9" y="0"/>
                    <a:pt x="7" y="2"/>
                    <a:pt x="7" y="4"/>
                  </a:cubicBezTo>
                  <a:cubicBezTo>
                    <a:pt x="7" y="23"/>
                    <a:pt x="7" y="23"/>
                    <a:pt x="7" y="23"/>
                  </a:cubicBezTo>
                  <a:cubicBezTo>
                    <a:pt x="4" y="23"/>
                    <a:pt x="4" y="23"/>
                    <a:pt x="4" y="23"/>
                  </a:cubicBezTo>
                  <a:cubicBezTo>
                    <a:pt x="2" y="23"/>
                    <a:pt x="0" y="24"/>
                    <a:pt x="0" y="26"/>
                  </a:cubicBezTo>
                  <a:cubicBezTo>
                    <a:pt x="0" y="30"/>
                    <a:pt x="0" y="30"/>
                    <a:pt x="0" y="30"/>
                  </a:cubicBezTo>
                  <a:cubicBezTo>
                    <a:pt x="0" y="32"/>
                    <a:pt x="2" y="34"/>
                    <a:pt x="4" y="34"/>
                  </a:cubicBezTo>
                  <a:close/>
                  <a:moveTo>
                    <a:pt x="15" y="7"/>
                  </a:moveTo>
                  <a:cubicBezTo>
                    <a:pt x="52" y="7"/>
                    <a:pt x="52" y="7"/>
                    <a:pt x="52" y="7"/>
                  </a:cubicBezTo>
                  <a:cubicBezTo>
                    <a:pt x="52" y="49"/>
                    <a:pt x="52" y="49"/>
                    <a:pt x="52" y="49"/>
                  </a:cubicBezTo>
                  <a:cubicBezTo>
                    <a:pt x="15" y="49"/>
                    <a:pt x="15" y="49"/>
                    <a:pt x="15" y="49"/>
                  </a:cubicBezTo>
                  <a:cubicBezTo>
                    <a:pt x="15" y="34"/>
                    <a:pt x="15" y="34"/>
                    <a:pt x="15" y="34"/>
                  </a:cubicBezTo>
                  <a:cubicBezTo>
                    <a:pt x="18" y="34"/>
                    <a:pt x="18" y="34"/>
                    <a:pt x="18" y="34"/>
                  </a:cubicBezTo>
                  <a:cubicBezTo>
                    <a:pt x="20" y="34"/>
                    <a:pt x="22" y="32"/>
                    <a:pt x="22" y="30"/>
                  </a:cubicBezTo>
                  <a:cubicBezTo>
                    <a:pt x="22" y="26"/>
                    <a:pt x="22" y="26"/>
                    <a:pt x="22" y="26"/>
                  </a:cubicBezTo>
                  <a:cubicBezTo>
                    <a:pt x="22" y="24"/>
                    <a:pt x="20" y="23"/>
                    <a:pt x="18" y="23"/>
                  </a:cubicBezTo>
                  <a:cubicBezTo>
                    <a:pt x="15" y="23"/>
                    <a:pt x="15" y="23"/>
                    <a:pt x="15" y="23"/>
                  </a:cubicBezTo>
                  <a:lnTo>
                    <a:pt x="15" y="7"/>
                  </a:lnTo>
                  <a:close/>
                  <a:moveTo>
                    <a:pt x="15" y="7"/>
                  </a:moveTo>
                  <a:cubicBezTo>
                    <a:pt x="15" y="7"/>
                    <a:pt x="15" y="7"/>
                    <a:pt x="15" y="7"/>
                  </a:cubicBezTo>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318" name="Group 317"/>
          <p:cNvGrpSpPr/>
          <p:nvPr/>
        </p:nvGrpSpPr>
        <p:grpSpPr>
          <a:xfrm flipH="1">
            <a:off x="3838419" y="3448751"/>
            <a:ext cx="925996" cy="684603"/>
            <a:chOff x="4576923" y="3968106"/>
            <a:chExt cx="925996" cy="684603"/>
          </a:xfrm>
          <a:solidFill>
            <a:schemeClr val="accent5"/>
          </a:solidFill>
        </p:grpSpPr>
        <p:sp>
          <p:nvSpPr>
            <p:cNvPr id="319" name="Freeform 318"/>
            <p:cNvSpPr>
              <a:spLocks noEditPoints="1"/>
            </p:cNvSpPr>
            <p:nvPr/>
          </p:nvSpPr>
          <p:spPr bwMode="auto">
            <a:xfrm>
              <a:off x="4863823" y="4543885"/>
              <a:ext cx="364067" cy="29679"/>
            </a:xfrm>
            <a:custGeom>
              <a:avLst/>
              <a:gdLst>
                <a:gd name="T0" fmla="*/ 88 w 92"/>
                <a:gd name="T1" fmla="*/ 7 h 7"/>
                <a:gd name="T2" fmla="*/ 3 w 92"/>
                <a:gd name="T3" fmla="*/ 7 h 7"/>
                <a:gd name="T4" fmla="*/ 0 w 92"/>
                <a:gd name="T5" fmla="*/ 3 h 7"/>
                <a:gd name="T6" fmla="*/ 3 w 92"/>
                <a:gd name="T7" fmla="*/ 0 h 7"/>
                <a:gd name="T8" fmla="*/ 88 w 92"/>
                <a:gd name="T9" fmla="*/ 0 h 7"/>
                <a:gd name="T10" fmla="*/ 92 w 92"/>
                <a:gd name="T11" fmla="*/ 3 h 7"/>
                <a:gd name="T12" fmla="*/ 88 w 92"/>
                <a:gd name="T13" fmla="*/ 7 h 7"/>
                <a:gd name="T14" fmla="*/ 88 w 92"/>
                <a:gd name="T15" fmla="*/ 7 h 7"/>
                <a:gd name="T16" fmla="*/ 88 w 92"/>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7">
                  <a:moveTo>
                    <a:pt x="88" y="7"/>
                  </a:moveTo>
                  <a:cubicBezTo>
                    <a:pt x="3" y="7"/>
                    <a:pt x="3" y="7"/>
                    <a:pt x="3" y="7"/>
                  </a:cubicBezTo>
                  <a:cubicBezTo>
                    <a:pt x="1" y="7"/>
                    <a:pt x="0" y="5"/>
                    <a:pt x="0" y="3"/>
                  </a:cubicBezTo>
                  <a:cubicBezTo>
                    <a:pt x="0" y="1"/>
                    <a:pt x="1" y="0"/>
                    <a:pt x="3" y="0"/>
                  </a:cubicBezTo>
                  <a:cubicBezTo>
                    <a:pt x="88" y="0"/>
                    <a:pt x="88" y="0"/>
                    <a:pt x="88" y="0"/>
                  </a:cubicBezTo>
                  <a:cubicBezTo>
                    <a:pt x="90" y="0"/>
                    <a:pt x="92" y="1"/>
                    <a:pt x="92" y="3"/>
                  </a:cubicBezTo>
                  <a:cubicBezTo>
                    <a:pt x="92" y="5"/>
                    <a:pt x="90" y="7"/>
                    <a:pt x="88" y="7"/>
                  </a:cubicBezTo>
                  <a:close/>
                  <a:moveTo>
                    <a:pt x="88" y="7"/>
                  </a:moveTo>
                  <a:cubicBezTo>
                    <a:pt x="88" y="7"/>
                    <a:pt x="88" y="7"/>
                    <a:pt x="88" y="7"/>
                  </a:cubicBezTo>
                </a:path>
              </a:pathLst>
            </a:custGeom>
            <a:grpFill/>
            <a:ln w="9525">
              <a:solidFill>
                <a:schemeClr val="accent5"/>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0" name="Freeform 319"/>
            <p:cNvSpPr>
              <a:spLocks noEditPoints="1"/>
            </p:cNvSpPr>
            <p:nvPr/>
          </p:nvSpPr>
          <p:spPr bwMode="auto">
            <a:xfrm>
              <a:off x="4699597" y="4460783"/>
              <a:ext cx="191926" cy="191926"/>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8 h 48"/>
                <a:gd name="T12" fmla="*/ 8 w 48"/>
                <a:gd name="T13" fmla="*/ 24 h 48"/>
                <a:gd name="T14" fmla="*/ 24 w 48"/>
                <a:gd name="T15" fmla="*/ 41 h 48"/>
                <a:gd name="T16" fmla="*/ 41 w 48"/>
                <a:gd name="T17" fmla="*/ 24 h 48"/>
                <a:gd name="T18" fmla="*/ 24 w 48"/>
                <a:gd name="T19" fmla="*/ 8 h 48"/>
                <a:gd name="T20" fmla="*/ 24 w 48"/>
                <a:gd name="T21" fmla="*/ 8 h 48"/>
                <a:gd name="T22" fmla="*/ 24 w 48"/>
                <a:gd name="T23"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8">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8"/>
                  </a:moveTo>
                  <a:cubicBezTo>
                    <a:pt x="15" y="8"/>
                    <a:pt x="8" y="15"/>
                    <a:pt x="8" y="24"/>
                  </a:cubicBezTo>
                  <a:cubicBezTo>
                    <a:pt x="8" y="33"/>
                    <a:pt x="15" y="41"/>
                    <a:pt x="24" y="41"/>
                  </a:cubicBezTo>
                  <a:cubicBezTo>
                    <a:pt x="33" y="41"/>
                    <a:pt x="41" y="33"/>
                    <a:pt x="41" y="24"/>
                  </a:cubicBezTo>
                  <a:cubicBezTo>
                    <a:pt x="41" y="15"/>
                    <a:pt x="33" y="8"/>
                    <a:pt x="24" y="8"/>
                  </a:cubicBezTo>
                  <a:close/>
                  <a:moveTo>
                    <a:pt x="24" y="8"/>
                  </a:moveTo>
                  <a:cubicBezTo>
                    <a:pt x="24" y="8"/>
                    <a:pt x="24" y="8"/>
                    <a:pt x="24" y="8"/>
                  </a:cubicBezTo>
                </a:path>
              </a:pathLst>
            </a:custGeom>
            <a:grpFill/>
            <a:ln w="9525">
              <a:solidFill>
                <a:schemeClr val="accent5"/>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1" name="Freeform 320"/>
            <p:cNvSpPr>
              <a:spLocks noEditPoints="1"/>
            </p:cNvSpPr>
            <p:nvPr/>
          </p:nvSpPr>
          <p:spPr bwMode="auto">
            <a:xfrm>
              <a:off x="5200189" y="4460783"/>
              <a:ext cx="187969" cy="191926"/>
            </a:xfrm>
            <a:custGeom>
              <a:avLst/>
              <a:gdLst>
                <a:gd name="T0" fmla="*/ 23 w 47"/>
                <a:gd name="T1" fmla="*/ 48 h 48"/>
                <a:gd name="T2" fmla="*/ 0 w 47"/>
                <a:gd name="T3" fmla="*/ 24 h 48"/>
                <a:gd name="T4" fmla="*/ 23 w 47"/>
                <a:gd name="T5" fmla="*/ 0 h 48"/>
                <a:gd name="T6" fmla="*/ 47 w 47"/>
                <a:gd name="T7" fmla="*/ 24 h 48"/>
                <a:gd name="T8" fmla="*/ 23 w 47"/>
                <a:gd name="T9" fmla="*/ 48 h 48"/>
                <a:gd name="T10" fmla="*/ 23 w 47"/>
                <a:gd name="T11" fmla="*/ 8 h 48"/>
                <a:gd name="T12" fmla="*/ 7 w 47"/>
                <a:gd name="T13" fmla="*/ 24 h 48"/>
                <a:gd name="T14" fmla="*/ 23 w 47"/>
                <a:gd name="T15" fmla="*/ 41 h 48"/>
                <a:gd name="T16" fmla="*/ 40 w 47"/>
                <a:gd name="T17" fmla="*/ 24 h 48"/>
                <a:gd name="T18" fmla="*/ 23 w 47"/>
                <a:gd name="T19" fmla="*/ 8 h 48"/>
                <a:gd name="T20" fmla="*/ 23 w 47"/>
                <a:gd name="T21" fmla="*/ 8 h 48"/>
                <a:gd name="T22" fmla="*/ 23 w 47"/>
                <a:gd name="T23"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23" y="48"/>
                  </a:moveTo>
                  <a:cubicBezTo>
                    <a:pt x="10" y="48"/>
                    <a:pt x="0" y="37"/>
                    <a:pt x="0" y="24"/>
                  </a:cubicBezTo>
                  <a:cubicBezTo>
                    <a:pt x="0" y="11"/>
                    <a:pt x="10" y="0"/>
                    <a:pt x="23" y="0"/>
                  </a:cubicBezTo>
                  <a:cubicBezTo>
                    <a:pt x="37" y="0"/>
                    <a:pt x="47" y="11"/>
                    <a:pt x="47" y="24"/>
                  </a:cubicBezTo>
                  <a:cubicBezTo>
                    <a:pt x="47" y="37"/>
                    <a:pt x="37" y="48"/>
                    <a:pt x="23" y="48"/>
                  </a:cubicBezTo>
                  <a:close/>
                  <a:moveTo>
                    <a:pt x="23" y="8"/>
                  </a:moveTo>
                  <a:cubicBezTo>
                    <a:pt x="14" y="8"/>
                    <a:pt x="7" y="15"/>
                    <a:pt x="7" y="24"/>
                  </a:cubicBezTo>
                  <a:cubicBezTo>
                    <a:pt x="7" y="33"/>
                    <a:pt x="14" y="41"/>
                    <a:pt x="23" y="41"/>
                  </a:cubicBezTo>
                  <a:cubicBezTo>
                    <a:pt x="33" y="41"/>
                    <a:pt x="40" y="33"/>
                    <a:pt x="40" y="24"/>
                  </a:cubicBezTo>
                  <a:cubicBezTo>
                    <a:pt x="40" y="15"/>
                    <a:pt x="33" y="8"/>
                    <a:pt x="23" y="8"/>
                  </a:cubicBezTo>
                  <a:close/>
                  <a:moveTo>
                    <a:pt x="23" y="8"/>
                  </a:moveTo>
                  <a:cubicBezTo>
                    <a:pt x="23" y="8"/>
                    <a:pt x="23" y="8"/>
                    <a:pt x="23" y="8"/>
                  </a:cubicBezTo>
                </a:path>
              </a:pathLst>
            </a:custGeom>
            <a:grpFill/>
            <a:ln w="9525">
              <a:solidFill>
                <a:schemeClr val="accent5"/>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2" name="Freeform 321"/>
            <p:cNvSpPr>
              <a:spLocks noEditPoints="1"/>
            </p:cNvSpPr>
            <p:nvPr/>
          </p:nvSpPr>
          <p:spPr bwMode="auto">
            <a:xfrm>
              <a:off x="4863823" y="4543885"/>
              <a:ext cx="364067" cy="29679"/>
            </a:xfrm>
            <a:custGeom>
              <a:avLst/>
              <a:gdLst>
                <a:gd name="T0" fmla="*/ 88 w 92"/>
                <a:gd name="T1" fmla="*/ 7 h 7"/>
                <a:gd name="T2" fmla="*/ 3 w 92"/>
                <a:gd name="T3" fmla="*/ 7 h 7"/>
                <a:gd name="T4" fmla="*/ 0 w 92"/>
                <a:gd name="T5" fmla="*/ 3 h 7"/>
                <a:gd name="T6" fmla="*/ 3 w 92"/>
                <a:gd name="T7" fmla="*/ 0 h 7"/>
                <a:gd name="T8" fmla="*/ 88 w 92"/>
                <a:gd name="T9" fmla="*/ 0 h 7"/>
                <a:gd name="T10" fmla="*/ 92 w 92"/>
                <a:gd name="T11" fmla="*/ 3 h 7"/>
                <a:gd name="T12" fmla="*/ 88 w 92"/>
                <a:gd name="T13" fmla="*/ 7 h 7"/>
                <a:gd name="T14" fmla="*/ 88 w 92"/>
                <a:gd name="T15" fmla="*/ 7 h 7"/>
                <a:gd name="T16" fmla="*/ 88 w 92"/>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7">
                  <a:moveTo>
                    <a:pt x="88" y="7"/>
                  </a:moveTo>
                  <a:cubicBezTo>
                    <a:pt x="3" y="7"/>
                    <a:pt x="3" y="7"/>
                    <a:pt x="3" y="7"/>
                  </a:cubicBezTo>
                  <a:cubicBezTo>
                    <a:pt x="1" y="7"/>
                    <a:pt x="0" y="5"/>
                    <a:pt x="0" y="3"/>
                  </a:cubicBezTo>
                  <a:cubicBezTo>
                    <a:pt x="0" y="1"/>
                    <a:pt x="1" y="0"/>
                    <a:pt x="3" y="0"/>
                  </a:cubicBezTo>
                  <a:cubicBezTo>
                    <a:pt x="88" y="0"/>
                    <a:pt x="88" y="0"/>
                    <a:pt x="88" y="0"/>
                  </a:cubicBezTo>
                  <a:cubicBezTo>
                    <a:pt x="90" y="0"/>
                    <a:pt x="92" y="1"/>
                    <a:pt x="92" y="3"/>
                  </a:cubicBezTo>
                  <a:cubicBezTo>
                    <a:pt x="92" y="5"/>
                    <a:pt x="90" y="7"/>
                    <a:pt x="88" y="7"/>
                  </a:cubicBezTo>
                  <a:close/>
                  <a:moveTo>
                    <a:pt x="88" y="7"/>
                  </a:moveTo>
                  <a:cubicBezTo>
                    <a:pt x="88" y="7"/>
                    <a:pt x="88" y="7"/>
                    <a:pt x="88" y="7"/>
                  </a:cubicBezTo>
                </a:path>
              </a:pathLst>
            </a:custGeom>
            <a:grpFill/>
            <a:ln w="9525">
              <a:solidFill>
                <a:schemeClr val="accent5"/>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3" name="Freeform 322"/>
            <p:cNvSpPr>
              <a:spLocks noEditPoints="1"/>
            </p:cNvSpPr>
            <p:nvPr/>
          </p:nvSpPr>
          <p:spPr bwMode="auto">
            <a:xfrm>
              <a:off x="4576923" y="4124417"/>
              <a:ext cx="925996" cy="449147"/>
            </a:xfrm>
            <a:custGeom>
              <a:avLst/>
              <a:gdLst>
                <a:gd name="T0" fmla="*/ 216 w 233"/>
                <a:gd name="T1" fmla="*/ 111 h 111"/>
                <a:gd name="T2" fmla="*/ 201 w 233"/>
                <a:gd name="T3" fmla="*/ 111 h 111"/>
                <a:gd name="T4" fmla="*/ 197 w 233"/>
                <a:gd name="T5" fmla="*/ 107 h 111"/>
                <a:gd name="T6" fmla="*/ 201 w 233"/>
                <a:gd name="T7" fmla="*/ 104 h 111"/>
                <a:gd name="T8" fmla="*/ 216 w 233"/>
                <a:gd name="T9" fmla="*/ 104 h 111"/>
                <a:gd name="T10" fmla="*/ 226 w 233"/>
                <a:gd name="T11" fmla="*/ 93 h 111"/>
                <a:gd name="T12" fmla="*/ 226 w 233"/>
                <a:gd name="T13" fmla="*/ 79 h 111"/>
                <a:gd name="T14" fmla="*/ 220 w 233"/>
                <a:gd name="T15" fmla="*/ 64 h 111"/>
                <a:gd name="T16" fmla="*/ 203 w 233"/>
                <a:gd name="T17" fmla="*/ 48 h 111"/>
                <a:gd name="T18" fmla="*/ 202 w 233"/>
                <a:gd name="T19" fmla="*/ 47 h 111"/>
                <a:gd name="T20" fmla="*/ 189 w 233"/>
                <a:gd name="T21" fmla="*/ 17 h 111"/>
                <a:gd name="T22" fmla="*/ 173 w 233"/>
                <a:gd name="T23" fmla="*/ 7 h 111"/>
                <a:gd name="T24" fmla="*/ 19 w 233"/>
                <a:gd name="T25" fmla="*/ 7 h 111"/>
                <a:gd name="T26" fmla="*/ 8 w 233"/>
                <a:gd name="T27" fmla="*/ 19 h 111"/>
                <a:gd name="T28" fmla="*/ 8 w 233"/>
                <a:gd name="T29" fmla="*/ 93 h 111"/>
                <a:gd name="T30" fmla="*/ 18 w 233"/>
                <a:gd name="T31" fmla="*/ 104 h 111"/>
                <a:gd name="T32" fmla="*/ 35 w 233"/>
                <a:gd name="T33" fmla="*/ 104 h 111"/>
                <a:gd name="T34" fmla="*/ 38 w 233"/>
                <a:gd name="T35" fmla="*/ 107 h 111"/>
                <a:gd name="T36" fmla="*/ 35 w 233"/>
                <a:gd name="T37" fmla="*/ 111 h 111"/>
                <a:gd name="T38" fmla="*/ 18 w 233"/>
                <a:gd name="T39" fmla="*/ 111 h 111"/>
                <a:gd name="T40" fmla="*/ 0 w 233"/>
                <a:gd name="T41" fmla="*/ 93 h 111"/>
                <a:gd name="T42" fmla="*/ 0 w 233"/>
                <a:gd name="T43" fmla="*/ 19 h 111"/>
                <a:gd name="T44" fmla="*/ 19 w 233"/>
                <a:gd name="T45" fmla="*/ 0 h 111"/>
                <a:gd name="T46" fmla="*/ 173 w 233"/>
                <a:gd name="T47" fmla="*/ 0 h 111"/>
                <a:gd name="T48" fmla="*/ 196 w 233"/>
                <a:gd name="T49" fmla="*/ 14 h 111"/>
                <a:gd name="T50" fmla="*/ 209 w 233"/>
                <a:gd name="T51" fmla="*/ 43 h 111"/>
                <a:gd name="T52" fmla="*/ 225 w 233"/>
                <a:gd name="T53" fmla="*/ 59 h 111"/>
                <a:gd name="T54" fmla="*/ 233 w 233"/>
                <a:gd name="T55" fmla="*/ 79 h 111"/>
                <a:gd name="T56" fmla="*/ 233 w 233"/>
                <a:gd name="T57" fmla="*/ 93 h 111"/>
                <a:gd name="T58" fmla="*/ 216 w 233"/>
                <a:gd name="T59" fmla="*/ 111 h 111"/>
                <a:gd name="T60" fmla="*/ 216 w 233"/>
                <a:gd name="T61" fmla="*/ 111 h 111"/>
                <a:gd name="T62" fmla="*/ 216 w 233"/>
                <a:gd name="T6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3" h="111">
                  <a:moveTo>
                    <a:pt x="216" y="111"/>
                  </a:moveTo>
                  <a:cubicBezTo>
                    <a:pt x="201" y="111"/>
                    <a:pt x="201" y="111"/>
                    <a:pt x="201" y="111"/>
                  </a:cubicBezTo>
                  <a:cubicBezTo>
                    <a:pt x="199" y="111"/>
                    <a:pt x="197" y="109"/>
                    <a:pt x="197" y="107"/>
                  </a:cubicBezTo>
                  <a:cubicBezTo>
                    <a:pt x="197" y="105"/>
                    <a:pt x="199" y="104"/>
                    <a:pt x="201" y="104"/>
                  </a:cubicBezTo>
                  <a:cubicBezTo>
                    <a:pt x="216" y="104"/>
                    <a:pt x="216" y="104"/>
                    <a:pt x="216" y="104"/>
                  </a:cubicBezTo>
                  <a:cubicBezTo>
                    <a:pt x="221" y="104"/>
                    <a:pt x="226" y="99"/>
                    <a:pt x="226" y="93"/>
                  </a:cubicBezTo>
                  <a:cubicBezTo>
                    <a:pt x="226" y="79"/>
                    <a:pt x="226" y="79"/>
                    <a:pt x="226" y="79"/>
                  </a:cubicBezTo>
                  <a:cubicBezTo>
                    <a:pt x="226" y="73"/>
                    <a:pt x="224" y="68"/>
                    <a:pt x="220" y="64"/>
                  </a:cubicBezTo>
                  <a:cubicBezTo>
                    <a:pt x="203" y="48"/>
                    <a:pt x="203" y="48"/>
                    <a:pt x="203" y="48"/>
                  </a:cubicBezTo>
                  <a:cubicBezTo>
                    <a:pt x="203" y="47"/>
                    <a:pt x="203" y="47"/>
                    <a:pt x="202" y="47"/>
                  </a:cubicBezTo>
                  <a:cubicBezTo>
                    <a:pt x="189" y="17"/>
                    <a:pt x="189" y="17"/>
                    <a:pt x="189" y="17"/>
                  </a:cubicBezTo>
                  <a:cubicBezTo>
                    <a:pt x="186" y="11"/>
                    <a:pt x="180" y="7"/>
                    <a:pt x="173" y="7"/>
                  </a:cubicBezTo>
                  <a:cubicBezTo>
                    <a:pt x="19" y="7"/>
                    <a:pt x="19" y="7"/>
                    <a:pt x="19" y="7"/>
                  </a:cubicBezTo>
                  <a:cubicBezTo>
                    <a:pt x="13" y="7"/>
                    <a:pt x="8" y="12"/>
                    <a:pt x="8" y="19"/>
                  </a:cubicBezTo>
                  <a:cubicBezTo>
                    <a:pt x="8" y="93"/>
                    <a:pt x="8" y="93"/>
                    <a:pt x="8" y="93"/>
                  </a:cubicBezTo>
                  <a:cubicBezTo>
                    <a:pt x="8" y="99"/>
                    <a:pt x="12" y="104"/>
                    <a:pt x="18" y="104"/>
                  </a:cubicBezTo>
                  <a:cubicBezTo>
                    <a:pt x="35" y="104"/>
                    <a:pt x="35" y="104"/>
                    <a:pt x="35" y="104"/>
                  </a:cubicBezTo>
                  <a:cubicBezTo>
                    <a:pt x="37" y="104"/>
                    <a:pt x="38" y="105"/>
                    <a:pt x="38" y="107"/>
                  </a:cubicBezTo>
                  <a:cubicBezTo>
                    <a:pt x="38" y="109"/>
                    <a:pt x="37" y="111"/>
                    <a:pt x="35" y="111"/>
                  </a:cubicBezTo>
                  <a:cubicBezTo>
                    <a:pt x="18" y="111"/>
                    <a:pt x="18" y="111"/>
                    <a:pt x="18" y="111"/>
                  </a:cubicBezTo>
                  <a:cubicBezTo>
                    <a:pt x="8" y="111"/>
                    <a:pt x="0" y="103"/>
                    <a:pt x="0" y="93"/>
                  </a:cubicBezTo>
                  <a:cubicBezTo>
                    <a:pt x="0" y="19"/>
                    <a:pt x="0" y="19"/>
                    <a:pt x="0" y="19"/>
                  </a:cubicBezTo>
                  <a:cubicBezTo>
                    <a:pt x="0" y="8"/>
                    <a:pt x="9" y="0"/>
                    <a:pt x="19" y="0"/>
                  </a:cubicBezTo>
                  <a:cubicBezTo>
                    <a:pt x="173" y="0"/>
                    <a:pt x="173" y="0"/>
                    <a:pt x="173" y="0"/>
                  </a:cubicBezTo>
                  <a:cubicBezTo>
                    <a:pt x="183" y="0"/>
                    <a:pt x="192" y="5"/>
                    <a:pt x="196" y="14"/>
                  </a:cubicBezTo>
                  <a:cubicBezTo>
                    <a:pt x="209" y="43"/>
                    <a:pt x="209" y="43"/>
                    <a:pt x="209" y="43"/>
                  </a:cubicBezTo>
                  <a:cubicBezTo>
                    <a:pt x="225" y="59"/>
                    <a:pt x="225" y="59"/>
                    <a:pt x="225" y="59"/>
                  </a:cubicBezTo>
                  <a:cubicBezTo>
                    <a:pt x="230" y="64"/>
                    <a:pt x="233" y="71"/>
                    <a:pt x="233" y="79"/>
                  </a:cubicBezTo>
                  <a:cubicBezTo>
                    <a:pt x="233" y="93"/>
                    <a:pt x="233" y="93"/>
                    <a:pt x="233" y="93"/>
                  </a:cubicBezTo>
                  <a:cubicBezTo>
                    <a:pt x="233" y="103"/>
                    <a:pt x="225" y="111"/>
                    <a:pt x="216" y="111"/>
                  </a:cubicBezTo>
                  <a:close/>
                  <a:moveTo>
                    <a:pt x="216" y="111"/>
                  </a:moveTo>
                  <a:cubicBezTo>
                    <a:pt x="216" y="111"/>
                    <a:pt x="216" y="111"/>
                    <a:pt x="216" y="111"/>
                  </a:cubicBezTo>
                </a:path>
              </a:pathLst>
            </a:custGeom>
            <a:grpFill/>
            <a:ln w="9525">
              <a:solidFill>
                <a:schemeClr val="accent5"/>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4" name="Freeform 323"/>
            <p:cNvSpPr>
              <a:spLocks noEditPoints="1"/>
            </p:cNvSpPr>
            <p:nvPr/>
          </p:nvSpPr>
          <p:spPr bwMode="auto">
            <a:xfrm>
              <a:off x="4954840" y="4334151"/>
              <a:ext cx="338345" cy="33637"/>
            </a:xfrm>
            <a:custGeom>
              <a:avLst/>
              <a:gdLst>
                <a:gd name="T0" fmla="*/ 82 w 85"/>
                <a:gd name="T1" fmla="*/ 8 h 8"/>
                <a:gd name="T2" fmla="*/ 4 w 85"/>
                <a:gd name="T3" fmla="*/ 8 h 8"/>
                <a:gd name="T4" fmla="*/ 0 w 85"/>
                <a:gd name="T5" fmla="*/ 4 h 8"/>
                <a:gd name="T6" fmla="*/ 4 w 85"/>
                <a:gd name="T7" fmla="*/ 0 h 8"/>
                <a:gd name="T8" fmla="*/ 82 w 85"/>
                <a:gd name="T9" fmla="*/ 0 h 8"/>
                <a:gd name="T10" fmla="*/ 85 w 85"/>
                <a:gd name="T11" fmla="*/ 4 h 8"/>
                <a:gd name="T12" fmla="*/ 82 w 85"/>
                <a:gd name="T13" fmla="*/ 8 h 8"/>
                <a:gd name="T14" fmla="*/ 82 w 85"/>
                <a:gd name="T15" fmla="*/ 8 h 8"/>
                <a:gd name="T16" fmla="*/ 82 w 85"/>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8">
                  <a:moveTo>
                    <a:pt x="82" y="8"/>
                  </a:moveTo>
                  <a:cubicBezTo>
                    <a:pt x="4" y="8"/>
                    <a:pt x="4" y="8"/>
                    <a:pt x="4" y="8"/>
                  </a:cubicBezTo>
                  <a:cubicBezTo>
                    <a:pt x="2" y="8"/>
                    <a:pt x="0" y="6"/>
                    <a:pt x="0" y="4"/>
                  </a:cubicBezTo>
                  <a:cubicBezTo>
                    <a:pt x="0" y="2"/>
                    <a:pt x="2" y="0"/>
                    <a:pt x="4" y="0"/>
                  </a:cubicBezTo>
                  <a:cubicBezTo>
                    <a:pt x="82" y="0"/>
                    <a:pt x="82" y="0"/>
                    <a:pt x="82" y="0"/>
                  </a:cubicBezTo>
                  <a:cubicBezTo>
                    <a:pt x="84" y="0"/>
                    <a:pt x="85" y="2"/>
                    <a:pt x="85" y="4"/>
                  </a:cubicBezTo>
                  <a:cubicBezTo>
                    <a:pt x="85" y="6"/>
                    <a:pt x="84" y="8"/>
                    <a:pt x="82" y="8"/>
                  </a:cubicBezTo>
                  <a:close/>
                  <a:moveTo>
                    <a:pt x="82" y="8"/>
                  </a:moveTo>
                  <a:cubicBezTo>
                    <a:pt x="82" y="8"/>
                    <a:pt x="82" y="8"/>
                    <a:pt x="82" y="8"/>
                  </a:cubicBezTo>
                </a:path>
              </a:pathLst>
            </a:custGeom>
            <a:grpFill/>
            <a:ln w="9525">
              <a:solidFill>
                <a:schemeClr val="accent5"/>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5" name="Freeform 324"/>
            <p:cNvSpPr>
              <a:spLocks noEditPoints="1"/>
            </p:cNvSpPr>
            <p:nvPr/>
          </p:nvSpPr>
          <p:spPr bwMode="auto">
            <a:xfrm>
              <a:off x="4774785" y="4221370"/>
              <a:ext cx="27701" cy="142461"/>
            </a:xfrm>
            <a:custGeom>
              <a:avLst/>
              <a:gdLst>
                <a:gd name="T0" fmla="*/ 4 w 7"/>
                <a:gd name="T1" fmla="*/ 35 h 35"/>
                <a:gd name="T2" fmla="*/ 0 w 7"/>
                <a:gd name="T3" fmla="*/ 31 h 35"/>
                <a:gd name="T4" fmla="*/ 0 w 7"/>
                <a:gd name="T5" fmla="*/ 3 h 35"/>
                <a:gd name="T6" fmla="*/ 4 w 7"/>
                <a:gd name="T7" fmla="*/ 0 h 35"/>
                <a:gd name="T8" fmla="*/ 7 w 7"/>
                <a:gd name="T9" fmla="*/ 3 h 35"/>
                <a:gd name="T10" fmla="*/ 7 w 7"/>
                <a:gd name="T11" fmla="*/ 31 h 35"/>
                <a:gd name="T12" fmla="*/ 4 w 7"/>
                <a:gd name="T13" fmla="*/ 35 h 35"/>
                <a:gd name="T14" fmla="*/ 4 w 7"/>
                <a:gd name="T15" fmla="*/ 35 h 35"/>
                <a:gd name="T16" fmla="*/ 4 w 7"/>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5">
                  <a:moveTo>
                    <a:pt x="4" y="35"/>
                  </a:moveTo>
                  <a:cubicBezTo>
                    <a:pt x="2" y="35"/>
                    <a:pt x="0" y="33"/>
                    <a:pt x="0" y="31"/>
                  </a:cubicBezTo>
                  <a:cubicBezTo>
                    <a:pt x="0" y="3"/>
                    <a:pt x="0" y="3"/>
                    <a:pt x="0" y="3"/>
                  </a:cubicBezTo>
                  <a:cubicBezTo>
                    <a:pt x="0" y="1"/>
                    <a:pt x="2" y="0"/>
                    <a:pt x="4" y="0"/>
                  </a:cubicBezTo>
                  <a:cubicBezTo>
                    <a:pt x="6" y="0"/>
                    <a:pt x="7" y="1"/>
                    <a:pt x="7" y="3"/>
                  </a:cubicBezTo>
                  <a:cubicBezTo>
                    <a:pt x="7" y="31"/>
                    <a:pt x="7" y="31"/>
                    <a:pt x="7" y="31"/>
                  </a:cubicBezTo>
                  <a:cubicBezTo>
                    <a:pt x="7" y="33"/>
                    <a:pt x="6" y="35"/>
                    <a:pt x="4" y="35"/>
                  </a:cubicBezTo>
                  <a:close/>
                  <a:moveTo>
                    <a:pt x="4" y="35"/>
                  </a:moveTo>
                  <a:cubicBezTo>
                    <a:pt x="4" y="35"/>
                    <a:pt x="4" y="35"/>
                    <a:pt x="4" y="35"/>
                  </a:cubicBezTo>
                </a:path>
              </a:pathLst>
            </a:custGeom>
            <a:grpFill/>
            <a:ln w="9525">
              <a:solidFill>
                <a:schemeClr val="accent5"/>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6" name="Freeform 325"/>
            <p:cNvSpPr>
              <a:spLocks noEditPoints="1"/>
            </p:cNvSpPr>
            <p:nvPr/>
          </p:nvSpPr>
          <p:spPr bwMode="auto">
            <a:xfrm>
              <a:off x="4719383" y="4278750"/>
              <a:ext cx="140482" cy="27701"/>
            </a:xfrm>
            <a:custGeom>
              <a:avLst/>
              <a:gdLst>
                <a:gd name="T0" fmla="*/ 32 w 35"/>
                <a:gd name="T1" fmla="*/ 7 h 7"/>
                <a:gd name="T2" fmla="*/ 4 w 35"/>
                <a:gd name="T3" fmla="*/ 7 h 7"/>
                <a:gd name="T4" fmla="*/ 0 w 35"/>
                <a:gd name="T5" fmla="*/ 3 h 7"/>
                <a:gd name="T6" fmla="*/ 4 w 35"/>
                <a:gd name="T7" fmla="*/ 0 h 7"/>
                <a:gd name="T8" fmla="*/ 32 w 35"/>
                <a:gd name="T9" fmla="*/ 0 h 7"/>
                <a:gd name="T10" fmla="*/ 35 w 35"/>
                <a:gd name="T11" fmla="*/ 3 h 7"/>
                <a:gd name="T12" fmla="*/ 32 w 35"/>
                <a:gd name="T13" fmla="*/ 7 h 7"/>
                <a:gd name="T14" fmla="*/ 32 w 35"/>
                <a:gd name="T15" fmla="*/ 7 h 7"/>
                <a:gd name="T16" fmla="*/ 32 w 35"/>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7">
                  <a:moveTo>
                    <a:pt x="32" y="7"/>
                  </a:moveTo>
                  <a:cubicBezTo>
                    <a:pt x="4" y="7"/>
                    <a:pt x="4" y="7"/>
                    <a:pt x="4" y="7"/>
                  </a:cubicBezTo>
                  <a:cubicBezTo>
                    <a:pt x="2" y="7"/>
                    <a:pt x="0" y="5"/>
                    <a:pt x="0" y="3"/>
                  </a:cubicBezTo>
                  <a:cubicBezTo>
                    <a:pt x="0" y="1"/>
                    <a:pt x="2" y="0"/>
                    <a:pt x="4" y="0"/>
                  </a:cubicBezTo>
                  <a:cubicBezTo>
                    <a:pt x="32" y="0"/>
                    <a:pt x="32" y="0"/>
                    <a:pt x="32" y="0"/>
                  </a:cubicBezTo>
                  <a:cubicBezTo>
                    <a:pt x="34" y="0"/>
                    <a:pt x="35" y="1"/>
                    <a:pt x="35" y="3"/>
                  </a:cubicBezTo>
                  <a:cubicBezTo>
                    <a:pt x="35" y="5"/>
                    <a:pt x="34" y="7"/>
                    <a:pt x="32" y="7"/>
                  </a:cubicBezTo>
                  <a:close/>
                  <a:moveTo>
                    <a:pt x="32" y="7"/>
                  </a:moveTo>
                  <a:cubicBezTo>
                    <a:pt x="32" y="7"/>
                    <a:pt x="32" y="7"/>
                    <a:pt x="32" y="7"/>
                  </a:cubicBezTo>
                </a:path>
              </a:pathLst>
            </a:custGeom>
            <a:grpFill/>
            <a:ln w="9525">
              <a:solidFill>
                <a:schemeClr val="accent5"/>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7" name="Freeform 326"/>
            <p:cNvSpPr>
              <a:spLocks noEditPoints="1"/>
            </p:cNvSpPr>
            <p:nvPr/>
          </p:nvSpPr>
          <p:spPr bwMode="auto">
            <a:xfrm>
              <a:off x="5105215" y="4053187"/>
              <a:ext cx="126632" cy="100910"/>
            </a:xfrm>
            <a:custGeom>
              <a:avLst/>
              <a:gdLst>
                <a:gd name="T0" fmla="*/ 28 w 32"/>
                <a:gd name="T1" fmla="*/ 25 h 25"/>
                <a:gd name="T2" fmla="*/ 4 w 32"/>
                <a:gd name="T3" fmla="*/ 25 h 25"/>
                <a:gd name="T4" fmla="*/ 0 w 32"/>
                <a:gd name="T5" fmla="*/ 21 h 25"/>
                <a:gd name="T6" fmla="*/ 0 w 32"/>
                <a:gd name="T7" fmla="*/ 16 h 25"/>
                <a:gd name="T8" fmla="*/ 16 w 32"/>
                <a:gd name="T9" fmla="*/ 0 h 25"/>
                <a:gd name="T10" fmla="*/ 32 w 32"/>
                <a:gd name="T11" fmla="*/ 16 h 25"/>
                <a:gd name="T12" fmla="*/ 32 w 32"/>
                <a:gd name="T13" fmla="*/ 21 h 25"/>
                <a:gd name="T14" fmla="*/ 28 w 32"/>
                <a:gd name="T15" fmla="*/ 25 h 25"/>
                <a:gd name="T16" fmla="*/ 8 w 32"/>
                <a:gd name="T17" fmla="*/ 18 h 25"/>
                <a:gd name="T18" fmla="*/ 24 w 32"/>
                <a:gd name="T19" fmla="*/ 18 h 25"/>
                <a:gd name="T20" fmla="*/ 24 w 32"/>
                <a:gd name="T21" fmla="*/ 16 h 25"/>
                <a:gd name="T22" fmla="*/ 16 w 32"/>
                <a:gd name="T23" fmla="*/ 8 h 25"/>
                <a:gd name="T24" fmla="*/ 8 w 32"/>
                <a:gd name="T25" fmla="*/ 16 h 25"/>
                <a:gd name="T26" fmla="*/ 8 w 32"/>
                <a:gd name="T27" fmla="*/ 18 h 25"/>
                <a:gd name="T28" fmla="*/ 8 w 32"/>
                <a:gd name="T29" fmla="*/ 18 h 25"/>
                <a:gd name="T30" fmla="*/ 8 w 32"/>
                <a:gd name="T31"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25">
                  <a:moveTo>
                    <a:pt x="28" y="25"/>
                  </a:moveTo>
                  <a:cubicBezTo>
                    <a:pt x="4" y="25"/>
                    <a:pt x="4" y="25"/>
                    <a:pt x="4" y="25"/>
                  </a:cubicBezTo>
                  <a:cubicBezTo>
                    <a:pt x="2" y="25"/>
                    <a:pt x="0" y="23"/>
                    <a:pt x="0" y="21"/>
                  </a:cubicBezTo>
                  <a:cubicBezTo>
                    <a:pt x="0" y="16"/>
                    <a:pt x="0" y="16"/>
                    <a:pt x="0" y="16"/>
                  </a:cubicBezTo>
                  <a:cubicBezTo>
                    <a:pt x="0" y="8"/>
                    <a:pt x="7" y="0"/>
                    <a:pt x="16" y="0"/>
                  </a:cubicBezTo>
                  <a:cubicBezTo>
                    <a:pt x="25" y="0"/>
                    <a:pt x="32" y="8"/>
                    <a:pt x="32" y="16"/>
                  </a:cubicBezTo>
                  <a:cubicBezTo>
                    <a:pt x="32" y="21"/>
                    <a:pt x="32" y="21"/>
                    <a:pt x="32" y="21"/>
                  </a:cubicBezTo>
                  <a:cubicBezTo>
                    <a:pt x="32" y="23"/>
                    <a:pt x="30" y="25"/>
                    <a:pt x="28" y="25"/>
                  </a:cubicBezTo>
                  <a:close/>
                  <a:moveTo>
                    <a:pt x="8" y="18"/>
                  </a:moveTo>
                  <a:cubicBezTo>
                    <a:pt x="24" y="18"/>
                    <a:pt x="24" y="18"/>
                    <a:pt x="24" y="18"/>
                  </a:cubicBezTo>
                  <a:cubicBezTo>
                    <a:pt x="24" y="16"/>
                    <a:pt x="24" y="16"/>
                    <a:pt x="24" y="16"/>
                  </a:cubicBezTo>
                  <a:cubicBezTo>
                    <a:pt x="24" y="12"/>
                    <a:pt x="21" y="8"/>
                    <a:pt x="16" y="8"/>
                  </a:cubicBezTo>
                  <a:cubicBezTo>
                    <a:pt x="11" y="8"/>
                    <a:pt x="8" y="12"/>
                    <a:pt x="8" y="16"/>
                  </a:cubicBezTo>
                  <a:lnTo>
                    <a:pt x="8" y="18"/>
                  </a:lnTo>
                  <a:close/>
                  <a:moveTo>
                    <a:pt x="8" y="18"/>
                  </a:moveTo>
                  <a:cubicBezTo>
                    <a:pt x="8" y="18"/>
                    <a:pt x="8" y="18"/>
                    <a:pt x="8" y="18"/>
                  </a:cubicBezTo>
                </a:path>
              </a:pathLst>
            </a:custGeom>
            <a:grpFill/>
            <a:ln w="9525">
              <a:solidFill>
                <a:schemeClr val="accent5"/>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8" name="Freeform 327"/>
            <p:cNvSpPr>
              <a:spLocks noEditPoints="1"/>
            </p:cNvSpPr>
            <p:nvPr/>
          </p:nvSpPr>
          <p:spPr bwMode="auto">
            <a:xfrm>
              <a:off x="5152702" y="3968106"/>
              <a:ext cx="31658" cy="65295"/>
            </a:xfrm>
            <a:custGeom>
              <a:avLst/>
              <a:gdLst>
                <a:gd name="T0" fmla="*/ 4 w 8"/>
                <a:gd name="T1" fmla="*/ 16 h 16"/>
                <a:gd name="T2" fmla="*/ 0 w 8"/>
                <a:gd name="T3" fmla="*/ 13 h 16"/>
                <a:gd name="T4" fmla="*/ 0 w 8"/>
                <a:gd name="T5" fmla="*/ 4 h 16"/>
                <a:gd name="T6" fmla="*/ 4 w 8"/>
                <a:gd name="T7" fmla="*/ 0 h 16"/>
                <a:gd name="T8" fmla="*/ 8 w 8"/>
                <a:gd name="T9" fmla="*/ 4 h 16"/>
                <a:gd name="T10" fmla="*/ 8 w 8"/>
                <a:gd name="T11" fmla="*/ 13 h 16"/>
                <a:gd name="T12" fmla="*/ 4 w 8"/>
                <a:gd name="T13" fmla="*/ 16 h 16"/>
                <a:gd name="T14" fmla="*/ 4 w 8"/>
                <a:gd name="T15" fmla="*/ 16 h 16"/>
                <a:gd name="T16" fmla="*/ 4 w 8"/>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4" y="16"/>
                  </a:moveTo>
                  <a:cubicBezTo>
                    <a:pt x="2" y="16"/>
                    <a:pt x="0" y="15"/>
                    <a:pt x="0" y="13"/>
                  </a:cubicBezTo>
                  <a:cubicBezTo>
                    <a:pt x="0" y="4"/>
                    <a:pt x="0" y="4"/>
                    <a:pt x="0" y="4"/>
                  </a:cubicBezTo>
                  <a:cubicBezTo>
                    <a:pt x="0" y="2"/>
                    <a:pt x="2" y="0"/>
                    <a:pt x="4" y="0"/>
                  </a:cubicBezTo>
                  <a:cubicBezTo>
                    <a:pt x="6" y="0"/>
                    <a:pt x="8" y="2"/>
                    <a:pt x="8" y="4"/>
                  </a:cubicBezTo>
                  <a:cubicBezTo>
                    <a:pt x="8" y="13"/>
                    <a:pt x="8" y="13"/>
                    <a:pt x="8" y="13"/>
                  </a:cubicBezTo>
                  <a:cubicBezTo>
                    <a:pt x="8" y="15"/>
                    <a:pt x="6" y="16"/>
                    <a:pt x="4" y="16"/>
                  </a:cubicBezTo>
                  <a:close/>
                  <a:moveTo>
                    <a:pt x="4" y="16"/>
                  </a:moveTo>
                  <a:cubicBezTo>
                    <a:pt x="4" y="16"/>
                    <a:pt x="4" y="16"/>
                    <a:pt x="4" y="16"/>
                  </a:cubicBezTo>
                </a:path>
              </a:pathLst>
            </a:custGeom>
            <a:grpFill/>
            <a:ln w="9525">
              <a:solidFill>
                <a:schemeClr val="accent5"/>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9" name="Freeform 328"/>
            <p:cNvSpPr>
              <a:spLocks noEditPoints="1"/>
            </p:cNvSpPr>
            <p:nvPr/>
          </p:nvSpPr>
          <p:spPr bwMode="auto">
            <a:xfrm>
              <a:off x="5212061" y="3999764"/>
              <a:ext cx="57380" cy="57380"/>
            </a:xfrm>
            <a:custGeom>
              <a:avLst/>
              <a:gdLst>
                <a:gd name="T0" fmla="*/ 4 w 14"/>
                <a:gd name="T1" fmla="*/ 14 h 14"/>
                <a:gd name="T2" fmla="*/ 1 w 14"/>
                <a:gd name="T3" fmla="*/ 13 h 14"/>
                <a:gd name="T4" fmla="*/ 1 w 14"/>
                <a:gd name="T5" fmla="*/ 8 h 14"/>
                <a:gd name="T6" fmla="*/ 7 w 14"/>
                <a:gd name="T7" fmla="*/ 2 h 14"/>
                <a:gd name="T8" fmla="*/ 12 w 14"/>
                <a:gd name="T9" fmla="*/ 2 h 14"/>
                <a:gd name="T10" fmla="*/ 12 w 14"/>
                <a:gd name="T11" fmla="*/ 7 h 14"/>
                <a:gd name="T12" fmla="*/ 6 w 14"/>
                <a:gd name="T13" fmla="*/ 13 h 14"/>
                <a:gd name="T14" fmla="*/ 4 w 14"/>
                <a:gd name="T15" fmla="*/ 14 h 14"/>
                <a:gd name="T16" fmla="*/ 4 w 14"/>
                <a:gd name="T17" fmla="*/ 14 h 14"/>
                <a:gd name="T18" fmla="*/ 4 w 14"/>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4" y="14"/>
                  </a:moveTo>
                  <a:cubicBezTo>
                    <a:pt x="3" y="14"/>
                    <a:pt x="2" y="14"/>
                    <a:pt x="1" y="13"/>
                  </a:cubicBezTo>
                  <a:cubicBezTo>
                    <a:pt x="0" y="11"/>
                    <a:pt x="0" y="9"/>
                    <a:pt x="1" y="8"/>
                  </a:cubicBezTo>
                  <a:cubicBezTo>
                    <a:pt x="7" y="2"/>
                    <a:pt x="7" y="2"/>
                    <a:pt x="7" y="2"/>
                  </a:cubicBezTo>
                  <a:cubicBezTo>
                    <a:pt x="8" y="0"/>
                    <a:pt x="11" y="0"/>
                    <a:pt x="12" y="2"/>
                  </a:cubicBezTo>
                  <a:cubicBezTo>
                    <a:pt x="14" y="3"/>
                    <a:pt x="14" y="6"/>
                    <a:pt x="12" y="7"/>
                  </a:cubicBezTo>
                  <a:cubicBezTo>
                    <a:pt x="6" y="13"/>
                    <a:pt x="6" y="13"/>
                    <a:pt x="6" y="13"/>
                  </a:cubicBezTo>
                  <a:cubicBezTo>
                    <a:pt x="6" y="14"/>
                    <a:pt x="5" y="14"/>
                    <a:pt x="4" y="14"/>
                  </a:cubicBezTo>
                  <a:close/>
                  <a:moveTo>
                    <a:pt x="4" y="14"/>
                  </a:moveTo>
                  <a:cubicBezTo>
                    <a:pt x="4" y="14"/>
                    <a:pt x="4" y="14"/>
                    <a:pt x="4" y="14"/>
                  </a:cubicBezTo>
                </a:path>
              </a:pathLst>
            </a:custGeom>
            <a:grpFill/>
            <a:ln w="9525">
              <a:solidFill>
                <a:schemeClr val="accent5"/>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0" name="Freeform 329"/>
            <p:cNvSpPr>
              <a:spLocks noEditPoints="1"/>
            </p:cNvSpPr>
            <p:nvPr/>
          </p:nvSpPr>
          <p:spPr bwMode="auto">
            <a:xfrm>
              <a:off x="5069600" y="3999764"/>
              <a:ext cx="55401" cy="57380"/>
            </a:xfrm>
            <a:custGeom>
              <a:avLst/>
              <a:gdLst>
                <a:gd name="T0" fmla="*/ 10 w 14"/>
                <a:gd name="T1" fmla="*/ 14 h 14"/>
                <a:gd name="T2" fmla="*/ 7 w 14"/>
                <a:gd name="T3" fmla="*/ 13 h 14"/>
                <a:gd name="T4" fmla="*/ 2 w 14"/>
                <a:gd name="T5" fmla="*/ 7 h 14"/>
                <a:gd name="T6" fmla="*/ 2 w 14"/>
                <a:gd name="T7" fmla="*/ 2 h 14"/>
                <a:gd name="T8" fmla="*/ 7 w 14"/>
                <a:gd name="T9" fmla="*/ 2 h 14"/>
                <a:gd name="T10" fmla="*/ 13 w 14"/>
                <a:gd name="T11" fmla="*/ 8 h 14"/>
                <a:gd name="T12" fmla="*/ 13 w 14"/>
                <a:gd name="T13" fmla="*/ 13 h 14"/>
                <a:gd name="T14" fmla="*/ 10 w 14"/>
                <a:gd name="T15" fmla="*/ 14 h 14"/>
                <a:gd name="T16" fmla="*/ 10 w 14"/>
                <a:gd name="T17" fmla="*/ 14 h 14"/>
                <a:gd name="T18" fmla="*/ 10 w 14"/>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10" y="14"/>
                  </a:moveTo>
                  <a:cubicBezTo>
                    <a:pt x="9" y="14"/>
                    <a:pt x="8" y="14"/>
                    <a:pt x="7" y="13"/>
                  </a:cubicBezTo>
                  <a:cubicBezTo>
                    <a:pt x="2" y="7"/>
                    <a:pt x="2" y="7"/>
                    <a:pt x="2" y="7"/>
                  </a:cubicBezTo>
                  <a:cubicBezTo>
                    <a:pt x="0" y="6"/>
                    <a:pt x="0" y="3"/>
                    <a:pt x="2" y="2"/>
                  </a:cubicBezTo>
                  <a:cubicBezTo>
                    <a:pt x="3" y="0"/>
                    <a:pt x="5" y="0"/>
                    <a:pt x="7" y="2"/>
                  </a:cubicBezTo>
                  <a:cubicBezTo>
                    <a:pt x="13" y="8"/>
                    <a:pt x="13" y="8"/>
                    <a:pt x="13" y="8"/>
                  </a:cubicBezTo>
                  <a:cubicBezTo>
                    <a:pt x="14" y="9"/>
                    <a:pt x="14" y="11"/>
                    <a:pt x="13" y="13"/>
                  </a:cubicBezTo>
                  <a:cubicBezTo>
                    <a:pt x="12" y="14"/>
                    <a:pt x="11" y="14"/>
                    <a:pt x="10" y="14"/>
                  </a:cubicBezTo>
                  <a:close/>
                  <a:moveTo>
                    <a:pt x="10" y="14"/>
                  </a:moveTo>
                  <a:cubicBezTo>
                    <a:pt x="10" y="14"/>
                    <a:pt x="10" y="14"/>
                    <a:pt x="10" y="14"/>
                  </a:cubicBezTo>
                </a:path>
              </a:pathLst>
            </a:custGeom>
            <a:grpFill/>
            <a:ln w="9525">
              <a:solidFill>
                <a:schemeClr val="accent5"/>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5" name="Google Shape;512;p41"/>
          <p:cNvSpPr/>
          <p:nvPr/>
        </p:nvSpPr>
        <p:spPr>
          <a:xfrm>
            <a:off x="261257" y="1913828"/>
            <a:ext cx="3166987" cy="2278162"/>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a:off x="626339" y="2184510"/>
            <a:ext cx="2996014" cy="1569660"/>
          </a:xfrm>
          <a:prstGeom prst="rect">
            <a:avLst/>
          </a:prstGeom>
        </p:spPr>
        <p:txBody>
          <a:bodyPr wrap="square">
            <a:spAutoFit/>
          </a:bodyPr>
          <a:lstStyle/>
          <a:p>
            <a:r>
              <a:rPr lang="fr-CA" sz="1200" i="1" dirty="0">
                <a:solidFill>
                  <a:schemeClr val="accent3"/>
                </a:solidFill>
              </a:rPr>
              <a:t>« L’événement [au Monument commémoratif de guerre et sur la </a:t>
            </a:r>
            <a:endParaRPr lang="fr-CA" sz="1200" i="1" dirty="0" smtClean="0">
              <a:solidFill>
                <a:schemeClr val="accent3"/>
              </a:solidFill>
            </a:endParaRPr>
          </a:p>
          <a:p>
            <a:r>
              <a:rPr lang="fr-CA" sz="1200" i="1" dirty="0" smtClean="0">
                <a:solidFill>
                  <a:schemeClr val="accent3"/>
                </a:solidFill>
              </a:rPr>
              <a:t>Colline </a:t>
            </a:r>
            <a:r>
              <a:rPr lang="fr-CA" sz="1200" i="1" dirty="0">
                <a:solidFill>
                  <a:schemeClr val="accent3"/>
                </a:solidFill>
              </a:rPr>
              <a:t>du Parlement] a permis aux Canadiens de se rendre compte que le Canada n’est pas à l’abri d’attaques terroristes et d’établir de nouvelles attentes et le désir de renforcer la sécurité dans la capitale du pays »</a:t>
            </a:r>
            <a:endParaRPr lang="en-US" sz="1200" i="1" dirty="0">
              <a:solidFill>
                <a:schemeClr val="accent3"/>
              </a:solidFill>
            </a:endParaRPr>
          </a:p>
        </p:txBody>
      </p:sp>
    </p:spTree>
    <p:extLst>
      <p:ext uri="{BB962C8B-B14F-4D97-AF65-F5344CB8AC3E}">
        <p14:creationId xmlns:p14="http://schemas.microsoft.com/office/powerpoint/2010/main" val="40384434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world map"/>
          <p:cNvGrpSpPr/>
          <p:nvPr/>
        </p:nvGrpSpPr>
        <p:grpSpPr>
          <a:xfrm>
            <a:off x="1287712" y="2391144"/>
            <a:ext cx="5405448" cy="3296953"/>
            <a:chOff x="3175" y="644525"/>
            <a:chExt cx="9140826" cy="5575300"/>
          </a:xfrm>
          <a:solidFill>
            <a:schemeClr val="accent2">
              <a:lumMod val="40000"/>
              <a:lumOff val="60000"/>
            </a:schemeClr>
          </a:solidFill>
        </p:grpSpPr>
        <p:sp>
          <p:nvSpPr>
            <p:cNvPr id="63" name="world map piece"/>
            <p:cNvSpPr>
              <a:spLocks/>
            </p:cNvSpPr>
            <p:nvPr/>
          </p:nvSpPr>
          <p:spPr bwMode="auto">
            <a:xfrm>
              <a:off x="1876425" y="3625850"/>
              <a:ext cx="254000" cy="139700"/>
            </a:xfrm>
            <a:custGeom>
              <a:avLst/>
              <a:gdLst>
                <a:gd name="T0" fmla="*/ 71 w 91"/>
                <a:gd name="T1" fmla="*/ 17 h 50"/>
                <a:gd name="T2" fmla="*/ 60 w 91"/>
                <a:gd name="T3" fmla="*/ 12 h 50"/>
                <a:gd name="T4" fmla="*/ 40 w 91"/>
                <a:gd name="T5" fmla="*/ 4 h 50"/>
                <a:gd name="T6" fmla="*/ 31 w 91"/>
                <a:gd name="T7" fmla="*/ 2 h 50"/>
                <a:gd name="T8" fmla="*/ 25 w 91"/>
                <a:gd name="T9" fmla="*/ 1 h 50"/>
                <a:gd name="T10" fmla="*/ 14 w 91"/>
                <a:gd name="T11" fmla="*/ 0 h 50"/>
                <a:gd name="T12" fmla="*/ 4 w 91"/>
                <a:gd name="T13" fmla="*/ 3 h 50"/>
                <a:gd name="T14" fmla="*/ 4 w 91"/>
                <a:gd name="T15" fmla="*/ 17 h 50"/>
                <a:gd name="T16" fmla="*/ 4 w 91"/>
                <a:gd name="T17" fmla="*/ 18 h 50"/>
                <a:gd name="T18" fmla="*/ 6 w 91"/>
                <a:gd name="T19" fmla="*/ 18 h 50"/>
                <a:gd name="T20" fmla="*/ 20 w 91"/>
                <a:gd name="T21" fmla="*/ 23 h 50"/>
                <a:gd name="T22" fmla="*/ 23 w 91"/>
                <a:gd name="T23" fmla="*/ 23 h 50"/>
                <a:gd name="T24" fmla="*/ 23 w 91"/>
                <a:gd name="T25" fmla="*/ 23 h 50"/>
                <a:gd name="T26" fmla="*/ 28 w 91"/>
                <a:gd name="T27" fmla="*/ 23 h 50"/>
                <a:gd name="T28" fmla="*/ 40 w 91"/>
                <a:gd name="T29" fmla="*/ 23 h 50"/>
                <a:gd name="T30" fmla="*/ 42 w 91"/>
                <a:gd name="T31" fmla="*/ 26 h 50"/>
                <a:gd name="T32" fmla="*/ 49 w 91"/>
                <a:gd name="T33" fmla="*/ 35 h 50"/>
                <a:gd name="T34" fmla="*/ 54 w 91"/>
                <a:gd name="T35" fmla="*/ 40 h 50"/>
                <a:gd name="T36" fmla="*/ 69 w 91"/>
                <a:gd name="T37" fmla="*/ 50 h 50"/>
                <a:gd name="T38" fmla="*/ 79 w 91"/>
                <a:gd name="T39" fmla="*/ 50 h 50"/>
                <a:gd name="T40" fmla="*/ 90 w 91"/>
                <a:gd name="T41" fmla="*/ 43 h 50"/>
                <a:gd name="T42" fmla="*/ 79 w 91"/>
                <a:gd name="T43" fmla="*/ 21 h 50"/>
                <a:gd name="T44" fmla="*/ 71 w 91"/>
                <a:gd name="T45" fmla="*/ 1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 h="50">
                  <a:moveTo>
                    <a:pt x="71" y="17"/>
                  </a:moveTo>
                  <a:cubicBezTo>
                    <a:pt x="67" y="17"/>
                    <a:pt x="64" y="15"/>
                    <a:pt x="60" y="12"/>
                  </a:cubicBezTo>
                  <a:cubicBezTo>
                    <a:pt x="53" y="7"/>
                    <a:pt x="48" y="5"/>
                    <a:pt x="40" y="4"/>
                  </a:cubicBezTo>
                  <a:cubicBezTo>
                    <a:pt x="35" y="4"/>
                    <a:pt x="34" y="3"/>
                    <a:pt x="31" y="2"/>
                  </a:cubicBezTo>
                  <a:cubicBezTo>
                    <a:pt x="30" y="2"/>
                    <a:pt x="28" y="1"/>
                    <a:pt x="25" y="1"/>
                  </a:cubicBezTo>
                  <a:cubicBezTo>
                    <a:pt x="21" y="1"/>
                    <a:pt x="17" y="0"/>
                    <a:pt x="14" y="0"/>
                  </a:cubicBezTo>
                  <a:cubicBezTo>
                    <a:pt x="7" y="0"/>
                    <a:pt x="5" y="1"/>
                    <a:pt x="4" y="3"/>
                  </a:cubicBezTo>
                  <a:cubicBezTo>
                    <a:pt x="3" y="5"/>
                    <a:pt x="0" y="10"/>
                    <a:pt x="4" y="17"/>
                  </a:cubicBezTo>
                  <a:cubicBezTo>
                    <a:pt x="4" y="18"/>
                    <a:pt x="4" y="18"/>
                    <a:pt x="4" y="18"/>
                  </a:cubicBezTo>
                  <a:cubicBezTo>
                    <a:pt x="6" y="18"/>
                    <a:pt x="6" y="18"/>
                    <a:pt x="6" y="18"/>
                  </a:cubicBezTo>
                  <a:cubicBezTo>
                    <a:pt x="6" y="18"/>
                    <a:pt x="15" y="21"/>
                    <a:pt x="20" y="23"/>
                  </a:cubicBezTo>
                  <a:cubicBezTo>
                    <a:pt x="20" y="23"/>
                    <a:pt x="21" y="23"/>
                    <a:pt x="23" y="23"/>
                  </a:cubicBezTo>
                  <a:cubicBezTo>
                    <a:pt x="23" y="23"/>
                    <a:pt x="23" y="23"/>
                    <a:pt x="23" y="23"/>
                  </a:cubicBezTo>
                  <a:cubicBezTo>
                    <a:pt x="25" y="23"/>
                    <a:pt x="26" y="23"/>
                    <a:pt x="28" y="23"/>
                  </a:cubicBezTo>
                  <a:cubicBezTo>
                    <a:pt x="32" y="23"/>
                    <a:pt x="37" y="23"/>
                    <a:pt x="40" y="23"/>
                  </a:cubicBezTo>
                  <a:cubicBezTo>
                    <a:pt x="42" y="23"/>
                    <a:pt x="42" y="23"/>
                    <a:pt x="42" y="26"/>
                  </a:cubicBezTo>
                  <a:cubicBezTo>
                    <a:pt x="43" y="28"/>
                    <a:pt x="45" y="32"/>
                    <a:pt x="49" y="35"/>
                  </a:cubicBezTo>
                  <a:cubicBezTo>
                    <a:pt x="52" y="37"/>
                    <a:pt x="53" y="39"/>
                    <a:pt x="54" y="40"/>
                  </a:cubicBezTo>
                  <a:cubicBezTo>
                    <a:pt x="58" y="44"/>
                    <a:pt x="61" y="49"/>
                    <a:pt x="69" y="50"/>
                  </a:cubicBezTo>
                  <a:cubicBezTo>
                    <a:pt x="73" y="50"/>
                    <a:pt x="76" y="50"/>
                    <a:pt x="79" y="50"/>
                  </a:cubicBezTo>
                  <a:cubicBezTo>
                    <a:pt x="81" y="50"/>
                    <a:pt x="89" y="50"/>
                    <a:pt x="90" y="43"/>
                  </a:cubicBezTo>
                  <a:cubicBezTo>
                    <a:pt x="91" y="35"/>
                    <a:pt x="87" y="25"/>
                    <a:pt x="79" y="21"/>
                  </a:cubicBezTo>
                  <a:cubicBezTo>
                    <a:pt x="75" y="19"/>
                    <a:pt x="74" y="18"/>
                    <a:pt x="71"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4" name="world map piece"/>
            <p:cNvSpPr>
              <a:spLocks/>
            </p:cNvSpPr>
            <p:nvPr/>
          </p:nvSpPr>
          <p:spPr bwMode="auto">
            <a:xfrm>
              <a:off x="2168525" y="3727450"/>
              <a:ext cx="142875" cy="82550"/>
            </a:xfrm>
            <a:custGeom>
              <a:avLst/>
              <a:gdLst>
                <a:gd name="T0" fmla="*/ 40 w 51"/>
                <a:gd name="T1" fmla="*/ 8 h 30"/>
                <a:gd name="T2" fmla="*/ 39 w 51"/>
                <a:gd name="T3" fmla="*/ 8 h 30"/>
                <a:gd name="T4" fmla="*/ 32 w 51"/>
                <a:gd name="T5" fmla="*/ 4 h 30"/>
                <a:gd name="T6" fmla="*/ 24 w 51"/>
                <a:gd name="T7" fmla="*/ 1 h 30"/>
                <a:gd name="T8" fmla="*/ 21 w 51"/>
                <a:gd name="T9" fmla="*/ 1 h 30"/>
                <a:gd name="T10" fmla="*/ 14 w 51"/>
                <a:gd name="T11" fmla="*/ 0 h 30"/>
                <a:gd name="T12" fmla="*/ 8 w 51"/>
                <a:gd name="T13" fmla="*/ 2 h 30"/>
                <a:gd name="T14" fmla="*/ 7 w 51"/>
                <a:gd name="T15" fmla="*/ 3 h 30"/>
                <a:gd name="T16" fmla="*/ 2 w 51"/>
                <a:gd name="T17" fmla="*/ 20 h 30"/>
                <a:gd name="T18" fmla="*/ 21 w 51"/>
                <a:gd name="T19" fmla="*/ 30 h 30"/>
                <a:gd name="T20" fmla="*/ 28 w 51"/>
                <a:gd name="T21" fmla="*/ 30 h 30"/>
                <a:gd name="T22" fmla="*/ 47 w 51"/>
                <a:gd name="T23" fmla="*/ 24 h 30"/>
                <a:gd name="T24" fmla="*/ 51 w 51"/>
                <a:gd name="T25" fmla="*/ 18 h 30"/>
                <a:gd name="T26" fmla="*/ 40 w 51"/>
                <a:gd name="T27"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30">
                  <a:moveTo>
                    <a:pt x="40" y="8"/>
                  </a:moveTo>
                  <a:cubicBezTo>
                    <a:pt x="39" y="8"/>
                    <a:pt x="39" y="8"/>
                    <a:pt x="39" y="8"/>
                  </a:cubicBezTo>
                  <a:cubicBezTo>
                    <a:pt x="36" y="7"/>
                    <a:pt x="34" y="5"/>
                    <a:pt x="32" y="4"/>
                  </a:cubicBezTo>
                  <a:cubicBezTo>
                    <a:pt x="29" y="3"/>
                    <a:pt x="27" y="1"/>
                    <a:pt x="24" y="1"/>
                  </a:cubicBezTo>
                  <a:cubicBezTo>
                    <a:pt x="24" y="1"/>
                    <a:pt x="22" y="1"/>
                    <a:pt x="21" y="1"/>
                  </a:cubicBezTo>
                  <a:cubicBezTo>
                    <a:pt x="18" y="0"/>
                    <a:pt x="16" y="0"/>
                    <a:pt x="14" y="0"/>
                  </a:cubicBezTo>
                  <a:cubicBezTo>
                    <a:pt x="11" y="0"/>
                    <a:pt x="9" y="1"/>
                    <a:pt x="8" y="2"/>
                  </a:cubicBezTo>
                  <a:cubicBezTo>
                    <a:pt x="7" y="3"/>
                    <a:pt x="7" y="3"/>
                    <a:pt x="7" y="3"/>
                  </a:cubicBezTo>
                  <a:cubicBezTo>
                    <a:pt x="2" y="11"/>
                    <a:pt x="0" y="16"/>
                    <a:pt x="2" y="20"/>
                  </a:cubicBezTo>
                  <a:cubicBezTo>
                    <a:pt x="4" y="26"/>
                    <a:pt x="12" y="28"/>
                    <a:pt x="21" y="30"/>
                  </a:cubicBezTo>
                  <a:cubicBezTo>
                    <a:pt x="23" y="30"/>
                    <a:pt x="25" y="30"/>
                    <a:pt x="28" y="30"/>
                  </a:cubicBezTo>
                  <a:cubicBezTo>
                    <a:pt x="35" y="30"/>
                    <a:pt x="41" y="29"/>
                    <a:pt x="47" y="24"/>
                  </a:cubicBezTo>
                  <a:cubicBezTo>
                    <a:pt x="50" y="22"/>
                    <a:pt x="51" y="19"/>
                    <a:pt x="51" y="18"/>
                  </a:cubicBezTo>
                  <a:cubicBezTo>
                    <a:pt x="50" y="14"/>
                    <a:pt x="46" y="12"/>
                    <a:pt x="4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5" name="world map piece"/>
            <p:cNvSpPr>
              <a:spLocks/>
            </p:cNvSpPr>
            <p:nvPr/>
          </p:nvSpPr>
          <p:spPr bwMode="auto">
            <a:xfrm>
              <a:off x="1720850" y="911225"/>
              <a:ext cx="242888" cy="139700"/>
            </a:xfrm>
            <a:custGeom>
              <a:avLst/>
              <a:gdLst>
                <a:gd name="T0" fmla="*/ 21 w 87"/>
                <a:gd name="T1" fmla="*/ 49 h 50"/>
                <a:gd name="T2" fmla="*/ 22 w 87"/>
                <a:gd name="T3" fmla="*/ 49 h 50"/>
                <a:gd name="T4" fmla="*/ 22 w 87"/>
                <a:gd name="T5" fmla="*/ 50 h 50"/>
                <a:gd name="T6" fmla="*/ 24 w 87"/>
                <a:gd name="T7" fmla="*/ 50 h 50"/>
                <a:gd name="T8" fmla="*/ 35 w 87"/>
                <a:gd name="T9" fmla="*/ 42 h 50"/>
                <a:gd name="T10" fmla="*/ 39 w 87"/>
                <a:gd name="T11" fmla="*/ 38 h 50"/>
                <a:gd name="T12" fmla="*/ 49 w 87"/>
                <a:gd name="T13" fmla="*/ 40 h 50"/>
                <a:gd name="T14" fmla="*/ 61 w 87"/>
                <a:gd name="T15" fmla="*/ 43 h 50"/>
                <a:gd name="T16" fmla="*/ 63 w 87"/>
                <a:gd name="T17" fmla="*/ 44 h 50"/>
                <a:gd name="T18" fmla="*/ 68 w 87"/>
                <a:gd name="T19" fmla="*/ 44 h 50"/>
                <a:gd name="T20" fmla="*/ 76 w 87"/>
                <a:gd name="T21" fmla="*/ 39 h 50"/>
                <a:gd name="T22" fmla="*/ 79 w 87"/>
                <a:gd name="T23" fmla="*/ 37 h 50"/>
                <a:gd name="T24" fmla="*/ 84 w 87"/>
                <a:gd name="T25" fmla="*/ 11 h 50"/>
                <a:gd name="T26" fmla="*/ 73 w 87"/>
                <a:gd name="T27" fmla="*/ 3 h 50"/>
                <a:gd name="T28" fmla="*/ 71 w 87"/>
                <a:gd name="T29" fmla="*/ 2 h 50"/>
                <a:gd name="T30" fmla="*/ 52 w 87"/>
                <a:gd name="T31" fmla="*/ 0 h 50"/>
                <a:gd name="T32" fmla="*/ 36 w 87"/>
                <a:gd name="T33" fmla="*/ 6 h 50"/>
                <a:gd name="T34" fmla="*/ 27 w 87"/>
                <a:gd name="T35" fmla="*/ 7 h 50"/>
                <a:gd name="T36" fmla="*/ 12 w 87"/>
                <a:gd name="T37" fmla="*/ 13 h 50"/>
                <a:gd name="T38" fmla="*/ 8 w 87"/>
                <a:gd name="T39" fmla="*/ 20 h 50"/>
                <a:gd name="T40" fmla="*/ 2 w 87"/>
                <a:gd name="T41" fmla="*/ 33 h 50"/>
                <a:gd name="T42" fmla="*/ 21 w 87"/>
                <a:gd name="T43"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50">
                  <a:moveTo>
                    <a:pt x="21" y="49"/>
                  </a:moveTo>
                  <a:cubicBezTo>
                    <a:pt x="22" y="49"/>
                    <a:pt x="22" y="49"/>
                    <a:pt x="22" y="49"/>
                  </a:cubicBezTo>
                  <a:cubicBezTo>
                    <a:pt x="22" y="50"/>
                    <a:pt x="22" y="50"/>
                    <a:pt x="22" y="50"/>
                  </a:cubicBezTo>
                  <a:cubicBezTo>
                    <a:pt x="22" y="50"/>
                    <a:pt x="23" y="50"/>
                    <a:pt x="24" y="50"/>
                  </a:cubicBezTo>
                  <a:cubicBezTo>
                    <a:pt x="31" y="50"/>
                    <a:pt x="33" y="45"/>
                    <a:pt x="35" y="42"/>
                  </a:cubicBezTo>
                  <a:cubicBezTo>
                    <a:pt x="37" y="38"/>
                    <a:pt x="38" y="38"/>
                    <a:pt x="39" y="38"/>
                  </a:cubicBezTo>
                  <a:cubicBezTo>
                    <a:pt x="44" y="38"/>
                    <a:pt x="46" y="38"/>
                    <a:pt x="49" y="40"/>
                  </a:cubicBezTo>
                  <a:cubicBezTo>
                    <a:pt x="53" y="42"/>
                    <a:pt x="56" y="43"/>
                    <a:pt x="61" y="43"/>
                  </a:cubicBezTo>
                  <a:cubicBezTo>
                    <a:pt x="63" y="44"/>
                    <a:pt x="63" y="44"/>
                    <a:pt x="63" y="44"/>
                  </a:cubicBezTo>
                  <a:cubicBezTo>
                    <a:pt x="65" y="44"/>
                    <a:pt x="66" y="44"/>
                    <a:pt x="68" y="44"/>
                  </a:cubicBezTo>
                  <a:cubicBezTo>
                    <a:pt x="72" y="44"/>
                    <a:pt x="73" y="43"/>
                    <a:pt x="76" y="39"/>
                  </a:cubicBezTo>
                  <a:cubicBezTo>
                    <a:pt x="76" y="38"/>
                    <a:pt x="77" y="38"/>
                    <a:pt x="79" y="37"/>
                  </a:cubicBezTo>
                  <a:cubicBezTo>
                    <a:pt x="85" y="29"/>
                    <a:pt x="87" y="19"/>
                    <a:pt x="84" y="11"/>
                  </a:cubicBezTo>
                  <a:cubicBezTo>
                    <a:pt x="82" y="6"/>
                    <a:pt x="78" y="3"/>
                    <a:pt x="73" y="3"/>
                  </a:cubicBezTo>
                  <a:cubicBezTo>
                    <a:pt x="71" y="2"/>
                    <a:pt x="71" y="2"/>
                    <a:pt x="71" y="2"/>
                  </a:cubicBezTo>
                  <a:cubicBezTo>
                    <a:pt x="65" y="1"/>
                    <a:pt x="58" y="0"/>
                    <a:pt x="52" y="0"/>
                  </a:cubicBezTo>
                  <a:cubicBezTo>
                    <a:pt x="44" y="0"/>
                    <a:pt x="38" y="2"/>
                    <a:pt x="36" y="6"/>
                  </a:cubicBezTo>
                  <a:cubicBezTo>
                    <a:pt x="34" y="7"/>
                    <a:pt x="31" y="7"/>
                    <a:pt x="27" y="7"/>
                  </a:cubicBezTo>
                  <a:cubicBezTo>
                    <a:pt x="22" y="8"/>
                    <a:pt x="16" y="8"/>
                    <a:pt x="12" y="13"/>
                  </a:cubicBezTo>
                  <a:cubicBezTo>
                    <a:pt x="11" y="16"/>
                    <a:pt x="10" y="18"/>
                    <a:pt x="8" y="20"/>
                  </a:cubicBezTo>
                  <a:cubicBezTo>
                    <a:pt x="4" y="24"/>
                    <a:pt x="0" y="27"/>
                    <a:pt x="2" y="33"/>
                  </a:cubicBezTo>
                  <a:cubicBezTo>
                    <a:pt x="4" y="41"/>
                    <a:pt x="18" y="48"/>
                    <a:pt x="21"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6" name="world map piece"/>
            <p:cNvSpPr>
              <a:spLocks/>
            </p:cNvSpPr>
            <p:nvPr/>
          </p:nvSpPr>
          <p:spPr bwMode="auto">
            <a:xfrm>
              <a:off x="2008188" y="852488"/>
              <a:ext cx="158750" cy="147638"/>
            </a:xfrm>
            <a:custGeom>
              <a:avLst/>
              <a:gdLst>
                <a:gd name="T0" fmla="*/ 16 w 57"/>
                <a:gd name="T1" fmla="*/ 53 h 53"/>
                <a:gd name="T2" fmla="*/ 32 w 57"/>
                <a:gd name="T3" fmla="*/ 48 h 53"/>
                <a:gd name="T4" fmla="*/ 39 w 57"/>
                <a:gd name="T5" fmla="*/ 34 h 53"/>
                <a:gd name="T6" fmla="*/ 42 w 57"/>
                <a:gd name="T7" fmla="*/ 26 h 53"/>
                <a:gd name="T8" fmla="*/ 49 w 57"/>
                <a:gd name="T9" fmla="*/ 21 h 53"/>
                <a:gd name="T10" fmla="*/ 53 w 57"/>
                <a:gd name="T11" fmla="*/ 6 h 53"/>
                <a:gd name="T12" fmla="*/ 44 w 57"/>
                <a:gd name="T13" fmla="*/ 0 h 53"/>
                <a:gd name="T14" fmla="*/ 16 w 57"/>
                <a:gd name="T15" fmla="*/ 15 h 53"/>
                <a:gd name="T16" fmla="*/ 6 w 57"/>
                <a:gd name="T17" fmla="*/ 47 h 53"/>
                <a:gd name="T18" fmla="*/ 16 w 57"/>
                <a:gd name="T1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3">
                  <a:moveTo>
                    <a:pt x="16" y="53"/>
                  </a:moveTo>
                  <a:cubicBezTo>
                    <a:pt x="20" y="53"/>
                    <a:pt x="25" y="51"/>
                    <a:pt x="32" y="48"/>
                  </a:cubicBezTo>
                  <a:cubicBezTo>
                    <a:pt x="39" y="44"/>
                    <a:pt x="39" y="39"/>
                    <a:pt x="39" y="34"/>
                  </a:cubicBezTo>
                  <a:cubicBezTo>
                    <a:pt x="40" y="32"/>
                    <a:pt x="40" y="29"/>
                    <a:pt x="42" y="26"/>
                  </a:cubicBezTo>
                  <a:cubicBezTo>
                    <a:pt x="44" y="24"/>
                    <a:pt x="46" y="22"/>
                    <a:pt x="49" y="21"/>
                  </a:cubicBezTo>
                  <a:cubicBezTo>
                    <a:pt x="52" y="18"/>
                    <a:pt x="57" y="15"/>
                    <a:pt x="53" y="6"/>
                  </a:cubicBezTo>
                  <a:cubicBezTo>
                    <a:pt x="51" y="2"/>
                    <a:pt x="48" y="0"/>
                    <a:pt x="44" y="0"/>
                  </a:cubicBezTo>
                  <a:cubicBezTo>
                    <a:pt x="37" y="0"/>
                    <a:pt x="28" y="6"/>
                    <a:pt x="16" y="15"/>
                  </a:cubicBezTo>
                  <a:cubicBezTo>
                    <a:pt x="0" y="28"/>
                    <a:pt x="0" y="36"/>
                    <a:pt x="6" y="47"/>
                  </a:cubicBezTo>
                  <a:cubicBezTo>
                    <a:pt x="8" y="52"/>
                    <a:pt x="11" y="53"/>
                    <a:pt x="1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7" name="world map piece"/>
            <p:cNvSpPr>
              <a:spLocks/>
            </p:cNvSpPr>
            <p:nvPr/>
          </p:nvSpPr>
          <p:spPr bwMode="auto">
            <a:xfrm>
              <a:off x="2222500" y="815975"/>
              <a:ext cx="207963" cy="254000"/>
            </a:xfrm>
            <a:custGeom>
              <a:avLst/>
              <a:gdLst>
                <a:gd name="T0" fmla="*/ 3 w 75"/>
                <a:gd name="T1" fmla="*/ 44 h 91"/>
                <a:gd name="T2" fmla="*/ 5 w 75"/>
                <a:gd name="T3" fmla="*/ 50 h 91"/>
                <a:gd name="T4" fmla="*/ 5 w 75"/>
                <a:gd name="T5" fmla="*/ 52 h 91"/>
                <a:gd name="T6" fmla="*/ 5 w 75"/>
                <a:gd name="T7" fmla="*/ 57 h 91"/>
                <a:gd name="T8" fmla="*/ 6 w 75"/>
                <a:gd name="T9" fmla="*/ 60 h 91"/>
                <a:gd name="T10" fmla="*/ 16 w 75"/>
                <a:gd name="T11" fmla="*/ 64 h 91"/>
                <a:gd name="T12" fmla="*/ 18 w 75"/>
                <a:gd name="T13" fmla="*/ 65 h 91"/>
                <a:gd name="T14" fmla="*/ 23 w 75"/>
                <a:gd name="T15" fmla="*/ 66 h 91"/>
                <a:gd name="T16" fmla="*/ 28 w 75"/>
                <a:gd name="T17" fmla="*/ 68 h 91"/>
                <a:gd name="T18" fmla="*/ 31 w 75"/>
                <a:gd name="T19" fmla="*/ 68 h 91"/>
                <a:gd name="T20" fmla="*/ 35 w 75"/>
                <a:gd name="T21" fmla="*/ 70 h 91"/>
                <a:gd name="T22" fmla="*/ 40 w 75"/>
                <a:gd name="T23" fmla="*/ 77 h 91"/>
                <a:gd name="T24" fmla="*/ 43 w 75"/>
                <a:gd name="T25" fmla="*/ 83 h 91"/>
                <a:gd name="T26" fmla="*/ 54 w 75"/>
                <a:gd name="T27" fmla="*/ 91 h 91"/>
                <a:gd name="T28" fmla="*/ 70 w 75"/>
                <a:gd name="T29" fmla="*/ 74 h 91"/>
                <a:gd name="T30" fmla="*/ 59 w 75"/>
                <a:gd name="T31" fmla="*/ 46 h 91"/>
                <a:gd name="T32" fmla="*/ 54 w 75"/>
                <a:gd name="T33" fmla="*/ 34 h 91"/>
                <a:gd name="T34" fmla="*/ 47 w 75"/>
                <a:gd name="T35" fmla="*/ 22 h 91"/>
                <a:gd name="T36" fmla="*/ 41 w 75"/>
                <a:gd name="T37" fmla="*/ 15 h 91"/>
                <a:gd name="T38" fmla="*/ 24 w 75"/>
                <a:gd name="T39" fmla="*/ 0 h 91"/>
                <a:gd name="T40" fmla="*/ 17 w 75"/>
                <a:gd name="T41" fmla="*/ 3 h 91"/>
                <a:gd name="T42" fmla="*/ 2 w 75"/>
                <a:gd name="T43" fmla="*/ 42 h 91"/>
                <a:gd name="T44" fmla="*/ 3 w 75"/>
                <a:gd name="T45" fmla="*/ 4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91">
                  <a:moveTo>
                    <a:pt x="3" y="44"/>
                  </a:moveTo>
                  <a:cubicBezTo>
                    <a:pt x="4" y="46"/>
                    <a:pt x="4" y="48"/>
                    <a:pt x="5" y="50"/>
                  </a:cubicBezTo>
                  <a:cubicBezTo>
                    <a:pt x="5" y="50"/>
                    <a:pt x="5" y="51"/>
                    <a:pt x="5" y="52"/>
                  </a:cubicBezTo>
                  <a:cubicBezTo>
                    <a:pt x="5" y="54"/>
                    <a:pt x="5" y="56"/>
                    <a:pt x="5" y="57"/>
                  </a:cubicBezTo>
                  <a:cubicBezTo>
                    <a:pt x="5" y="58"/>
                    <a:pt x="5" y="59"/>
                    <a:pt x="6" y="60"/>
                  </a:cubicBezTo>
                  <a:cubicBezTo>
                    <a:pt x="7" y="61"/>
                    <a:pt x="10" y="62"/>
                    <a:pt x="16" y="64"/>
                  </a:cubicBezTo>
                  <a:cubicBezTo>
                    <a:pt x="17" y="64"/>
                    <a:pt x="17" y="64"/>
                    <a:pt x="18" y="65"/>
                  </a:cubicBezTo>
                  <a:cubicBezTo>
                    <a:pt x="21" y="66"/>
                    <a:pt x="22" y="66"/>
                    <a:pt x="23" y="66"/>
                  </a:cubicBezTo>
                  <a:cubicBezTo>
                    <a:pt x="25" y="66"/>
                    <a:pt x="26" y="67"/>
                    <a:pt x="28" y="68"/>
                  </a:cubicBezTo>
                  <a:cubicBezTo>
                    <a:pt x="29" y="68"/>
                    <a:pt x="30" y="68"/>
                    <a:pt x="31" y="68"/>
                  </a:cubicBezTo>
                  <a:cubicBezTo>
                    <a:pt x="32" y="69"/>
                    <a:pt x="34" y="69"/>
                    <a:pt x="35" y="70"/>
                  </a:cubicBezTo>
                  <a:cubicBezTo>
                    <a:pt x="37" y="72"/>
                    <a:pt x="38" y="75"/>
                    <a:pt x="40" y="77"/>
                  </a:cubicBezTo>
                  <a:cubicBezTo>
                    <a:pt x="41" y="79"/>
                    <a:pt x="42" y="81"/>
                    <a:pt x="43" y="83"/>
                  </a:cubicBezTo>
                  <a:cubicBezTo>
                    <a:pt x="46" y="88"/>
                    <a:pt x="49" y="91"/>
                    <a:pt x="54" y="91"/>
                  </a:cubicBezTo>
                  <a:cubicBezTo>
                    <a:pt x="61" y="91"/>
                    <a:pt x="67" y="80"/>
                    <a:pt x="70" y="74"/>
                  </a:cubicBezTo>
                  <a:cubicBezTo>
                    <a:pt x="75" y="63"/>
                    <a:pt x="66" y="54"/>
                    <a:pt x="59" y="46"/>
                  </a:cubicBezTo>
                  <a:cubicBezTo>
                    <a:pt x="55" y="43"/>
                    <a:pt x="54" y="38"/>
                    <a:pt x="54" y="34"/>
                  </a:cubicBezTo>
                  <a:cubicBezTo>
                    <a:pt x="53" y="29"/>
                    <a:pt x="52" y="24"/>
                    <a:pt x="47" y="22"/>
                  </a:cubicBezTo>
                  <a:cubicBezTo>
                    <a:pt x="46" y="21"/>
                    <a:pt x="43" y="18"/>
                    <a:pt x="41" y="15"/>
                  </a:cubicBezTo>
                  <a:cubicBezTo>
                    <a:pt x="36" y="8"/>
                    <a:pt x="31" y="0"/>
                    <a:pt x="24" y="0"/>
                  </a:cubicBezTo>
                  <a:cubicBezTo>
                    <a:pt x="21" y="0"/>
                    <a:pt x="19" y="1"/>
                    <a:pt x="17" y="3"/>
                  </a:cubicBezTo>
                  <a:cubicBezTo>
                    <a:pt x="14" y="7"/>
                    <a:pt x="0" y="34"/>
                    <a:pt x="2" y="42"/>
                  </a:cubicBezTo>
                  <a:lnTo>
                    <a:pt x="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8" name="world map piece"/>
            <p:cNvSpPr>
              <a:spLocks/>
            </p:cNvSpPr>
            <p:nvPr/>
          </p:nvSpPr>
          <p:spPr bwMode="auto">
            <a:xfrm>
              <a:off x="1819275" y="1044575"/>
              <a:ext cx="282575" cy="169863"/>
            </a:xfrm>
            <a:custGeom>
              <a:avLst/>
              <a:gdLst>
                <a:gd name="T0" fmla="*/ 47 w 102"/>
                <a:gd name="T1" fmla="*/ 11 h 61"/>
                <a:gd name="T2" fmla="*/ 38 w 102"/>
                <a:gd name="T3" fmla="*/ 2 h 61"/>
                <a:gd name="T4" fmla="*/ 36 w 102"/>
                <a:gd name="T5" fmla="*/ 2 h 61"/>
                <a:gd name="T6" fmla="*/ 5 w 102"/>
                <a:gd name="T7" fmla="*/ 20 h 61"/>
                <a:gd name="T8" fmla="*/ 3 w 102"/>
                <a:gd name="T9" fmla="*/ 39 h 61"/>
                <a:gd name="T10" fmla="*/ 4 w 102"/>
                <a:gd name="T11" fmla="*/ 47 h 61"/>
                <a:gd name="T12" fmla="*/ 7 w 102"/>
                <a:gd name="T13" fmla="*/ 55 h 61"/>
                <a:gd name="T14" fmla="*/ 18 w 102"/>
                <a:gd name="T15" fmla="*/ 58 h 61"/>
                <a:gd name="T16" fmla="*/ 39 w 102"/>
                <a:gd name="T17" fmla="*/ 55 h 61"/>
                <a:gd name="T18" fmla="*/ 48 w 102"/>
                <a:gd name="T19" fmla="*/ 54 h 61"/>
                <a:gd name="T20" fmla="*/ 58 w 102"/>
                <a:gd name="T21" fmla="*/ 53 h 61"/>
                <a:gd name="T22" fmla="*/ 65 w 102"/>
                <a:gd name="T23" fmla="*/ 55 h 61"/>
                <a:gd name="T24" fmla="*/ 74 w 102"/>
                <a:gd name="T25" fmla="*/ 60 h 61"/>
                <a:gd name="T26" fmla="*/ 79 w 102"/>
                <a:gd name="T27" fmla="*/ 61 h 61"/>
                <a:gd name="T28" fmla="*/ 100 w 102"/>
                <a:gd name="T29" fmla="*/ 36 h 61"/>
                <a:gd name="T30" fmla="*/ 100 w 102"/>
                <a:gd name="T31" fmla="*/ 21 h 61"/>
                <a:gd name="T32" fmla="*/ 99 w 102"/>
                <a:gd name="T33" fmla="*/ 17 h 61"/>
                <a:gd name="T34" fmla="*/ 101 w 102"/>
                <a:gd name="T35" fmla="*/ 8 h 61"/>
                <a:gd name="T36" fmla="*/ 86 w 102"/>
                <a:gd name="T37" fmla="*/ 0 h 61"/>
                <a:gd name="T38" fmla="*/ 74 w 102"/>
                <a:gd name="T39" fmla="*/ 2 h 61"/>
                <a:gd name="T40" fmla="*/ 58 w 102"/>
                <a:gd name="T41" fmla="*/ 17 h 61"/>
                <a:gd name="T42" fmla="*/ 58 w 102"/>
                <a:gd name="T43" fmla="*/ 18 h 61"/>
                <a:gd name="T44" fmla="*/ 55 w 102"/>
                <a:gd name="T45" fmla="*/ 18 h 61"/>
                <a:gd name="T46" fmla="*/ 47 w 102"/>
                <a:gd name="T47" fmla="*/ 1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61">
                  <a:moveTo>
                    <a:pt x="47" y="11"/>
                  </a:moveTo>
                  <a:cubicBezTo>
                    <a:pt x="46" y="7"/>
                    <a:pt x="44" y="2"/>
                    <a:pt x="38" y="2"/>
                  </a:cubicBezTo>
                  <a:cubicBezTo>
                    <a:pt x="38" y="2"/>
                    <a:pt x="37" y="2"/>
                    <a:pt x="36" y="2"/>
                  </a:cubicBezTo>
                  <a:cubicBezTo>
                    <a:pt x="28" y="2"/>
                    <a:pt x="13" y="7"/>
                    <a:pt x="5" y="20"/>
                  </a:cubicBezTo>
                  <a:cubicBezTo>
                    <a:pt x="0" y="28"/>
                    <a:pt x="2" y="33"/>
                    <a:pt x="3" y="39"/>
                  </a:cubicBezTo>
                  <a:cubicBezTo>
                    <a:pt x="4" y="41"/>
                    <a:pt x="5" y="44"/>
                    <a:pt x="4" y="47"/>
                  </a:cubicBezTo>
                  <a:cubicBezTo>
                    <a:pt x="4" y="50"/>
                    <a:pt x="5" y="52"/>
                    <a:pt x="7" y="55"/>
                  </a:cubicBezTo>
                  <a:cubicBezTo>
                    <a:pt x="9" y="57"/>
                    <a:pt x="14" y="58"/>
                    <a:pt x="18" y="58"/>
                  </a:cubicBezTo>
                  <a:cubicBezTo>
                    <a:pt x="24" y="58"/>
                    <a:pt x="30" y="56"/>
                    <a:pt x="39" y="55"/>
                  </a:cubicBezTo>
                  <a:cubicBezTo>
                    <a:pt x="42" y="55"/>
                    <a:pt x="45" y="55"/>
                    <a:pt x="48" y="54"/>
                  </a:cubicBezTo>
                  <a:cubicBezTo>
                    <a:pt x="52" y="54"/>
                    <a:pt x="57" y="53"/>
                    <a:pt x="58" y="53"/>
                  </a:cubicBezTo>
                  <a:cubicBezTo>
                    <a:pt x="63" y="53"/>
                    <a:pt x="63" y="54"/>
                    <a:pt x="65" y="55"/>
                  </a:cubicBezTo>
                  <a:cubicBezTo>
                    <a:pt x="67" y="56"/>
                    <a:pt x="68" y="58"/>
                    <a:pt x="74" y="60"/>
                  </a:cubicBezTo>
                  <a:cubicBezTo>
                    <a:pt x="75" y="60"/>
                    <a:pt x="77" y="61"/>
                    <a:pt x="79" y="61"/>
                  </a:cubicBezTo>
                  <a:cubicBezTo>
                    <a:pt x="87" y="61"/>
                    <a:pt x="95" y="53"/>
                    <a:pt x="100" y="36"/>
                  </a:cubicBezTo>
                  <a:cubicBezTo>
                    <a:pt x="102" y="30"/>
                    <a:pt x="101" y="24"/>
                    <a:pt x="100" y="21"/>
                  </a:cubicBezTo>
                  <a:cubicBezTo>
                    <a:pt x="99" y="19"/>
                    <a:pt x="98" y="17"/>
                    <a:pt x="99" y="17"/>
                  </a:cubicBezTo>
                  <a:cubicBezTo>
                    <a:pt x="101" y="14"/>
                    <a:pt x="102" y="12"/>
                    <a:pt x="101" y="8"/>
                  </a:cubicBezTo>
                  <a:cubicBezTo>
                    <a:pt x="101" y="4"/>
                    <a:pt x="96" y="0"/>
                    <a:pt x="86" y="0"/>
                  </a:cubicBezTo>
                  <a:cubicBezTo>
                    <a:pt x="82" y="0"/>
                    <a:pt x="78" y="1"/>
                    <a:pt x="74" y="2"/>
                  </a:cubicBezTo>
                  <a:cubicBezTo>
                    <a:pt x="61" y="6"/>
                    <a:pt x="59" y="12"/>
                    <a:pt x="58" y="17"/>
                  </a:cubicBezTo>
                  <a:cubicBezTo>
                    <a:pt x="58" y="17"/>
                    <a:pt x="58" y="17"/>
                    <a:pt x="58" y="18"/>
                  </a:cubicBezTo>
                  <a:cubicBezTo>
                    <a:pt x="58" y="18"/>
                    <a:pt x="57" y="18"/>
                    <a:pt x="55" y="18"/>
                  </a:cubicBezTo>
                  <a:cubicBezTo>
                    <a:pt x="51" y="17"/>
                    <a:pt x="49" y="15"/>
                    <a:pt x="47"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9" name="world map piece"/>
            <p:cNvSpPr>
              <a:spLocks/>
            </p:cNvSpPr>
            <p:nvPr/>
          </p:nvSpPr>
          <p:spPr bwMode="auto">
            <a:xfrm>
              <a:off x="2127250" y="977900"/>
              <a:ext cx="119063" cy="77788"/>
            </a:xfrm>
            <a:custGeom>
              <a:avLst/>
              <a:gdLst>
                <a:gd name="T0" fmla="*/ 1 w 43"/>
                <a:gd name="T1" fmla="*/ 9 h 28"/>
                <a:gd name="T2" fmla="*/ 4 w 43"/>
                <a:gd name="T3" fmla="*/ 23 h 28"/>
                <a:gd name="T4" fmla="*/ 16 w 43"/>
                <a:gd name="T5" fmla="*/ 28 h 28"/>
                <a:gd name="T6" fmla="*/ 25 w 43"/>
                <a:gd name="T7" fmla="*/ 25 h 28"/>
                <a:gd name="T8" fmla="*/ 29 w 43"/>
                <a:gd name="T9" fmla="*/ 24 h 28"/>
                <a:gd name="T10" fmla="*/ 41 w 43"/>
                <a:gd name="T11" fmla="*/ 15 h 28"/>
                <a:gd name="T12" fmla="*/ 42 w 43"/>
                <a:gd name="T13" fmla="*/ 8 h 28"/>
                <a:gd name="T14" fmla="*/ 21 w 43"/>
                <a:gd name="T15" fmla="*/ 0 h 28"/>
                <a:gd name="T16" fmla="*/ 6 w 43"/>
                <a:gd name="T17" fmla="*/ 3 h 28"/>
                <a:gd name="T18" fmla="*/ 1 w 43"/>
                <a:gd name="T19"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8">
                  <a:moveTo>
                    <a:pt x="1" y="9"/>
                  </a:moveTo>
                  <a:cubicBezTo>
                    <a:pt x="0" y="14"/>
                    <a:pt x="1" y="19"/>
                    <a:pt x="4" y="23"/>
                  </a:cubicBezTo>
                  <a:cubicBezTo>
                    <a:pt x="6" y="26"/>
                    <a:pt x="11" y="28"/>
                    <a:pt x="16" y="28"/>
                  </a:cubicBezTo>
                  <a:cubicBezTo>
                    <a:pt x="19" y="28"/>
                    <a:pt x="23" y="27"/>
                    <a:pt x="25" y="25"/>
                  </a:cubicBezTo>
                  <a:cubicBezTo>
                    <a:pt x="27" y="25"/>
                    <a:pt x="28" y="25"/>
                    <a:pt x="29" y="24"/>
                  </a:cubicBezTo>
                  <a:cubicBezTo>
                    <a:pt x="33" y="23"/>
                    <a:pt x="37" y="22"/>
                    <a:pt x="41" y="15"/>
                  </a:cubicBezTo>
                  <a:cubicBezTo>
                    <a:pt x="43" y="13"/>
                    <a:pt x="43" y="9"/>
                    <a:pt x="42" y="8"/>
                  </a:cubicBezTo>
                  <a:cubicBezTo>
                    <a:pt x="39" y="2"/>
                    <a:pt x="28" y="0"/>
                    <a:pt x="21" y="0"/>
                  </a:cubicBezTo>
                  <a:cubicBezTo>
                    <a:pt x="15" y="0"/>
                    <a:pt x="10" y="1"/>
                    <a:pt x="6" y="3"/>
                  </a:cubicBezTo>
                  <a:cubicBezTo>
                    <a:pt x="4" y="3"/>
                    <a:pt x="1" y="6"/>
                    <a:pt x="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0" name="world map piece"/>
            <p:cNvSpPr>
              <a:spLocks/>
            </p:cNvSpPr>
            <p:nvPr/>
          </p:nvSpPr>
          <p:spPr bwMode="auto">
            <a:xfrm>
              <a:off x="2141538" y="1092200"/>
              <a:ext cx="122238" cy="158750"/>
            </a:xfrm>
            <a:custGeom>
              <a:avLst/>
              <a:gdLst>
                <a:gd name="T0" fmla="*/ 36 w 44"/>
                <a:gd name="T1" fmla="*/ 47 h 57"/>
                <a:gd name="T2" fmla="*/ 39 w 44"/>
                <a:gd name="T3" fmla="*/ 22 h 57"/>
                <a:gd name="T4" fmla="*/ 38 w 44"/>
                <a:gd name="T5" fmla="*/ 13 h 57"/>
                <a:gd name="T6" fmla="*/ 38 w 44"/>
                <a:gd name="T7" fmla="*/ 11 h 57"/>
                <a:gd name="T8" fmla="*/ 35 w 44"/>
                <a:gd name="T9" fmla="*/ 1 h 57"/>
                <a:gd name="T10" fmla="*/ 29 w 44"/>
                <a:gd name="T11" fmla="*/ 0 h 57"/>
                <a:gd name="T12" fmla="*/ 18 w 44"/>
                <a:gd name="T13" fmla="*/ 4 h 57"/>
                <a:gd name="T14" fmla="*/ 12 w 44"/>
                <a:gd name="T15" fmla="*/ 6 h 57"/>
                <a:gd name="T16" fmla="*/ 11 w 44"/>
                <a:gd name="T17" fmla="*/ 7 h 57"/>
                <a:gd name="T18" fmla="*/ 1 w 44"/>
                <a:gd name="T19" fmla="*/ 12 h 57"/>
                <a:gd name="T20" fmla="*/ 0 w 44"/>
                <a:gd name="T21" fmla="*/ 16 h 57"/>
                <a:gd name="T22" fmla="*/ 0 w 44"/>
                <a:gd name="T23" fmla="*/ 22 h 57"/>
                <a:gd name="T24" fmla="*/ 0 w 44"/>
                <a:gd name="T25" fmla="*/ 27 h 57"/>
                <a:gd name="T26" fmla="*/ 4 w 44"/>
                <a:gd name="T27" fmla="*/ 54 h 57"/>
                <a:gd name="T28" fmla="*/ 11 w 44"/>
                <a:gd name="T29" fmla="*/ 57 h 57"/>
                <a:gd name="T30" fmla="*/ 36 w 44"/>
                <a:gd name="T31"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57">
                  <a:moveTo>
                    <a:pt x="36" y="47"/>
                  </a:moveTo>
                  <a:cubicBezTo>
                    <a:pt x="44" y="40"/>
                    <a:pt x="41" y="30"/>
                    <a:pt x="39" y="22"/>
                  </a:cubicBezTo>
                  <a:cubicBezTo>
                    <a:pt x="39" y="18"/>
                    <a:pt x="38" y="16"/>
                    <a:pt x="38" y="13"/>
                  </a:cubicBezTo>
                  <a:cubicBezTo>
                    <a:pt x="38" y="12"/>
                    <a:pt x="38" y="11"/>
                    <a:pt x="38" y="11"/>
                  </a:cubicBezTo>
                  <a:cubicBezTo>
                    <a:pt x="38" y="6"/>
                    <a:pt x="38" y="3"/>
                    <a:pt x="35" y="1"/>
                  </a:cubicBezTo>
                  <a:cubicBezTo>
                    <a:pt x="34" y="0"/>
                    <a:pt x="32" y="0"/>
                    <a:pt x="29" y="0"/>
                  </a:cubicBezTo>
                  <a:cubicBezTo>
                    <a:pt x="25" y="0"/>
                    <a:pt x="22" y="2"/>
                    <a:pt x="18" y="4"/>
                  </a:cubicBezTo>
                  <a:cubicBezTo>
                    <a:pt x="16" y="5"/>
                    <a:pt x="14" y="6"/>
                    <a:pt x="12" y="6"/>
                  </a:cubicBezTo>
                  <a:cubicBezTo>
                    <a:pt x="12" y="7"/>
                    <a:pt x="11" y="7"/>
                    <a:pt x="11" y="7"/>
                  </a:cubicBezTo>
                  <a:cubicBezTo>
                    <a:pt x="7" y="8"/>
                    <a:pt x="3" y="9"/>
                    <a:pt x="1" y="12"/>
                  </a:cubicBezTo>
                  <a:cubicBezTo>
                    <a:pt x="1" y="13"/>
                    <a:pt x="0" y="15"/>
                    <a:pt x="0" y="16"/>
                  </a:cubicBezTo>
                  <a:cubicBezTo>
                    <a:pt x="0" y="18"/>
                    <a:pt x="0" y="20"/>
                    <a:pt x="0" y="22"/>
                  </a:cubicBezTo>
                  <a:cubicBezTo>
                    <a:pt x="0" y="24"/>
                    <a:pt x="0" y="26"/>
                    <a:pt x="0" y="27"/>
                  </a:cubicBezTo>
                  <a:cubicBezTo>
                    <a:pt x="0" y="29"/>
                    <a:pt x="0" y="48"/>
                    <a:pt x="4" y="54"/>
                  </a:cubicBezTo>
                  <a:cubicBezTo>
                    <a:pt x="5" y="55"/>
                    <a:pt x="7" y="57"/>
                    <a:pt x="11" y="57"/>
                  </a:cubicBezTo>
                  <a:cubicBezTo>
                    <a:pt x="18" y="57"/>
                    <a:pt x="29" y="52"/>
                    <a:pt x="36"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1" name="world map piece"/>
            <p:cNvSpPr>
              <a:spLocks/>
            </p:cNvSpPr>
            <p:nvPr/>
          </p:nvSpPr>
          <p:spPr bwMode="auto">
            <a:xfrm>
              <a:off x="2022475" y="1298575"/>
              <a:ext cx="138113" cy="203200"/>
            </a:xfrm>
            <a:custGeom>
              <a:avLst/>
              <a:gdLst>
                <a:gd name="T0" fmla="*/ 40 w 50"/>
                <a:gd name="T1" fmla="*/ 0 h 73"/>
                <a:gd name="T2" fmla="*/ 21 w 50"/>
                <a:gd name="T3" fmla="*/ 12 h 73"/>
                <a:gd name="T4" fmla="*/ 17 w 50"/>
                <a:gd name="T5" fmla="*/ 19 h 73"/>
                <a:gd name="T6" fmla="*/ 10 w 50"/>
                <a:gd name="T7" fmla="*/ 24 h 73"/>
                <a:gd name="T8" fmla="*/ 7 w 50"/>
                <a:gd name="T9" fmla="*/ 24 h 73"/>
                <a:gd name="T10" fmla="*/ 6 w 50"/>
                <a:gd name="T11" fmla="*/ 26 h 73"/>
                <a:gd name="T12" fmla="*/ 6 w 50"/>
                <a:gd name="T13" fmla="*/ 62 h 73"/>
                <a:gd name="T14" fmla="*/ 15 w 50"/>
                <a:gd name="T15" fmla="*/ 73 h 73"/>
                <a:gd name="T16" fmla="*/ 20 w 50"/>
                <a:gd name="T17" fmla="*/ 70 h 73"/>
                <a:gd name="T18" fmla="*/ 29 w 50"/>
                <a:gd name="T19" fmla="*/ 64 h 73"/>
                <a:gd name="T20" fmla="*/ 48 w 50"/>
                <a:gd name="T21" fmla="*/ 46 h 73"/>
                <a:gd name="T22" fmla="*/ 48 w 50"/>
                <a:gd name="T23" fmla="*/ 5 h 73"/>
                <a:gd name="T24" fmla="*/ 40 w 50"/>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73">
                  <a:moveTo>
                    <a:pt x="40" y="0"/>
                  </a:moveTo>
                  <a:cubicBezTo>
                    <a:pt x="34" y="0"/>
                    <a:pt x="26" y="4"/>
                    <a:pt x="21" y="12"/>
                  </a:cubicBezTo>
                  <a:cubicBezTo>
                    <a:pt x="19" y="15"/>
                    <a:pt x="18" y="18"/>
                    <a:pt x="17" y="19"/>
                  </a:cubicBezTo>
                  <a:cubicBezTo>
                    <a:pt x="16" y="24"/>
                    <a:pt x="16" y="24"/>
                    <a:pt x="10" y="24"/>
                  </a:cubicBezTo>
                  <a:cubicBezTo>
                    <a:pt x="7" y="24"/>
                    <a:pt x="7" y="24"/>
                    <a:pt x="7" y="24"/>
                  </a:cubicBezTo>
                  <a:cubicBezTo>
                    <a:pt x="6" y="26"/>
                    <a:pt x="6" y="26"/>
                    <a:pt x="6" y="26"/>
                  </a:cubicBezTo>
                  <a:cubicBezTo>
                    <a:pt x="6" y="27"/>
                    <a:pt x="0" y="45"/>
                    <a:pt x="6" y="62"/>
                  </a:cubicBezTo>
                  <a:cubicBezTo>
                    <a:pt x="9" y="69"/>
                    <a:pt x="11" y="73"/>
                    <a:pt x="15" y="73"/>
                  </a:cubicBezTo>
                  <a:cubicBezTo>
                    <a:pt x="17" y="73"/>
                    <a:pt x="18" y="72"/>
                    <a:pt x="20" y="70"/>
                  </a:cubicBezTo>
                  <a:cubicBezTo>
                    <a:pt x="22" y="68"/>
                    <a:pt x="24" y="66"/>
                    <a:pt x="29" y="64"/>
                  </a:cubicBezTo>
                  <a:cubicBezTo>
                    <a:pt x="43" y="60"/>
                    <a:pt x="46" y="57"/>
                    <a:pt x="48" y="46"/>
                  </a:cubicBezTo>
                  <a:cubicBezTo>
                    <a:pt x="50" y="37"/>
                    <a:pt x="50" y="12"/>
                    <a:pt x="48" y="5"/>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2" name="world map piece"/>
            <p:cNvSpPr>
              <a:spLocks/>
            </p:cNvSpPr>
            <p:nvPr/>
          </p:nvSpPr>
          <p:spPr bwMode="auto">
            <a:xfrm>
              <a:off x="2163763" y="1317625"/>
              <a:ext cx="133350" cy="155575"/>
            </a:xfrm>
            <a:custGeom>
              <a:avLst/>
              <a:gdLst>
                <a:gd name="T0" fmla="*/ 10 w 48"/>
                <a:gd name="T1" fmla="*/ 54 h 56"/>
                <a:gd name="T2" fmla="*/ 15 w 48"/>
                <a:gd name="T3" fmla="*/ 56 h 56"/>
                <a:gd name="T4" fmla="*/ 26 w 48"/>
                <a:gd name="T5" fmla="*/ 46 h 56"/>
                <a:gd name="T6" fmla="*/ 37 w 48"/>
                <a:gd name="T7" fmla="*/ 32 h 56"/>
                <a:gd name="T8" fmla="*/ 47 w 48"/>
                <a:gd name="T9" fmla="*/ 18 h 56"/>
                <a:gd name="T10" fmla="*/ 31 w 48"/>
                <a:gd name="T11" fmla="*/ 4 h 56"/>
                <a:gd name="T12" fmla="*/ 22 w 48"/>
                <a:gd name="T13" fmla="*/ 0 h 56"/>
                <a:gd name="T14" fmla="*/ 12 w 48"/>
                <a:gd name="T15" fmla="*/ 8 h 56"/>
                <a:gd name="T16" fmla="*/ 9 w 48"/>
                <a:gd name="T17" fmla="*/ 13 h 56"/>
                <a:gd name="T18" fmla="*/ 7 w 48"/>
                <a:gd name="T19" fmla="*/ 14 h 56"/>
                <a:gd name="T20" fmla="*/ 7 w 48"/>
                <a:gd name="T21" fmla="*/ 28 h 56"/>
                <a:gd name="T22" fmla="*/ 10 w 48"/>
                <a:gd name="T23" fmla="*/ 5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56">
                  <a:moveTo>
                    <a:pt x="10" y="54"/>
                  </a:moveTo>
                  <a:cubicBezTo>
                    <a:pt x="12" y="55"/>
                    <a:pt x="14" y="56"/>
                    <a:pt x="15" y="56"/>
                  </a:cubicBezTo>
                  <a:cubicBezTo>
                    <a:pt x="20" y="56"/>
                    <a:pt x="23" y="52"/>
                    <a:pt x="26" y="46"/>
                  </a:cubicBezTo>
                  <a:cubicBezTo>
                    <a:pt x="28" y="42"/>
                    <a:pt x="31" y="36"/>
                    <a:pt x="37" y="32"/>
                  </a:cubicBezTo>
                  <a:cubicBezTo>
                    <a:pt x="42" y="29"/>
                    <a:pt x="48" y="25"/>
                    <a:pt x="47" y="18"/>
                  </a:cubicBezTo>
                  <a:cubicBezTo>
                    <a:pt x="47" y="12"/>
                    <a:pt x="41" y="8"/>
                    <a:pt x="31" y="4"/>
                  </a:cubicBezTo>
                  <a:cubicBezTo>
                    <a:pt x="27" y="1"/>
                    <a:pt x="25" y="0"/>
                    <a:pt x="22" y="0"/>
                  </a:cubicBezTo>
                  <a:cubicBezTo>
                    <a:pt x="16" y="0"/>
                    <a:pt x="14" y="5"/>
                    <a:pt x="12" y="8"/>
                  </a:cubicBezTo>
                  <a:cubicBezTo>
                    <a:pt x="10" y="10"/>
                    <a:pt x="10" y="11"/>
                    <a:pt x="9" y="13"/>
                  </a:cubicBezTo>
                  <a:cubicBezTo>
                    <a:pt x="7" y="14"/>
                    <a:pt x="7" y="14"/>
                    <a:pt x="7" y="14"/>
                  </a:cubicBezTo>
                  <a:cubicBezTo>
                    <a:pt x="7" y="28"/>
                    <a:pt x="7" y="28"/>
                    <a:pt x="7" y="28"/>
                  </a:cubicBezTo>
                  <a:cubicBezTo>
                    <a:pt x="5" y="32"/>
                    <a:pt x="0" y="45"/>
                    <a:pt x="10"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3" name="world map piece"/>
            <p:cNvSpPr>
              <a:spLocks/>
            </p:cNvSpPr>
            <p:nvPr/>
          </p:nvSpPr>
          <p:spPr bwMode="auto">
            <a:xfrm>
              <a:off x="2311400" y="1106488"/>
              <a:ext cx="288925" cy="266700"/>
            </a:xfrm>
            <a:custGeom>
              <a:avLst/>
              <a:gdLst>
                <a:gd name="T0" fmla="*/ 11 w 104"/>
                <a:gd name="T1" fmla="*/ 48 h 96"/>
                <a:gd name="T2" fmla="*/ 13 w 104"/>
                <a:gd name="T3" fmla="*/ 55 h 96"/>
                <a:gd name="T4" fmla="*/ 16 w 104"/>
                <a:gd name="T5" fmla="*/ 80 h 96"/>
                <a:gd name="T6" fmla="*/ 33 w 104"/>
                <a:gd name="T7" fmla="*/ 94 h 96"/>
                <a:gd name="T8" fmla="*/ 38 w 104"/>
                <a:gd name="T9" fmla="*/ 94 h 96"/>
                <a:gd name="T10" fmla="*/ 43 w 104"/>
                <a:gd name="T11" fmla="*/ 94 h 96"/>
                <a:gd name="T12" fmla="*/ 51 w 104"/>
                <a:gd name="T13" fmla="*/ 95 h 96"/>
                <a:gd name="T14" fmla="*/ 62 w 104"/>
                <a:gd name="T15" fmla="*/ 96 h 96"/>
                <a:gd name="T16" fmla="*/ 101 w 104"/>
                <a:gd name="T17" fmla="*/ 74 h 96"/>
                <a:gd name="T18" fmla="*/ 103 w 104"/>
                <a:gd name="T19" fmla="*/ 60 h 96"/>
                <a:gd name="T20" fmla="*/ 86 w 104"/>
                <a:gd name="T21" fmla="*/ 55 h 96"/>
                <a:gd name="T22" fmla="*/ 79 w 104"/>
                <a:gd name="T23" fmla="*/ 55 h 96"/>
                <a:gd name="T24" fmla="*/ 67 w 104"/>
                <a:gd name="T25" fmla="*/ 55 h 96"/>
                <a:gd name="T26" fmla="*/ 38 w 104"/>
                <a:gd name="T27" fmla="*/ 44 h 96"/>
                <a:gd name="T28" fmla="*/ 33 w 104"/>
                <a:gd name="T29" fmla="*/ 30 h 96"/>
                <a:gd name="T30" fmla="*/ 30 w 104"/>
                <a:gd name="T31" fmla="*/ 13 h 96"/>
                <a:gd name="T32" fmla="*/ 13 w 104"/>
                <a:gd name="T33" fmla="*/ 1 h 96"/>
                <a:gd name="T34" fmla="*/ 2 w 104"/>
                <a:gd name="T35" fmla="*/ 7 h 96"/>
                <a:gd name="T36" fmla="*/ 0 w 104"/>
                <a:gd name="T37" fmla="*/ 14 h 96"/>
                <a:gd name="T38" fmla="*/ 10 w 104"/>
                <a:gd name="T39" fmla="*/ 27 h 96"/>
                <a:gd name="T40" fmla="*/ 11 w 104"/>
                <a:gd name="T41" fmla="*/ 37 h 96"/>
                <a:gd name="T42" fmla="*/ 11 w 104"/>
                <a:gd name="T43"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96">
                  <a:moveTo>
                    <a:pt x="11" y="48"/>
                  </a:moveTo>
                  <a:cubicBezTo>
                    <a:pt x="11" y="50"/>
                    <a:pt x="12" y="53"/>
                    <a:pt x="13" y="55"/>
                  </a:cubicBezTo>
                  <a:cubicBezTo>
                    <a:pt x="14" y="61"/>
                    <a:pt x="16" y="68"/>
                    <a:pt x="16" y="80"/>
                  </a:cubicBezTo>
                  <a:cubicBezTo>
                    <a:pt x="16" y="94"/>
                    <a:pt x="28" y="94"/>
                    <a:pt x="33" y="94"/>
                  </a:cubicBezTo>
                  <a:cubicBezTo>
                    <a:pt x="35" y="94"/>
                    <a:pt x="37" y="94"/>
                    <a:pt x="38" y="94"/>
                  </a:cubicBezTo>
                  <a:cubicBezTo>
                    <a:pt x="40" y="94"/>
                    <a:pt x="42" y="94"/>
                    <a:pt x="43" y="94"/>
                  </a:cubicBezTo>
                  <a:cubicBezTo>
                    <a:pt x="47" y="94"/>
                    <a:pt x="49" y="94"/>
                    <a:pt x="51" y="95"/>
                  </a:cubicBezTo>
                  <a:cubicBezTo>
                    <a:pt x="54" y="96"/>
                    <a:pt x="59" y="96"/>
                    <a:pt x="62" y="96"/>
                  </a:cubicBezTo>
                  <a:cubicBezTo>
                    <a:pt x="72" y="96"/>
                    <a:pt x="90" y="93"/>
                    <a:pt x="101" y="74"/>
                  </a:cubicBezTo>
                  <a:cubicBezTo>
                    <a:pt x="103" y="68"/>
                    <a:pt x="104" y="63"/>
                    <a:pt x="103" y="60"/>
                  </a:cubicBezTo>
                  <a:cubicBezTo>
                    <a:pt x="99" y="55"/>
                    <a:pt x="92" y="55"/>
                    <a:pt x="86" y="55"/>
                  </a:cubicBezTo>
                  <a:cubicBezTo>
                    <a:pt x="84" y="55"/>
                    <a:pt x="81" y="55"/>
                    <a:pt x="79" y="55"/>
                  </a:cubicBezTo>
                  <a:cubicBezTo>
                    <a:pt x="75" y="55"/>
                    <a:pt x="71" y="55"/>
                    <a:pt x="67" y="55"/>
                  </a:cubicBezTo>
                  <a:cubicBezTo>
                    <a:pt x="52" y="53"/>
                    <a:pt x="47" y="51"/>
                    <a:pt x="38" y="44"/>
                  </a:cubicBezTo>
                  <a:cubicBezTo>
                    <a:pt x="34" y="41"/>
                    <a:pt x="34" y="37"/>
                    <a:pt x="33" y="30"/>
                  </a:cubicBezTo>
                  <a:cubicBezTo>
                    <a:pt x="33" y="25"/>
                    <a:pt x="33" y="19"/>
                    <a:pt x="30" y="13"/>
                  </a:cubicBezTo>
                  <a:cubicBezTo>
                    <a:pt x="26" y="5"/>
                    <a:pt x="20" y="0"/>
                    <a:pt x="13" y="1"/>
                  </a:cubicBezTo>
                  <a:cubicBezTo>
                    <a:pt x="9" y="1"/>
                    <a:pt x="5" y="4"/>
                    <a:pt x="2" y="7"/>
                  </a:cubicBezTo>
                  <a:cubicBezTo>
                    <a:pt x="0" y="9"/>
                    <a:pt x="0" y="11"/>
                    <a:pt x="0" y="14"/>
                  </a:cubicBezTo>
                  <a:cubicBezTo>
                    <a:pt x="0" y="21"/>
                    <a:pt x="4" y="25"/>
                    <a:pt x="10" y="27"/>
                  </a:cubicBezTo>
                  <a:cubicBezTo>
                    <a:pt x="12" y="27"/>
                    <a:pt x="12" y="28"/>
                    <a:pt x="11" y="37"/>
                  </a:cubicBezTo>
                  <a:cubicBezTo>
                    <a:pt x="11" y="40"/>
                    <a:pt x="11" y="44"/>
                    <a:pt x="11"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4" name="world map piece"/>
            <p:cNvSpPr>
              <a:spLocks/>
            </p:cNvSpPr>
            <p:nvPr/>
          </p:nvSpPr>
          <p:spPr bwMode="auto">
            <a:xfrm>
              <a:off x="2222500" y="1389063"/>
              <a:ext cx="574675" cy="774700"/>
            </a:xfrm>
            <a:custGeom>
              <a:avLst/>
              <a:gdLst>
                <a:gd name="T0" fmla="*/ 177 w 207"/>
                <a:gd name="T1" fmla="*/ 218 h 278"/>
                <a:gd name="T2" fmla="*/ 184 w 207"/>
                <a:gd name="T3" fmla="*/ 225 h 278"/>
                <a:gd name="T4" fmla="*/ 184 w 207"/>
                <a:gd name="T5" fmla="*/ 225 h 278"/>
                <a:gd name="T6" fmla="*/ 199 w 207"/>
                <a:gd name="T7" fmla="*/ 204 h 278"/>
                <a:gd name="T8" fmla="*/ 200 w 207"/>
                <a:gd name="T9" fmla="*/ 200 h 278"/>
                <a:gd name="T10" fmla="*/ 188 w 207"/>
                <a:gd name="T11" fmla="*/ 166 h 278"/>
                <a:gd name="T12" fmla="*/ 180 w 207"/>
                <a:gd name="T13" fmla="*/ 159 h 278"/>
                <a:gd name="T14" fmla="*/ 180 w 207"/>
                <a:gd name="T15" fmla="*/ 141 h 278"/>
                <a:gd name="T16" fmla="*/ 180 w 207"/>
                <a:gd name="T17" fmla="*/ 111 h 278"/>
                <a:gd name="T18" fmla="*/ 134 w 207"/>
                <a:gd name="T19" fmla="*/ 59 h 278"/>
                <a:gd name="T20" fmla="*/ 131 w 207"/>
                <a:gd name="T21" fmla="*/ 50 h 278"/>
                <a:gd name="T22" fmla="*/ 130 w 207"/>
                <a:gd name="T23" fmla="*/ 25 h 278"/>
                <a:gd name="T24" fmla="*/ 118 w 207"/>
                <a:gd name="T25" fmla="*/ 16 h 278"/>
                <a:gd name="T26" fmla="*/ 105 w 207"/>
                <a:gd name="T27" fmla="*/ 20 h 278"/>
                <a:gd name="T28" fmla="*/ 91 w 207"/>
                <a:gd name="T29" fmla="*/ 24 h 278"/>
                <a:gd name="T30" fmla="*/ 85 w 207"/>
                <a:gd name="T31" fmla="*/ 23 h 278"/>
                <a:gd name="T32" fmla="*/ 75 w 207"/>
                <a:gd name="T33" fmla="*/ 12 h 278"/>
                <a:gd name="T34" fmla="*/ 63 w 207"/>
                <a:gd name="T35" fmla="*/ 0 h 278"/>
                <a:gd name="T36" fmla="*/ 59 w 207"/>
                <a:gd name="T37" fmla="*/ 0 h 278"/>
                <a:gd name="T38" fmla="*/ 33 w 207"/>
                <a:gd name="T39" fmla="*/ 15 h 278"/>
                <a:gd name="T40" fmla="*/ 22 w 207"/>
                <a:gd name="T41" fmla="*/ 23 h 278"/>
                <a:gd name="T42" fmla="*/ 19 w 207"/>
                <a:gd name="T43" fmla="*/ 23 h 278"/>
                <a:gd name="T44" fmla="*/ 19 w 207"/>
                <a:gd name="T45" fmla="*/ 35 h 278"/>
                <a:gd name="T46" fmla="*/ 1 w 207"/>
                <a:gd name="T47" fmla="*/ 61 h 278"/>
                <a:gd name="T48" fmla="*/ 22 w 207"/>
                <a:gd name="T49" fmla="*/ 83 h 278"/>
                <a:gd name="T50" fmla="*/ 30 w 207"/>
                <a:gd name="T51" fmla="*/ 84 h 278"/>
                <a:gd name="T52" fmla="*/ 33 w 207"/>
                <a:gd name="T53" fmla="*/ 84 h 278"/>
                <a:gd name="T54" fmla="*/ 50 w 207"/>
                <a:gd name="T55" fmla="*/ 90 h 278"/>
                <a:gd name="T56" fmla="*/ 84 w 207"/>
                <a:gd name="T57" fmla="*/ 104 h 278"/>
                <a:gd name="T58" fmla="*/ 98 w 207"/>
                <a:gd name="T59" fmla="*/ 119 h 278"/>
                <a:gd name="T60" fmla="*/ 119 w 207"/>
                <a:gd name="T61" fmla="*/ 148 h 278"/>
                <a:gd name="T62" fmla="*/ 130 w 207"/>
                <a:gd name="T63" fmla="*/ 157 h 278"/>
                <a:gd name="T64" fmla="*/ 138 w 207"/>
                <a:gd name="T65" fmla="*/ 170 h 278"/>
                <a:gd name="T66" fmla="*/ 123 w 207"/>
                <a:gd name="T67" fmla="*/ 177 h 278"/>
                <a:gd name="T68" fmla="*/ 102 w 207"/>
                <a:gd name="T69" fmla="*/ 190 h 278"/>
                <a:gd name="T70" fmla="*/ 90 w 207"/>
                <a:gd name="T71" fmla="*/ 200 h 278"/>
                <a:gd name="T72" fmla="*/ 77 w 207"/>
                <a:gd name="T73" fmla="*/ 204 h 278"/>
                <a:gd name="T74" fmla="*/ 58 w 207"/>
                <a:gd name="T75" fmla="*/ 219 h 278"/>
                <a:gd name="T76" fmla="*/ 57 w 207"/>
                <a:gd name="T77" fmla="*/ 227 h 278"/>
                <a:gd name="T78" fmla="*/ 70 w 207"/>
                <a:gd name="T79" fmla="*/ 232 h 278"/>
                <a:gd name="T80" fmla="*/ 77 w 207"/>
                <a:gd name="T81" fmla="*/ 231 h 278"/>
                <a:gd name="T82" fmla="*/ 85 w 207"/>
                <a:gd name="T83" fmla="*/ 231 h 278"/>
                <a:gd name="T84" fmla="*/ 97 w 207"/>
                <a:gd name="T85" fmla="*/ 234 h 278"/>
                <a:gd name="T86" fmla="*/ 108 w 207"/>
                <a:gd name="T87" fmla="*/ 248 h 278"/>
                <a:gd name="T88" fmla="*/ 121 w 207"/>
                <a:gd name="T89" fmla="*/ 268 h 278"/>
                <a:gd name="T90" fmla="*/ 133 w 207"/>
                <a:gd name="T91" fmla="*/ 278 h 278"/>
                <a:gd name="T92" fmla="*/ 133 w 207"/>
                <a:gd name="T93" fmla="*/ 278 h 278"/>
                <a:gd name="T94" fmla="*/ 141 w 207"/>
                <a:gd name="T95" fmla="*/ 265 h 278"/>
                <a:gd name="T96" fmla="*/ 142 w 207"/>
                <a:gd name="T97" fmla="*/ 257 h 278"/>
                <a:gd name="T98" fmla="*/ 153 w 207"/>
                <a:gd name="T99" fmla="*/ 251 h 278"/>
                <a:gd name="T100" fmla="*/ 173 w 207"/>
                <a:gd name="T101" fmla="*/ 246 h 278"/>
                <a:gd name="T102" fmla="*/ 171 w 207"/>
                <a:gd name="T103" fmla="*/ 217 h 278"/>
                <a:gd name="T104" fmla="*/ 163 w 207"/>
                <a:gd name="T105" fmla="*/ 199 h 278"/>
                <a:gd name="T106" fmla="*/ 164 w 207"/>
                <a:gd name="T107" fmla="*/ 197 h 278"/>
                <a:gd name="T108" fmla="*/ 177 w 207"/>
                <a:gd name="T109" fmla="*/ 21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7" h="278">
                  <a:moveTo>
                    <a:pt x="177" y="218"/>
                  </a:moveTo>
                  <a:cubicBezTo>
                    <a:pt x="178" y="220"/>
                    <a:pt x="179" y="225"/>
                    <a:pt x="184" y="225"/>
                  </a:cubicBezTo>
                  <a:cubicBezTo>
                    <a:pt x="184" y="225"/>
                    <a:pt x="184" y="225"/>
                    <a:pt x="184" y="225"/>
                  </a:cubicBezTo>
                  <a:cubicBezTo>
                    <a:pt x="189" y="225"/>
                    <a:pt x="192" y="219"/>
                    <a:pt x="199" y="204"/>
                  </a:cubicBezTo>
                  <a:cubicBezTo>
                    <a:pt x="200" y="200"/>
                    <a:pt x="200" y="200"/>
                    <a:pt x="200" y="200"/>
                  </a:cubicBezTo>
                  <a:cubicBezTo>
                    <a:pt x="207" y="186"/>
                    <a:pt x="196" y="175"/>
                    <a:pt x="188" y="166"/>
                  </a:cubicBezTo>
                  <a:cubicBezTo>
                    <a:pt x="184" y="164"/>
                    <a:pt x="182" y="161"/>
                    <a:pt x="180" y="159"/>
                  </a:cubicBezTo>
                  <a:cubicBezTo>
                    <a:pt x="177" y="154"/>
                    <a:pt x="179" y="148"/>
                    <a:pt x="180" y="141"/>
                  </a:cubicBezTo>
                  <a:cubicBezTo>
                    <a:pt x="182" y="132"/>
                    <a:pt x="184" y="122"/>
                    <a:pt x="180" y="111"/>
                  </a:cubicBezTo>
                  <a:cubicBezTo>
                    <a:pt x="173" y="90"/>
                    <a:pt x="146" y="67"/>
                    <a:pt x="134" y="59"/>
                  </a:cubicBezTo>
                  <a:cubicBezTo>
                    <a:pt x="130" y="56"/>
                    <a:pt x="130" y="55"/>
                    <a:pt x="131" y="50"/>
                  </a:cubicBezTo>
                  <a:cubicBezTo>
                    <a:pt x="133" y="44"/>
                    <a:pt x="135" y="36"/>
                    <a:pt x="130" y="25"/>
                  </a:cubicBezTo>
                  <a:cubicBezTo>
                    <a:pt x="127" y="19"/>
                    <a:pt x="123" y="16"/>
                    <a:pt x="118" y="16"/>
                  </a:cubicBezTo>
                  <a:cubicBezTo>
                    <a:pt x="113" y="16"/>
                    <a:pt x="109" y="18"/>
                    <a:pt x="105" y="20"/>
                  </a:cubicBezTo>
                  <a:cubicBezTo>
                    <a:pt x="100" y="23"/>
                    <a:pt x="96" y="24"/>
                    <a:pt x="91" y="24"/>
                  </a:cubicBezTo>
                  <a:cubicBezTo>
                    <a:pt x="89" y="24"/>
                    <a:pt x="87" y="24"/>
                    <a:pt x="85" y="23"/>
                  </a:cubicBezTo>
                  <a:cubicBezTo>
                    <a:pt x="77" y="20"/>
                    <a:pt x="76" y="17"/>
                    <a:pt x="75" y="12"/>
                  </a:cubicBezTo>
                  <a:cubicBezTo>
                    <a:pt x="74" y="7"/>
                    <a:pt x="72" y="2"/>
                    <a:pt x="63" y="0"/>
                  </a:cubicBezTo>
                  <a:cubicBezTo>
                    <a:pt x="62" y="0"/>
                    <a:pt x="60" y="0"/>
                    <a:pt x="59" y="0"/>
                  </a:cubicBezTo>
                  <a:cubicBezTo>
                    <a:pt x="49" y="0"/>
                    <a:pt x="41" y="7"/>
                    <a:pt x="33" y="15"/>
                  </a:cubicBezTo>
                  <a:cubicBezTo>
                    <a:pt x="30" y="18"/>
                    <a:pt x="25" y="23"/>
                    <a:pt x="22" y="23"/>
                  </a:cubicBezTo>
                  <a:cubicBezTo>
                    <a:pt x="19" y="23"/>
                    <a:pt x="19" y="23"/>
                    <a:pt x="19" y="23"/>
                  </a:cubicBezTo>
                  <a:cubicBezTo>
                    <a:pt x="19" y="35"/>
                    <a:pt x="19" y="35"/>
                    <a:pt x="19" y="35"/>
                  </a:cubicBezTo>
                  <a:cubicBezTo>
                    <a:pt x="15" y="38"/>
                    <a:pt x="2" y="49"/>
                    <a:pt x="1" y="61"/>
                  </a:cubicBezTo>
                  <a:cubicBezTo>
                    <a:pt x="0" y="78"/>
                    <a:pt x="7" y="82"/>
                    <a:pt x="22" y="83"/>
                  </a:cubicBezTo>
                  <a:cubicBezTo>
                    <a:pt x="25" y="84"/>
                    <a:pt x="27" y="84"/>
                    <a:pt x="30" y="84"/>
                  </a:cubicBezTo>
                  <a:cubicBezTo>
                    <a:pt x="31" y="84"/>
                    <a:pt x="32" y="84"/>
                    <a:pt x="33" y="84"/>
                  </a:cubicBezTo>
                  <a:cubicBezTo>
                    <a:pt x="39" y="83"/>
                    <a:pt x="43" y="83"/>
                    <a:pt x="50" y="90"/>
                  </a:cubicBezTo>
                  <a:cubicBezTo>
                    <a:pt x="62" y="102"/>
                    <a:pt x="66" y="104"/>
                    <a:pt x="84" y="104"/>
                  </a:cubicBezTo>
                  <a:cubicBezTo>
                    <a:pt x="98" y="104"/>
                    <a:pt x="98" y="106"/>
                    <a:pt x="98" y="119"/>
                  </a:cubicBezTo>
                  <a:cubicBezTo>
                    <a:pt x="98" y="132"/>
                    <a:pt x="108" y="138"/>
                    <a:pt x="119" y="148"/>
                  </a:cubicBezTo>
                  <a:cubicBezTo>
                    <a:pt x="123" y="150"/>
                    <a:pt x="126" y="154"/>
                    <a:pt x="130" y="157"/>
                  </a:cubicBezTo>
                  <a:cubicBezTo>
                    <a:pt x="136" y="162"/>
                    <a:pt x="139" y="166"/>
                    <a:pt x="138" y="170"/>
                  </a:cubicBezTo>
                  <a:cubicBezTo>
                    <a:pt x="137" y="172"/>
                    <a:pt x="132" y="175"/>
                    <a:pt x="123" y="177"/>
                  </a:cubicBezTo>
                  <a:cubicBezTo>
                    <a:pt x="112" y="179"/>
                    <a:pt x="107" y="185"/>
                    <a:pt x="102" y="190"/>
                  </a:cubicBezTo>
                  <a:cubicBezTo>
                    <a:pt x="98" y="194"/>
                    <a:pt x="95" y="197"/>
                    <a:pt x="90" y="200"/>
                  </a:cubicBezTo>
                  <a:cubicBezTo>
                    <a:pt x="85" y="202"/>
                    <a:pt x="81" y="203"/>
                    <a:pt x="77" y="204"/>
                  </a:cubicBezTo>
                  <a:cubicBezTo>
                    <a:pt x="70" y="206"/>
                    <a:pt x="63" y="208"/>
                    <a:pt x="58" y="219"/>
                  </a:cubicBezTo>
                  <a:cubicBezTo>
                    <a:pt x="56" y="222"/>
                    <a:pt x="55" y="225"/>
                    <a:pt x="57" y="227"/>
                  </a:cubicBezTo>
                  <a:cubicBezTo>
                    <a:pt x="59" y="231"/>
                    <a:pt x="65" y="232"/>
                    <a:pt x="70" y="232"/>
                  </a:cubicBezTo>
                  <a:cubicBezTo>
                    <a:pt x="73" y="232"/>
                    <a:pt x="75" y="231"/>
                    <a:pt x="77" y="231"/>
                  </a:cubicBezTo>
                  <a:cubicBezTo>
                    <a:pt x="80" y="231"/>
                    <a:pt x="82" y="231"/>
                    <a:pt x="85" y="231"/>
                  </a:cubicBezTo>
                  <a:cubicBezTo>
                    <a:pt x="88" y="231"/>
                    <a:pt x="94" y="231"/>
                    <a:pt x="97" y="234"/>
                  </a:cubicBezTo>
                  <a:cubicBezTo>
                    <a:pt x="103" y="237"/>
                    <a:pt x="105" y="242"/>
                    <a:pt x="108" y="248"/>
                  </a:cubicBezTo>
                  <a:cubicBezTo>
                    <a:pt x="111" y="253"/>
                    <a:pt x="114" y="260"/>
                    <a:pt x="121" y="268"/>
                  </a:cubicBezTo>
                  <a:cubicBezTo>
                    <a:pt x="126" y="275"/>
                    <a:pt x="130" y="278"/>
                    <a:pt x="133" y="278"/>
                  </a:cubicBezTo>
                  <a:cubicBezTo>
                    <a:pt x="133" y="278"/>
                    <a:pt x="133" y="278"/>
                    <a:pt x="133" y="278"/>
                  </a:cubicBezTo>
                  <a:cubicBezTo>
                    <a:pt x="139" y="278"/>
                    <a:pt x="140" y="272"/>
                    <a:pt x="141" y="265"/>
                  </a:cubicBezTo>
                  <a:cubicBezTo>
                    <a:pt x="141" y="262"/>
                    <a:pt x="141" y="260"/>
                    <a:pt x="142" y="257"/>
                  </a:cubicBezTo>
                  <a:cubicBezTo>
                    <a:pt x="143" y="252"/>
                    <a:pt x="146" y="252"/>
                    <a:pt x="153" y="251"/>
                  </a:cubicBezTo>
                  <a:cubicBezTo>
                    <a:pt x="159" y="251"/>
                    <a:pt x="166" y="251"/>
                    <a:pt x="173" y="246"/>
                  </a:cubicBezTo>
                  <a:cubicBezTo>
                    <a:pt x="184" y="239"/>
                    <a:pt x="177" y="226"/>
                    <a:pt x="171" y="217"/>
                  </a:cubicBezTo>
                  <a:cubicBezTo>
                    <a:pt x="167" y="210"/>
                    <a:pt x="163" y="203"/>
                    <a:pt x="163" y="199"/>
                  </a:cubicBezTo>
                  <a:cubicBezTo>
                    <a:pt x="164" y="198"/>
                    <a:pt x="164" y="197"/>
                    <a:pt x="164" y="197"/>
                  </a:cubicBezTo>
                  <a:cubicBezTo>
                    <a:pt x="168" y="198"/>
                    <a:pt x="175" y="208"/>
                    <a:pt x="177" y="2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5" name="world map piece"/>
            <p:cNvSpPr>
              <a:spLocks/>
            </p:cNvSpPr>
            <p:nvPr/>
          </p:nvSpPr>
          <p:spPr bwMode="auto">
            <a:xfrm>
              <a:off x="3668713" y="1985963"/>
              <a:ext cx="271463" cy="193675"/>
            </a:xfrm>
            <a:custGeom>
              <a:avLst/>
              <a:gdLst>
                <a:gd name="T0" fmla="*/ 40 w 98"/>
                <a:gd name="T1" fmla="*/ 70 h 70"/>
                <a:gd name="T2" fmla="*/ 61 w 98"/>
                <a:gd name="T3" fmla="*/ 66 h 70"/>
                <a:gd name="T4" fmla="*/ 71 w 98"/>
                <a:gd name="T5" fmla="*/ 53 h 70"/>
                <a:gd name="T6" fmla="*/ 72 w 98"/>
                <a:gd name="T7" fmla="*/ 51 h 70"/>
                <a:gd name="T8" fmla="*/ 81 w 98"/>
                <a:gd name="T9" fmla="*/ 48 h 70"/>
                <a:gd name="T10" fmla="*/ 93 w 98"/>
                <a:gd name="T11" fmla="*/ 44 h 70"/>
                <a:gd name="T12" fmla="*/ 87 w 98"/>
                <a:gd name="T13" fmla="*/ 5 h 70"/>
                <a:gd name="T14" fmla="*/ 77 w 98"/>
                <a:gd name="T15" fmla="*/ 1 h 70"/>
                <a:gd name="T16" fmla="*/ 67 w 98"/>
                <a:gd name="T17" fmla="*/ 4 h 70"/>
                <a:gd name="T18" fmla="*/ 63 w 98"/>
                <a:gd name="T19" fmla="*/ 5 h 70"/>
                <a:gd name="T20" fmla="*/ 55 w 98"/>
                <a:gd name="T21" fmla="*/ 10 h 70"/>
                <a:gd name="T22" fmla="*/ 54 w 98"/>
                <a:gd name="T23" fmla="*/ 12 h 70"/>
                <a:gd name="T24" fmla="*/ 38 w 98"/>
                <a:gd name="T25" fmla="*/ 12 h 70"/>
                <a:gd name="T26" fmla="*/ 37 w 98"/>
                <a:gd name="T27" fmla="*/ 11 h 70"/>
                <a:gd name="T28" fmla="*/ 33 w 98"/>
                <a:gd name="T29" fmla="*/ 9 h 70"/>
                <a:gd name="T30" fmla="*/ 28 w 98"/>
                <a:gd name="T31" fmla="*/ 5 h 70"/>
                <a:gd name="T32" fmla="*/ 10 w 98"/>
                <a:gd name="T33" fmla="*/ 6 h 70"/>
                <a:gd name="T34" fmla="*/ 3 w 98"/>
                <a:gd name="T35" fmla="*/ 26 h 70"/>
                <a:gd name="T36" fmla="*/ 2 w 98"/>
                <a:gd name="T37" fmla="*/ 33 h 70"/>
                <a:gd name="T38" fmla="*/ 6 w 98"/>
                <a:gd name="T39" fmla="*/ 51 h 70"/>
                <a:gd name="T40" fmla="*/ 9 w 98"/>
                <a:gd name="T41" fmla="*/ 57 h 70"/>
                <a:gd name="T42" fmla="*/ 16 w 98"/>
                <a:gd name="T43" fmla="*/ 63 h 70"/>
                <a:gd name="T44" fmla="*/ 19 w 98"/>
                <a:gd name="T45" fmla="*/ 63 h 70"/>
                <a:gd name="T46" fmla="*/ 22 w 98"/>
                <a:gd name="T47" fmla="*/ 63 h 70"/>
                <a:gd name="T48" fmla="*/ 25 w 98"/>
                <a:gd name="T49" fmla="*/ 65 h 70"/>
                <a:gd name="T50" fmla="*/ 33 w 98"/>
                <a:gd name="T51" fmla="*/ 70 h 70"/>
                <a:gd name="T52" fmla="*/ 40 w 98"/>
                <a:gd name="T5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70">
                  <a:moveTo>
                    <a:pt x="40" y="70"/>
                  </a:moveTo>
                  <a:cubicBezTo>
                    <a:pt x="47" y="70"/>
                    <a:pt x="57" y="68"/>
                    <a:pt x="61" y="66"/>
                  </a:cubicBezTo>
                  <a:cubicBezTo>
                    <a:pt x="67" y="64"/>
                    <a:pt x="70" y="58"/>
                    <a:pt x="71" y="53"/>
                  </a:cubicBezTo>
                  <a:cubicBezTo>
                    <a:pt x="71" y="52"/>
                    <a:pt x="71" y="52"/>
                    <a:pt x="72" y="51"/>
                  </a:cubicBezTo>
                  <a:cubicBezTo>
                    <a:pt x="73" y="50"/>
                    <a:pt x="77" y="49"/>
                    <a:pt x="81" y="48"/>
                  </a:cubicBezTo>
                  <a:cubicBezTo>
                    <a:pt x="86" y="48"/>
                    <a:pt x="91" y="47"/>
                    <a:pt x="93" y="44"/>
                  </a:cubicBezTo>
                  <a:cubicBezTo>
                    <a:pt x="98" y="38"/>
                    <a:pt x="94" y="13"/>
                    <a:pt x="87" y="5"/>
                  </a:cubicBezTo>
                  <a:cubicBezTo>
                    <a:pt x="85" y="3"/>
                    <a:pt x="82" y="1"/>
                    <a:pt x="77" y="1"/>
                  </a:cubicBezTo>
                  <a:cubicBezTo>
                    <a:pt x="74" y="1"/>
                    <a:pt x="71" y="2"/>
                    <a:pt x="67" y="4"/>
                  </a:cubicBezTo>
                  <a:cubicBezTo>
                    <a:pt x="66" y="4"/>
                    <a:pt x="64" y="5"/>
                    <a:pt x="63" y="5"/>
                  </a:cubicBezTo>
                  <a:cubicBezTo>
                    <a:pt x="58" y="5"/>
                    <a:pt x="56" y="8"/>
                    <a:pt x="55" y="10"/>
                  </a:cubicBezTo>
                  <a:cubicBezTo>
                    <a:pt x="55" y="11"/>
                    <a:pt x="55" y="11"/>
                    <a:pt x="54" y="12"/>
                  </a:cubicBezTo>
                  <a:cubicBezTo>
                    <a:pt x="50" y="13"/>
                    <a:pt x="44" y="13"/>
                    <a:pt x="38" y="12"/>
                  </a:cubicBezTo>
                  <a:cubicBezTo>
                    <a:pt x="37" y="11"/>
                    <a:pt x="37" y="11"/>
                    <a:pt x="37" y="11"/>
                  </a:cubicBezTo>
                  <a:cubicBezTo>
                    <a:pt x="34" y="11"/>
                    <a:pt x="33" y="10"/>
                    <a:pt x="33" y="9"/>
                  </a:cubicBezTo>
                  <a:cubicBezTo>
                    <a:pt x="32" y="7"/>
                    <a:pt x="30" y="6"/>
                    <a:pt x="28" y="5"/>
                  </a:cubicBezTo>
                  <a:cubicBezTo>
                    <a:pt x="21" y="0"/>
                    <a:pt x="14" y="1"/>
                    <a:pt x="10" y="6"/>
                  </a:cubicBezTo>
                  <a:cubicBezTo>
                    <a:pt x="6" y="10"/>
                    <a:pt x="5" y="19"/>
                    <a:pt x="3" y="26"/>
                  </a:cubicBezTo>
                  <a:cubicBezTo>
                    <a:pt x="3" y="29"/>
                    <a:pt x="2" y="32"/>
                    <a:pt x="2" y="33"/>
                  </a:cubicBezTo>
                  <a:cubicBezTo>
                    <a:pt x="0" y="40"/>
                    <a:pt x="3" y="46"/>
                    <a:pt x="6" y="51"/>
                  </a:cubicBezTo>
                  <a:cubicBezTo>
                    <a:pt x="7" y="54"/>
                    <a:pt x="8" y="55"/>
                    <a:pt x="9" y="57"/>
                  </a:cubicBezTo>
                  <a:cubicBezTo>
                    <a:pt x="10" y="61"/>
                    <a:pt x="12" y="63"/>
                    <a:pt x="16" y="63"/>
                  </a:cubicBezTo>
                  <a:cubicBezTo>
                    <a:pt x="17" y="63"/>
                    <a:pt x="18" y="63"/>
                    <a:pt x="19" y="63"/>
                  </a:cubicBezTo>
                  <a:cubicBezTo>
                    <a:pt x="20" y="62"/>
                    <a:pt x="22" y="62"/>
                    <a:pt x="22" y="63"/>
                  </a:cubicBezTo>
                  <a:cubicBezTo>
                    <a:pt x="23" y="64"/>
                    <a:pt x="24" y="64"/>
                    <a:pt x="25" y="65"/>
                  </a:cubicBezTo>
                  <a:cubicBezTo>
                    <a:pt x="28" y="66"/>
                    <a:pt x="29" y="68"/>
                    <a:pt x="33" y="70"/>
                  </a:cubicBezTo>
                  <a:cubicBezTo>
                    <a:pt x="35" y="70"/>
                    <a:pt x="38" y="70"/>
                    <a:pt x="40"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6" name="world map piece"/>
            <p:cNvSpPr>
              <a:spLocks/>
            </p:cNvSpPr>
            <p:nvPr/>
          </p:nvSpPr>
          <p:spPr bwMode="auto">
            <a:xfrm>
              <a:off x="4408488" y="1108075"/>
              <a:ext cx="360363" cy="301625"/>
            </a:xfrm>
            <a:custGeom>
              <a:avLst/>
              <a:gdLst>
                <a:gd name="T0" fmla="*/ 11 w 130"/>
                <a:gd name="T1" fmla="*/ 51 h 108"/>
                <a:gd name="T2" fmla="*/ 39 w 130"/>
                <a:gd name="T3" fmla="*/ 71 h 108"/>
                <a:gd name="T4" fmla="*/ 39 w 130"/>
                <a:gd name="T5" fmla="*/ 78 h 108"/>
                <a:gd name="T6" fmla="*/ 42 w 130"/>
                <a:gd name="T7" fmla="*/ 106 h 108"/>
                <a:gd name="T8" fmla="*/ 49 w 130"/>
                <a:gd name="T9" fmla="*/ 108 h 108"/>
                <a:gd name="T10" fmla="*/ 49 w 130"/>
                <a:gd name="T11" fmla="*/ 108 h 108"/>
                <a:gd name="T12" fmla="*/ 55 w 130"/>
                <a:gd name="T13" fmla="*/ 108 h 108"/>
                <a:gd name="T14" fmla="*/ 72 w 130"/>
                <a:gd name="T15" fmla="*/ 86 h 108"/>
                <a:gd name="T16" fmla="*/ 77 w 130"/>
                <a:gd name="T17" fmla="*/ 73 h 108"/>
                <a:gd name="T18" fmla="*/ 81 w 130"/>
                <a:gd name="T19" fmla="*/ 70 h 108"/>
                <a:gd name="T20" fmla="*/ 85 w 130"/>
                <a:gd name="T21" fmla="*/ 73 h 108"/>
                <a:gd name="T22" fmla="*/ 104 w 130"/>
                <a:gd name="T23" fmla="*/ 82 h 108"/>
                <a:gd name="T24" fmla="*/ 105 w 130"/>
                <a:gd name="T25" fmla="*/ 82 h 108"/>
                <a:gd name="T26" fmla="*/ 129 w 130"/>
                <a:gd name="T27" fmla="*/ 65 h 108"/>
                <a:gd name="T28" fmla="*/ 113 w 130"/>
                <a:gd name="T29" fmla="*/ 44 h 108"/>
                <a:gd name="T30" fmla="*/ 100 w 130"/>
                <a:gd name="T31" fmla="*/ 40 h 108"/>
                <a:gd name="T32" fmla="*/ 68 w 130"/>
                <a:gd name="T33" fmla="*/ 21 h 108"/>
                <a:gd name="T34" fmla="*/ 66 w 130"/>
                <a:gd name="T35" fmla="*/ 14 h 108"/>
                <a:gd name="T36" fmla="*/ 56 w 130"/>
                <a:gd name="T37" fmla="*/ 0 h 108"/>
                <a:gd name="T38" fmla="*/ 45 w 130"/>
                <a:gd name="T39" fmla="*/ 5 h 108"/>
                <a:gd name="T40" fmla="*/ 11 w 130"/>
                <a:gd name="T41" fmla="*/ 19 h 108"/>
                <a:gd name="T42" fmla="*/ 11 w 130"/>
                <a:gd name="T43" fmla="*/ 19 h 108"/>
                <a:gd name="T44" fmla="*/ 11 w 130"/>
                <a:gd name="T45" fmla="*/ 20 h 108"/>
                <a:gd name="T46" fmla="*/ 1 w 130"/>
                <a:gd name="T47" fmla="*/ 39 h 108"/>
                <a:gd name="T48" fmla="*/ 11 w 130"/>
                <a:gd name="T49" fmla="*/ 5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0" h="108">
                  <a:moveTo>
                    <a:pt x="11" y="51"/>
                  </a:moveTo>
                  <a:cubicBezTo>
                    <a:pt x="25" y="54"/>
                    <a:pt x="39" y="63"/>
                    <a:pt x="39" y="71"/>
                  </a:cubicBezTo>
                  <a:cubicBezTo>
                    <a:pt x="39" y="73"/>
                    <a:pt x="39" y="75"/>
                    <a:pt x="39" y="78"/>
                  </a:cubicBezTo>
                  <a:cubicBezTo>
                    <a:pt x="38" y="88"/>
                    <a:pt x="37" y="100"/>
                    <a:pt x="42" y="106"/>
                  </a:cubicBezTo>
                  <a:cubicBezTo>
                    <a:pt x="44" y="108"/>
                    <a:pt x="46" y="108"/>
                    <a:pt x="49" y="108"/>
                  </a:cubicBezTo>
                  <a:cubicBezTo>
                    <a:pt x="49" y="108"/>
                    <a:pt x="49" y="108"/>
                    <a:pt x="49" y="108"/>
                  </a:cubicBezTo>
                  <a:cubicBezTo>
                    <a:pt x="51" y="108"/>
                    <a:pt x="53" y="108"/>
                    <a:pt x="55" y="108"/>
                  </a:cubicBezTo>
                  <a:cubicBezTo>
                    <a:pt x="68" y="103"/>
                    <a:pt x="71" y="95"/>
                    <a:pt x="72" y="86"/>
                  </a:cubicBezTo>
                  <a:cubicBezTo>
                    <a:pt x="73" y="82"/>
                    <a:pt x="75" y="78"/>
                    <a:pt x="77" y="73"/>
                  </a:cubicBezTo>
                  <a:cubicBezTo>
                    <a:pt x="80" y="70"/>
                    <a:pt x="81" y="70"/>
                    <a:pt x="81" y="70"/>
                  </a:cubicBezTo>
                  <a:cubicBezTo>
                    <a:pt x="82" y="70"/>
                    <a:pt x="83" y="71"/>
                    <a:pt x="85" y="73"/>
                  </a:cubicBezTo>
                  <a:cubicBezTo>
                    <a:pt x="89" y="76"/>
                    <a:pt x="95" y="82"/>
                    <a:pt x="104" y="82"/>
                  </a:cubicBezTo>
                  <a:cubicBezTo>
                    <a:pt x="105" y="82"/>
                    <a:pt x="105" y="82"/>
                    <a:pt x="105" y="82"/>
                  </a:cubicBezTo>
                  <a:cubicBezTo>
                    <a:pt x="116" y="82"/>
                    <a:pt x="126" y="75"/>
                    <a:pt x="129" y="65"/>
                  </a:cubicBezTo>
                  <a:cubicBezTo>
                    <a:pt x="129" y="61"/>
                    <a:pt x="130" y="51"/>
                    <a:pt x="113" y="44"/>
                  </a:cubicBezTo>
                  <a:cubicBezTo>
                    <a:pt x="109" y="43"/>
                    <a:pt x="104" y="41"/>
                    <a:pt x="100" y="40"/>
                  </a:cubicBezTo>
                  <a:cubicBezTo>
                    <a:pt x="83" y="33"/>
                    <a:pt x="71" y="28"/>
                    <a:pt x="68" y="21"/>
                  </a:cubicBezTo>
                  <a:cubicBezTo>
                    <a:pt x="67" y="19"/>
                    <a:pt x="66" y="16"/>
                    <a:pt x="66" y="14"/>
                  </a:cubicBezTo>
                  <a:cubicBezTo>
                    <a:pt x="65" y="8"/>
                    <a:pt x="63" y="0"/>
                    <a:pt x="56" y="0"/>
                  </a:cubicBezTo>
                  <a:cubicBezTo>
                    <a:pt x="53" y="0"/>
                    <a:pt x="49" y="1"/>
                    <a:pt x="45" y="5"/>
                  </a:cubicBezTo>
                  <a:cubicBezTo>
                    <a:pt x="30" y="16"/>
                    <a:pt x="12" y="19"/>
                    <a:pt x="11" y="19"/>
                  </a:cubicBezTo>
                  <a:cubicBezTo>
                    <a:pt x="11" y="19"/>
                    <a:pt x="11" y="19"/>
                    <a:pt x="11" y="19"/>
                  </a:cubicBezTo>
                  <a:cubicBezTo>
                    <a:pt x="11" y="20"/>
                    <a:pt x="11" y="20"/>
                    <a:pt x="11" y="20"/>
                  </a:cubicBezTo>
                  <a:cubicBezTo>
                    <a:pt x="4" y="24"/>
                    <a:pt x="0" y="32"/>
                    <a:pt x="1" y="39"/>
                  </a:cubicBezTo>
                  <a:cubicBezTo>
                    <a:pt x="1" y="43"/>
                    <a:pt x="3" y="48"/>
                    <a:pt x="11"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7" name="world map piece"/>
            <p:cNvSpPr>
              <a:spLocks/>
            </p:cNvSpPr>
            <p:nvPr/>
          </p:nvSpPr>
          <p:spPr bwMode="auto">
            <a:xfrm>
              <a:off x="4591050" y="1081088"/>
              <a:ext cx="153988" cy="100013"/>
            </a:xfrm>
            <a:custGeom>
              <a:avLst/>
              <a:gdLst>
                <a:gd name="T0" fmla="*/ 27 w 55"/>
                <a:gd name="T1" fmla="*/ 36 h 36"/>
                <a:gd name="T2" fmla="*/ 53 w 55"/>
                <a:gd name="T3" fmla="*/ 23 h 36"/>
                <a:gd name="T4" fmla="*/ 48 w 55"/>
                <a:gd name="T5" fmla="*/ 4 h 36"/>
                <a:gd name="T6" fmla="*/ 32 w 55"/>
                <a:gd name="T7" fmla="*/ 0 h 36"/>
                <a:gd name="T8" fmla="*/ 8 w 55"/>
                <a:gd name="T9" fmla="*/ 4 h 36"/>
                <a:gd name="T10" fmla="*/ 6 w 55"/>
                <a:gd name="T11" fmla="*/ 4 h 36"/>
                <a:gd name="T12" fmla="*/ 5 w 55"/>
                <a:gd name="T13" fmla="*/ 6 h 36"/>
                <a:gd name="T14" fmla="*/ 6 w 55"/>
                <a:gd name="T15" fmla="*/ 27 h 36"/>
                <a:gd name="T16" fmla="*/ 27 w 55"/>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36">
                  <a:moveTo>
                    <a:pt x="27" y="36"/>
                  </a:moveTo>
                  <a:cubicBezTo>
                    <a:pt x="45" y="36"/>
                    <a:pt x="51" y="28"/>
                    <a:pt x="53" y="23"/>
                  </a:cubicBezTo>
                  <a:cubicBezTo>
                    <a:pt x="55" y="16"/>
                    <a:pt x="52" y="9"/>
                    <a:pt x="48" y="4"/>
                  </a:cubicBezTo>
                  <a:cubicBezTo>
                    <a:pt x="44" y="2"/>
                    <a:pt x="39" y="0"/>
                    <a:pt x="32" y="0"/>
                  </a:cubicBezTo>
                  <a:cubicBezTo>
                    <a:pt x="25" y="0"/>
                    <a:pt x="16" y="2"/>
                    <a:pt x="8" y="4"/>
                  </a:cubicBezTo>
                  <a:cubicBezTo>
                    <a:pt x="6" y="4"/>
                    <a:pt x="6" y="4"/>
                    <a:pt x="6" y="4"/>
                  </a:cubicBezTo>
                  <a:cubicBezTo>
                    <a:pt x="5" y="6"/>
                    <a:pt x="5" y="6"/>
                    <a:pt x="5" y="6"/>
                  </a:cubicBezTo>
                  <a:cubicBezTo>
                    <a:pt x="5" y="7"/>
                    <a:pt x="0" y="19"/>
                    <a:pt x="6" y="27"/>
                  </a:cubicBezTo>
                  <a:cubicBezTo>
                    <a:pt x="11" y="33"/>
                    <a:pt x="17" y="36"/>
                    <a:pt x="27"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8" name="world map piece"/>
            <p:cNvSpPr>
              <a:spLocks/>
            </p:cNvSpPr>
            <p:nvPr/>
          </p:nvSpPr>
          <p:spPr bwMode="auto">
            <a:xfrm>
              <a:off x="7712075" y="3536950"/>
              <a:ext cx="74613" cy="109538"/>
            </a:xfrm>
            <a:custGeom>
              <a:avLst/>
              <a:gdLst>
                <a:gd name="T0" fmla="*/ 8 w 27"/>
                <a:gd name="T1" fmla="*/ 2 h 39"/>
                <a:gd name="T2" fmla="*/ 0 w 27"/>
                <a:gd name="T3" fmla="*/ 26 h 39"/>
                <a:gd name="T4" fmla="*/ 0 w 27"/>
                <a:gd name="T5" fmla="*/ 28 h 39"/>
                <a:gd name="T6" fmla="*/ 0 w 27"/>
                <a:gd name="T7" fmla="*/ 28 h 39"/>
                <a:gd name="T8" fmla="*/ 0 w 27"/>
                <a:gd name="T9" fmla="*/ 29 h 39"/>
                <a:gd name="T10" fmla="*/ 12 w 27"/>
                <a:gd name="T11" fmla="*/ 39 h 39"/>
                <a:gd name="T12" fmla="*/ 14 w 27"/>
                <a:gd name="T13" fmla="*/ 38 h 39"/>
                <a:gd name="T14" fmla="*/ 27 w 27"/>
                <a:gd name="T15" fmla="*/ 17 h 39"/>
                <a:gd name="T16" fmla="*/ 8 w 27"/>
                <a:gd name="T17" fmla="*/ 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9">
                  <a:moveTo>
                    <a:pt x="8" y="2"/>
                  </a:moveTo>
                  <a:cubicBezTo>
                    <a:pt x="0" y="4"/>
                    <a:pt x="0" y="17"/>
                    <a:pt x="0" y="26"/>
                  </a:cubicBezTo>
                  <a:cubicBezTo>
                    <a:pt x="0" y="27"/>
                    <a:pt x="0" y="28"/>
                    <a:pt x="0" y="28"/>
                  </a:cubicBezTo>
                  <a:cubicBezTo>
                    <a:pt x="0" y="28"/>
                    <a:pt x="0" y="28"/>
                    <a:pt x="0" y="28"/>
                  </a:cubicBezTo>
                  <a:cubicBezTo>
                    <a:pt x="0" y="29"/>
                    <a:pt x="0" y="29"/>
                    <a:pt x="0" y="29"/>
                  </a:cubicBezTo>
                  <a:cubicBezTo>
                    <a:pt x="1" y="30"/>
                    <a:pt x="4" y="39"/>
                    <a:pt x="12" y="39"/>
                  </a:cubicBezTo>
                  <a:cubicBezTo>
                    <a:pt x="12" y="39"/>
                    <a:pt x="13" y="38"/>
                    <a:pt x="14" y="38"/>
                  </a:cubicBezTo>
                  <a:cubicBezTo>
                    <a:pt x="23" y="35"/>
                    <a:pt x="27" y="24"/>
                    <a:pt x="27" y="17"/>
                  </a:cubicBezTo>
                  <a:cubicBezTo>
                    <a:pt x="27" y="8"/>
                    <a:pt x="18" y="0"/>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9" name="world map piece"/>
            <p:cNvSpPr>
              <a:spLocks/>
            </p:cNvSpPr>
            <p:nvPr/>
          </p:nvSpPr>
          <p:spPr bwMode="auto">
            <a:xfrm>
              <a:off x="7723188" y="3760788"/>
              <a:ext cx="130175" cy="166688"/>
            </a:xfrm>
            <a:custGeom>
              <a:avLst/>
              <a:gdLst>
                <a:gd name="T0" fmla="*/ 32 w 47"/>
                <a:gd name="T1" fmla="*/ 13 h 60"/>
                <a:gd name="T2" fmla="*/ 23 w 47"/>
                <a:gd name="T3" fmla="*/ 0 h 60"/>
                <a:gd name="T4" fmla="*/ 14 w 47"/>
                <a:gd name="T5" fmla="*/ 2 h 60"/>
                <a:gd name="T6" fmla="*/ 8 w 47"/>
                <a:gd name="T7" fmla="*/ 3 h 60"/>
                <a:gd name="T8" fmla="*/ 3 w 47"/>
                <a:gd name="T9" fmla="*/ 7 h 60"/>
                <a:gd name="T10" fmla="*/ 4 w 47"/>
                <a:gd name="T11" fmla="*/ 25 h 60"/>
                <a:gd name="T12" fmla="*/ 6 w 47"/>
                <a:gd name="T13" fmla="*/ 33 h 60"/>
                <a:gd name="T14" fmla="*/ 6 w 47"/>
                <a:gd name="T15" fmla="*/ 33 h 60"/>
                <a:gd name="T16" fmla="*/ 6 w 47"/>
                <a:gd name="T17" fmla="*/ 33 h 60"/>
                <a:gd name="T18" fmla="*/ 19 w 47"/>
                <a:gd name="T19" fmla="*/ 57 h 60"/>
                <a:gd name="T20" fmla="*/ 26 w 47"/>
                <a:gd name="T21" fmla="*/ 59 h 60"/>
                <a:gd name="T22" fmla="*/ 32 w 47"/>
                <a:gd name="T23" fmla="*/ 60 h 60"/>
                <a:gd name="T24" fmla="*/ 41 w 47"/>
                <a:gd name="T25" fmla="*/ 57 h 60"/>
                <a:gd name="T26" fmla="*/ 46 w 47"/>
                <a:gd name="T27" fmla="*/ 51 h 60"/>
                <a:gd name="T28" fmla="*/ 39 w 47"/>
                <a:gd name="T29" fmla="*/ 44 h 60"/>
                <a:gd name="T30" fmla="*/ 30 w 47"/>
                <a:gd name="T31" fmla="*/ 40 h 60"/>
                <a:gd name="T32" fmla="*/ 30 w 47"/>
                <a:gd name="T33" fmla="*/ 28 h 60"/>
                <a:gd name="T34" fmla="*/ 32 w 47"/>
                <a:gd name="T35" fmla="*/ 1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60">
                  <a:moveTo>
                    <a:pt x="32" y="13"/>
                  </a:moveTo>
                  <a:cubicBezTo>
                    <a:pt x="32" y="2"/>
                    <a:pt x="27" y="0"/>
                    <a:pt x="23" y="0"/>
                  </a:cubicBezTo>
                  <a:cubicBezTo>
                    <a:pt x="20" y="0"/>
                    <a:pt x="17" y="1"/>
                    <a:pt x="14" y="2"/>
                  </a:cubicBezTo>
                  <a:cubicBezTo>
                    <a:pt x="12" y="2"/>
                    <a:pt x="10" y="3"/>
                    <a:pt x="8" y="3"/>
                  </a:cubicBezTo>
                  <a:cubicBezTo>
                    <a:pt x="5" y="4"/>
                    <a:pt x="3" y="6"/>
                    <a:pt x="3" y="7"/>
                  </a:cubicBezTo>
                  <a:cubicBezTo>
                    <a:pt x="0" y="13"/>
                    <a:pt x="3" y="19"/>
                    <a:pt x="4" y="25"/>
                  </a:cubicBezTo>
                  <a:cubicBezTo>
                    <a:pt x="5" y="28"/>
                    <a:pt x="6" y="31"/>
                    <a:pt x="6" y="33"/>
                  </a:cubicBezTo>
                  <a:cubicBezTo>
                    <a:pt x="6" y="33"/>
                    <a:pt x="6" y="33"/>
                    <a:pt x="6" y="33"/>
                  </a:cubicBezTo>
                  <a:cubicBezTo>
                    <a:pt x="6" y="33"/>
                    <a:pt x="6" y="33"/>
                    <a:pt x="6" y="33"/>
                  </a:cubicBezTo>
                  <a:cubicBezTo>
                    <a:pt x="6" y="37"/>
                    <a:pt x="8" y="57"/>
                    <a:pt x="19" y="57"/>
                  </a:cubicBezTo>
                  <a:cubicBezTo>
                    <a:pt x="22" y="57"/>
                    <a:pt x="24" y="58"/>
                    <a:pt x="26" y="59"/>
                  </a:cubicBezTo>
                  <a:cubicBezTo>
                    <a:pt x="28" y="59"/>
                    <a:pt x="30" y="60"/>
                    <a:pt x="32" y="60"/>
                  </a:cubicBezTo>
                  <a:cubicBezTo>
                    <a:pt x="35" y="60"/>
                    <a:pt x="38" y="59"/>
                    <a:pt x="41" y="57"/>
                  </a:cubicBezTo>
                  <a:cubicBezTo>
                    <a:pt x="44" y="56"/>
                    <a:pt x="47" y="54"/>
                    <a:pt x="46" y="51"/>
                  </a:cubicBezTo>
                  <a:cubicBezTo>
                    <a:pt x="46" y="47"/>
                    <a:pt x="43" y="45"/>
                    <a:pt x="39" y="44"/>
                  </a:cubicBezTo>
                  <a:cubicBezTo>
                    <a:pt x="36" y="42"/>
                    <a:pt x="34" y="41"/>
                    <a:pt x="30" y="40"/>
                  </a:cubicBezTo>
                  <a:cubicBezTo>
                    <a:pt x="27" y="37"/>
                    <a:pt x="28" y="35"/>
                    <a:pt x="30" y="28"/>
                  </a:cubicBezTo>
                  <a:cubicBezTo>
                    <a:pt x="31" y="24"/>
                    <a:pt x="32" y="18"/>
                    <a:pt x="3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0" name="world map piece"/>
            <p:cNvSpPr>
              <a:spLocks/>
            </p:cNvSpPr>
            <p:nvPr/>
          </p:nvSpPr>
          <p:spPr bwMode="auto">
            <a:xfrm>
              <a:off x="6554788" y="4071938"/>
              <a:ext cx="107950" cy="88900"/>
            </a:xfrm>
            <a:custGeom>
              <a:avLst/>
              <a:gdLst>
                <a:gd name="T0" fmla="*/ 37 w 39"/>
                <a:gd name="T1" fmla="*/ 17 h 32"/>
                <a:gd name="T2" fmla="*/ 32 w 39"/>
                <a:gd name="T3" fmla="*/ 5 h 32"/>
                <a:gd name="T4" fmla="*/ 22 w 39"/>
                <a:gd name="T5" fmla="*/ 0 h 32"/>
                <a:gd name="T6" fmla="*/ 6 w 39"/>
                <a:gd name="T7" fmla="*/ 4 h 32"/>
                <a:gd name="T8" fmla="*/ 5 w 39"/>
                <a:gd name="T9" fmla="*/ 4 h 32"/>
                <a:gd name="T10" fmla="*/ 5 w 39"/>
                <a:gd name="T11" fmla="*/ 7 h 32"/>
                <a:gd name="T12" fmla="*/ 4 w 39"/>
                <a:gd name="T13" fmla="*/ 9 h 32"/>
                <a:gd name="T14" fmla="*/ 13 w 39"/>
                <a:gd name="T15" fmla="*/ 28 h 32"/>
                <a:gd name="T16" fmla="*/ 31 w 39"/>
                <a:gd name="T17" fmla="*/ 32 h 32"/>
                <a:gd name="T18" fmla="*/ 38 w 39"/>
                <a:gd name="T19" fmla="*/ 30 h 32"/>
                <a:gd name="T20" fmla="*/ 38 w 39"/>
                <a:gd name="T21" fmla="*/ 24 h 32"/>
                <a:gd name="T22" fmla="*/ 37 w 39"/>
                <a:gd name="T23"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32">
                  <a:moveTo>
                    <a:pt x="37" y="17"/>
                  </a:moveTo>
                  <a:cubicBezTo>
                    <a:pt x="36" y="14"/>
                    <a:pt x="35" y="10"/>
                    <a:pt x="32" y="5"/>
                  </a:cubicBezTo>
                  <a:cubicBezTo>
                    <a:pt x="32" y="3"/>
                    <a:pt x="28" y="0"/>
                    <a:pt x="22" y="0"/>
                  </a:cubicBezTo>
                  <a:cubicBezTo>
                    <a:pt x="16" y="0"/>
                    <a:pt x="7" y="4"/>
                    <a:pt x="6" y="4"/>
                  </a:cubicBezTo>
                  <a:cubicBezTo>
                    <a:pt x="5" y="4"/>
                    <a:pt x="5" y="4"/>
                    <a:pt x="5" y="4"/>
                  </a:cubicBezTo>
                  <a:cubicBezTo>
                    <a:pt x="5" y="7"/>
                    <a:pt x="5" y="7"/>
                    <a:pt x="5" y="7"/>
                  </a:cubicBezTo>
                  <a:cubicBezTo>
                    <a:pt x="5" y="7"/>
                    <a:pt x="5" y="8"/>
                    <a:pt x="4" y="9"/>
                  </a:cubicBezTo>
                  <a:cubicBezTo>
                    <a:pt x="3" y="13"/>
                    <a:pt x="0" y="23"/>
                    <a:pt x="13" y="28"/>
                  </a:cubicBezTo>
                  <a:cubicBezTo>
                    <a:pt x="17" y="30"/>
                    <a:pt x="26" y="32"/>
                    <a:pt x="31" y="32"/>
                  </a:cubicBezTo>
                  <a:cubicBezTo>
                    <a:pt x="34" y="32"/>
                    <a:pt x="37" y="31"/>
                    <a:pt x="38" y="30"/>
                  </a:cubicBezTo>
                  <a:cubicBezTo>
                    <a:pt x="39" y="29"/>
                    <a:pt x="39" y="26"/>
                    <a:pt x="38" y="24"/>
                  </a:cubicBezTo>
                  <a:cubicBezTo>
                    <a:pt x="37" y="21"/>
                    <a:pt x="37" y="19"/>
                    <a:pt x="37"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1" name="world map piece"/>
            <p:cNvSpPr>
              <a:spLocks/>
            </p:cNvSpPr>
            <p:nvPr/>
          </p:nvSpPr>
          <p:spPr bwMode="auto">
            <a:xfrm>
              <a:off x="7423150" y="4132263"/>
              <a:ext cx="300038" cy="342900"/>
            </a:xfrm>
            <a:custGeom>
              <a:avLst/>
              <a:gdLst>
                <a:gd name="T0" fmla="*/ 98 w 108"/>
                <a:gd name="T1" fmla="*/ 0 h 123"/>
                <a:gd name="T2" fmla="*/ 83 w 108"/>
                <a:gd name="T3" fmla="*/ 6 h 123"/>
                <a:gd name="T4" fmla="*/ 77 w 108"/>
                <a:gd name="T5" fmla="*/ 9 h 123"/>
                <a:gd name="T6" fmla="*/ 63 w 108"/>
                <a:gd name="T7" fmla="*/ 22 h 123"/>
                <a:gd name="T8" fmla="*/ 57 w 108"/>
                <a:gd name="T9" fmla="*/ 30 h 123"/>
                <a:gd name="T10" fmla="*/ 49 w 108"/>
                <a:gd name="T11" fmla="*/ 36 h 123"/>
                <a:gd name="T12" fmla="*/ 37 w 108"/>
                <a:gd name="T13" fmla="*/ 52 h 123"/>
                <a:gd name="T14" fmla="*/ 30 w 108"/>
                <a:gd name="T15" fmla="*/ 56 h 123"/>
                <a:gd name="T16" fmla="*/ 26 w 108"/>
                <a:gd name="T17" fmla="*/ 56 h 123"/>
                <a:gd name="T18" fmla="*/ 17 w 108"/>
                <a:gd name="T19" fmla="*/ 56 h 123"/>
                <a:gd name="T20" fmla="*/ 12 w 108"/>
                <a:gd name="T21" fmla="*/ 58 h 123"/>
                <a:gd name="T22" fmla="*/ 4 w 108"/>
                <a:gd name="T23" fmla="*/ 71 h 123"/>
                <a:gd name="T24" fmla="*/ 2 w 108"/>
                <a:gd name="T25" fmla="*/ 75 h 123"/>
                <a:gd name="T26" fmla="*/ 13 w 108"/>
                <a:gd name="T27" fmla="*/ 98 h 123"/>
                <a:gd name="T28" fmla="*/ 15 w 108"/>
                <a:gd name="T29" fmla="*/ 101 h 123"/>
                <a:gd name="T30" fmla="*/ 32 w 108"/>
                <a:gd name="T31" fmla="*/ 112 h 123"/>
                <a:gd name="T32" fmla="*/ 51 w 108"/>
                <a:gd name="T33" fmla="*/ 118 h 123"/>
                <a:gd name="T34" fmla="*/ 68 w 108"/>
                <a:gd name="T35" fmla="*/ 123 h 123"/>
                <a:gd name="T36" fmla="*/ 74 w 108"/>
                <a:gd name="T37" fmla="*/ 116 h 123"/>
                <a:gd name="T38" fmla="*/ 78 w 108"/>
                <a:gd name="T39" fmla="*/ 106 h 123"/>
                <a:gd name="T40" fmla="*/ 86 w 108"/>
                <a:gd name="T41" fmla="*/ 95 h 123"/>
                <a:gd name="T42" fmla="*/ 96 w 108"/>
                <a:gd name="T43" fmla="*/ 80 h 123"/>
                <a:gd name="T44" fmla="*/ 102 w 108"/>
                <a:gd name="T45" fmla="*/ 56 h 123"/>
                <a:gd name="T46" fmla="*/ 96 w 108"/>
                <a:gd name="T47" fmla="*/ 45 h 123"/>
                <a:gd name="T48" fmla="*/ 100 w 108"/>
                <a:gd name="T49" fmla="*/ 29 h 123"/>
                <a:gd name="T50" fmla="*/ 105 w 108"/>
                <a:gd name="T51" fmla="*/ 12 h 123"/>
                <a:gd name="T52" fmla="*/ 98 w 108"/>
                <a:gd name="T5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8" h="123">
                  <a:moveTo>
                    <a:pt x="98" y="0"/>
                  </a:moveTo>
                  <a:cubicBezTo>
                    <a:pt x="94" y="0"/>
                    <a:pt x="89" y="3"/>
                    <a:pt x="83" y="6"/>
                  </a:cubicBezTo>
                  <a:cubicBezTo>
                    <a:pt x="81" y="7"/>
                    <a:pt x="79" y="8"/>
                    <a:pt x="77" y="9"/>
                  </a:cubicBezTo>
                  <a:cubicBezTo>
                    <a:pt x="68" y="14"/>
                    <a:pt x="66" y="17"/>
                    <a:pt x="63" y="22"/>
                  </a:cubicBezTo>
                  <a:cubicBezTo>
                    <a:pt x="62" y="24"/>
                    <a:pt x="60" y="27"/>
                    <a:pt x="57" y="30"/>
                  </a:cubicBezTo>
                  <a:cubicBezTo>
                    <a:pt x="53" y="33"/>
                    <a:pt x="51" y="35"/>
                    <a:pt x="49" y="36"/>
                  </a:cubicBezTo>
                  <a:cubicBezTo>
                    <a:pt x="45" y="40"/>
                    <a:pt x="40" y="42"/>
                    <a:pt x="37" y="52"/>
                  </a:cubicBezTo>
                  <a:cubicBezTo>
                    <a:pt x="36" y="56"/>
                    <a:pt x="34" y="56"/>
                    <a:pt x="30" y="56"/>
                  </a:cubicBezTo>
                  <a:cubicBezTo>
                    <a:pt x="29" y="56"/>
                    <a:pt x="28" y="56"/>
                    <a:pt x="26" y="56"/>
                  </a:cubicBezTo>
                  <a:cubicBezTo>
                    <a:pt x="23" y="56"/>
                    <a:pt x="19" y="56"/>
                    <a:pt x="17" y="56"/>
                  </a:cubicBezTo>
                  <a:cubicBezTo>
                    <a:pt x="15" y="57"/>
                    <a:pt x="13" y="58"/>
                    <a:pt x="12" y="58"/>
                  </a:cubicBezTo>
                  <a:cubicBezTo>
                    <a:pt x="8" y="62"/>
                    <a:pt x="6" y="67"/>
                    <a:pt x="4" y="71"/>
                  </a:cubicBezTo>
                  <a:cubicBezTo>
                    <a:pt x="3" y="73"/>
                    <a:pt x="3" y="74"/>
                    <a:pt x="2" y="75"/>
                  </a:cubicBezTo>
                  <a:cubicBezTo>
                    <a:pt x="0" y="83"/>
                    <a:pt x="3" y="87"/>
                    <a:pt x="13" y="98"/>
                  </a:cubicBezTo>
                  <a:cubicBezTo>
                    <a:pt x="15" y="101"/>
                    <a:pt x="15" y="101"/>
                    <a:pt x="15" y="101"/>
                  </a:cubicBezTo>
                  <a:cubicBezTo>
                    <a:pt x="22" y="110"/>
                    <a:pt x="24" y="111"/>
                    <a:pt x="32" y="112"/>
                  </a:cubicBezTo>
                  <a:cubicBezTo>
                    <a:pt x="35" y="113"/>
                    <a:pt x="41" y="114"/>
                    <a:pt x="51" y="118"/>
                  </a:cubicBezTo>
                  <a:cubicBezTo>
                    <a:pt x="62" y="121"/>
                    <a:pt x="65" y="123"/>
                    <a:pt x="68" y="123"/>
                  </a:cubicBezTo>
                  <a:cubicBezTo>
                    <a:pt x="73" y="123"/>
                    <a:pt x="74" y="118"/>
                    <a:pt x="74" y="116"/>
                  </a:cubicBezTo>
                  <a:cubicBezTo>
                    <a:pt x="75" y="113"/>
                    <a:pt x="76" y="110"/>
                    <a:pt x="78" y="106"/>
                  </a:cubicBezTo>
                  <a:cubicBezTo>
                    <a:pt x="84" y="100"/>
                    <a:pt x="85" y="97"/>
                    <a:pt x="86" y="95"/>
                  </a:cubicBezTo>
                  <a:cubicBezTo>
                    <a:pt x="87" y="91"/>
                    <a:pt x="88" y="89"/>
                    <a:pt x="96" y="80"/>
                  </a:cubicBezTo>
                  <a:cubicBezTo>
                    <a:pt x="108" y="69"/>
                    <a:pt x="107" y="63"/>
                    <a:pt x="102" y="56"/>
                  </a:cubicBezTo>
                  <a:cubicBezTo>
                    <a:pt x="100" y="52"/>
                    <a:pt x="98" y="49"/>
                    <a:pt x="96" y="45"/>
                  </a:cubicBezTo>
                  <a:cubicBezTo>
                    <a:pt x="94" y="37"/>
                    <a:pt x="96" y="34"/>
                    <a:pt x="100" y="29"/>
                  </a:cubicBezTo>
                  <a:cubicBezTo>
                    <a:pt x="103" y="25"/>
                    <a:pt x="105" y="20"/>
                    <a:pt x="105" y="12"/>
                  </a:cubicBezTo>
                  <a:cubicBezTo>
                    <a:pt x="105" y="2"/>
                    <a:pt x="100" y="0"/>
                    <a:pt x="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2" name="world map piece"/>
            <p:cNvSpPr>
              <a:spLocks/>
            </p:cNvSpPr>
            <p:nvPr/>
          </p:nvSpPr>
          <p:spPr bwMode="auto">
            <a:xfrm>
              <a:off x="7704138" y="4297363"/>
              <a:ext cx="171450" cy="192088"/>
            </a:xfrm>
            <a:custGeom>
              <a:avLst/>
              <a:gdLst>
                <a:gd name="T0" fmla="*/ 58 w 62"/>
                <a:gd name="T1" fmla="*/ 10 h 69"/>
                <a:gd name="T2" fmla="*/ 60 w 62"/>
                <a:gd name="T3" fmla="*/ 4 h 69"/>
                <a:gd name="T4" fmla="*/ 55 w 62"/>
                <a:gd name="T5" fmla="*/ 0 h 69"/>
                <a:gd name="T6" fmla="*/ 12 w 62"/>
                <a:gd name="T7" fmla="*/ 15 h 69"/>
                <a:gd name="T8" fmla="*/ 4 w 62"/>
                <a:gd name="T9" fmla="*/ 33 h 69"/>
                <a:gd name="T10" fmla="*/ 5 w 62"/>
                <a:gd name="T11" fmla="*/ 40 h 69"/>
                <a:gd name="T12" fmla="*/ 5 w 62"/>
                <a:gd name="T13" fmla="*/ 40 h 69"/>
                <a:gd name="T14" fmla="*/ 5 w 62"/>
                <a:gd name="T15" fmla="*/ 41 h 69"/>
                <a:gd name="T16" fmla="*/ 21 w 62"/>
                <a:gd name="T17" fmla="*/ 63 h 69"/>
                <a:gd name="T18" fmla="*/ 37 w 62"/>
                <a:gd name="T19" fmla="*/ 69 h 69"/>
                <a:gd name="T20" fmla="*/ 49 w 62"/>
                <a:gd name="T21" fmla="*/ 56 h 69"/>
                <a:gd name="T22" fmla="*/ 50 w 62"/>
                <a:gd name="T23" fmla="*/ 53 h 69"/>
                <a:gd name="T24" fmla="*/ 38 w 62"/>
                <a:gd name="T25" fmla="*/ 26 h 69"/>
                <a:gd name="T26" fmla="*/ 36 w 62"/>
                <a:gd name="T27" fmla="*/ 25 h 69"/>
                <a:gd name="T28" fmla="*/ 44 w 62"/>
                <a:gd name="T29" fmla="*/ 20 h 69"/>
                <a:gd name="T30" fmla="*/ 58 w 62"/>
                <a:gd name="T31" fmla="*/ 1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69">
                  <a:moveTo>
                    <a:pt x="58" y="10"/>
                  </a:moveTo>
                  <a:cubicBezTo>
                    <a:pt x="59" y="10"/>
                    <a:pt x="62" y="7"/>
                    <a:pt x="60" y="4"/>
                  </a:cubicBezTo>
                  <a:cubicBezTo>
                    <a:pt x="60" y="2"/>
                    <a:pt x="58" y="0"/>
                    <a:pt x="55" y="0"/>
                  </a:cubicBezTo>
                  <a:cubicBezTo>
                    <a:pt x="47" y="0"/>
                    <a:pt x="24" y="8"/>
                    <a:pt x="12" y="15"/>
                  </a:cubicBezTo>
                  <a:cubicBezTo>
                    <a:pt x="0" y="23"/>
                    <a:pt x="0" y="27"/>
                    <a:pt x="4" y="33"/>
                  </a:cubicBezTo>
                  <a:cubicBezTo>
                    <a:pt x="4" y="36"/>
                    <a:pt x="5" y="37"/>
                    <a:pt x="5" y="40"/>
                  </a:cubicBezTo>
                  <a:cubicBezTo>
                    <a:pt x="5" y="40"/>
                    <a:pt x="5" y="40"/>
                    <a:pt x="5" y="40"/>
                  </a:cubicBezTo>
                  <a:cubicBezTo>
                    <a:pt x="5" y="41"/>
                    <a:pt x="5" y="41"/>
                    <a:pt x="5" y="41"/>
                  </a:cubicBezTo>
                  <a:cubicBezTo>
                    <a:pt x="5" y="41"/>
                    <a:pt x="7" y="55"/>
                    <a:pt x="21" y="63"/>
                  </a:cubicBezTo>
                  <a:cubicBezTo>
                    <a:pt x="28" y="66"/>
                    <a:pt x="33" y="69"/>
                    <a:pt x="37" y="69"/>
                  </a:cubicBezTo>
                  <a:cubicBezTo>
                    <a:pt x="45" y="69"/>
                    <a:pt x="48" y="61"/>
                    <a:pt x="49" y="56"/>
                  </a:cubicBezTo>
                  <a:cubicBezTo>
                    <a:pt x="50" y="53"/>
                    <a:pt x="50" y="53"/>
                    <a:pt x="50" y="53"/>
                  </a:cubicBezTo>
                  <a:cubicBezTo>
                    <a:pt x="53" y="41"/>
                    <a:pt x="56" y="32"/>
                    <a:pt x="38" y="26"/>
                  </a:cubicBezTo>
                  <a:cubicBezTo>
                    <a:pt x="37" y="26"/>
                    <a:pt x="36" y="25"/>
                    <a:pt x="36" y="25"/>
                  </a:cubicBezTo>
                  <a:cubicBezTo>
                    <a:pt x="37" y="23"/>
                    <a:pt x="41" y="21"/>
                    <a:pt x="44" y="20"/>
                  </a:cubicBezTo>
                  <a:cubicBezTo>
                    <a:pt x="48" y="17"/>
                    <a:pt x="54" y="14"/>
                    <a:pt x="58"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3" name="world map piece"/>
            <p:cNvSpPr>
              <a:spLocks/>
            </p:cNvSpPr>
            <p:nvPr/>
          </p:nvSpPr>
          <p:spPr bwMode="auto">
            <a:xfrm>
              <a:off x="7772400" y="3976688"/>
              <a:ext cx="206375" cy="198438"/>
            </a:xfrm>
            <a:custGeom>
              <a:avLst/>
              <a:gdLst>
                <a:gd name="T0" fmla="*/ 48 w 74"/>
                <a:gd name="T1" fmla="*/ 66 h 71"/>
                <a:gd name="T2" fmla="*/ 62 w 74"/>
                <a:gd name="T3" fmla="*/ 71 h 71"/>
                <a:gd name="T4" fmla="*/ 72 w 74"/>
                <a:gd name="T5" fmla="*/ 60 h 71"/>
                <a:gd name="T6" fmla="*/ 68 w 74"/>
                <a:gd name="T7" fmla="*/ 42 h 71"/>
                <a:gd name="T8" fmla="*/ 50 w 74"/>
                <a:gd name="T9" fmla="*/ 34 h 71"/>
                <a:gd name="T10" fmla="*/ 44 w 74"/>
                <a:gd name="T11" fmla="*/ 38 h 71"/>
                <a:gd name="T12" fmla="*/ 43 w 74"/>
                <a:gd name="T13" fmla="*/ 38 h 71"/>
                <a:gd name="T14" fmla="*/ 42 w 74"/>
                <a:gd name="T15" fmla="*/ 32 h 71"/>
                <a:gd name="T16" fmla="*/ 41 w 74"/>
                <a:gd name="T17" fmla="*/ 24 h 71"/>
                <a:gd name="T18" fmla="*/ 27 w 74"/>
                <a:gd name="T19" fmla="*/ 6 h 71"/>
                <a:gd name="T20" fmla="*/ 18 w 74"/>
                <a:gd name="T21" fmla="*/ 2 h 71"/>
                <a:gd name="T22" fmla="*/ 12 w 74"/>
                <a:gd name="T23" fmla="*/ 0 h 71"/>
                <a:gd name="T24" fmla="*/ 3 w 74"/>
                <a:gd name="T25" fmla="*/ 8 h 71"/>
                <a:gd name="T26" fmla="*/ 1 w 74"/>
                <a:gd name="T27" fmla="*/ 17 h 71"/>
                <a:gd name="T28" fmla="*/ 7 w 74"/>
                <a:gd name="T29" fmla="*/ 22 h 71"/>
                <a:gd name="T30" fmla="*/ 11 w 74"/>
                <a:gd name="T31" fmla="*/ 24 h 71"/>
                <a:gd name="T32" fmla="*/ 12 w 74"/>
                <a:gd name="T33" fmla="*/ 30 h 71"/>
                <a:gd name="T34" fmla="*/ 24 w 74"/>
                <a:gd name="T35" fmla="*/ 49 h 71"/>
                <a:gd name="T36" fmla="*/ 27 w 74"/>
                <a:gd name="T37" fmla="*/ 50 h 71"/>
                <a:gd name="T38" fmla="*/ 27 w 74"/>
                <a:gd name="T39" fmla="*/ 51 h 71"/>
                <a:gd name="T40" fmla="*/ 39 w 74"/>
                <a:gd name="T41" fmla="*/ 63 h 71"/>
                <a:gd name="T42" fmla="*/ 48 w 74"/>
                <a:gd name="T43" fmla="*/ 6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71">
                  <a:moveTo>
                    <a:pt x="48" y="66"/>
                  </a:moveTo>
                  <a:cubicBezTo>
                    <a:pt x="54" y="69"/>
                    <a:pt x="58" y="71"/>
                    <a:pt x="62" y="71"/>
                  </a:cubicBezTo>
                  <a:cubicBezTo>
                    <a:pt x="70" y="71"/>
                    <a:pt x="72" y="64"/>
                    <a:pt x="72" y="60"/>
                  </a:cubicBezTo>
                  <a:cubicBezTo>
                    <a:pt x="74" y="54"/>
                    <a:pt x="72" y="48"/>
                    <a:pt x="68" y="42"/>
                  </a:cubicBezTo>
                  <a:cubicBezTo>
                    <a:pt x="63" y="35"/>
                    <a:pt x="55" y="32"/>
                    <a:pt x="50" y="34"/>
                  </a:cubicBezTo>
                  <a:cubicBezTo>
                    <a:pt x="47" y="35"/>
                    <a:pt x="45" y="37"/>
                    <a:pt x="44" y="38"/>
                  </a:cubicBezTo>
                  <a:cubicBezTo>
                    <a:pt x="43" y="38"/>
                    <a:pt x="43" y="38"/>
                    <a:pt x="43" y="38"/>
                  </a:cubicBezTo>
                  <a:cubicBezTo>
                    <a:pt x="43" y="37"/>
                    <a:pt x="42" y="35"/>
                    <a:pt x="42" y="32"/>
                  </a:cubicBezTo>
                  <a:cubicBezTo>
                    <a:pt x="41" y="28"/>
                    <a:pt x="41" y="27"/>
                    <a:pt x="41" y="24"/>
                  </a:cubicBezTo>
                  <a:cubicBezTo>
                    <a:pt x="39" y="15"/>
                    <a:pt x="39" y="11"/>
                    <a:pt x="27" y="6"/>
                  </a:cubicBezTo>
                  <a:cubicBezTo>
                    <a:pt x="23" y="5"/>
                    <a:pt x="20" y="4"/>
                    <a:pt x="18" y="2"/>
                  </a:cubicBezTo>
                  <a:cubicBezTo>
                    <a:pt x="17" y="0"/>
                    <a:pt x="14" y="0"/>
                    <a:pt x="12" y="0"/>
                  </a:cubicBezTo>
                  <a:cubicBezTo>
                    <a:pt x="8" y="0"/>
                    <a:pt x="7" y="3"/>
                    <a:pt x="3" y="8"/>
                  </a:cubicBezTo>
                  <a:cubicBezTo>
                    <a:pt x="1" y="11"/>
                    <a:pt x="0" y="15"/>
                    <a:pt x="1" y="17"/>
                  </a:cubicBezTo>
                  <a:cubicBezTo>
                    <a:pt x="2" y="20"/>
                    <a:pt x="5" y="21"/>
                    <a:pt x="7" y="22"/>
                  </a:cubicBezTo>
                  <a:cubicBezTo>
                    <a:pt x="9" y="22"/>
                    <a:pt x="11" y="22"/>
                    <a:pt x="11" y="24"/>
                  </a:cubicBezTo>
                  <a:cubicBezTo>
                    <a:pt x="12" y="26"/>
                    <a:pt x="12" y="28"/>
                    <a:pt x="12" y="30"/>
                  </a:cubicBezTo>
                  <a:cubicBezTo>
                    <a:pt x="13" y="37"/>
                    <a:pt x="14" y="43"/>
                    <a:pt x="24" y="49"/>
                  </a:cubicBezTo>
                  <a:cubicBezTo>
                    <a:pt x="27" y="50"/>
                    <a:pt x="27" y="50"/>
                    <a:pt x="27" y="50"/>
                  </a:cubicBezTo>
                  <a:cubicBezTo>
                    <a:pt x="28" y="51"/>
                    <a:pt x="27" y="51"/>
                    <a:pt x="27" y="51"/>
                  </a:cubicBezTo>
                  <a:cubicBezTo>
                    <a:pt x="27" y="56"/>
                    <a:pt x="30" y="60"/>
                    <a:pt x="39" y="63"/>
                  </a:cubicBezTo>
                  <a:cubicBezTo>
                    <a:pt x="43" y="64"/>
                    <a:pt x="45" y="65"/>
                    <a:pt x="48"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4" name="world map piece"/>
            <p:cNvSpPr>
              <a:spLocks/>
            </p:cNvSpPr>
            <p:nvPr/>
          </p:nvSpPr>
          <p:spPr bwMode="auto">
            <a:xfrm>
              <a:off x="7861300" y="3946525"/>
              <a:ext cx="95250" cy="73025"/>
            </a:xfrm>
            <a:custGeom>
              <a:avLst/>
              <a:gdLst>
                <a:gd name="T0" fmla="*/ 16 w 34"/>
                <a:gd name="T1" fmla="*/ 26 h 26"/>
                <a:gd name="T2" fmla="*/ 21 w 34"/>
                <a:gd name="T3" fmla="*/ 24 h 26"/>
                <a:gd name="T4" fmla="*/ 28 w 34"/>
                <a:gd name="T5" fmla="*/ 22 h 26"/>
                <a:gd name="T6" fmla="*/ 34 w 34"/>
                <a:gd name="T7" fmla="*/ 16 h 26"/>
                <a:gd name="T8" fmla="*/ 8 w 34"/>
                <a:gd name="T9" fmla="*/ 0 h 26"/>
                <a:gd name="T10" fmla="*/ 7 w 34"/>
                <a:gd name="T11" fmla="*/ 0 h 26"/>
                <a:gd name="T12" fmla="*/ 7 w 34"/>
                <a:gd name="T13" fmla="*/ 1 h 26"/>
                <a:gd name="T14" fmla="*/ 0 w 34"/>
                <a:gd name="T15" fmla="*/ 11 h 26"/>
                <a:gd name="T16" fmla="*/ 7 w 34"/>
                <a:gd name="T17" fmla="*/ 22 h 26"/>
                <a:gd name="T18" fmla="*/ 16 w 34"/>
                <a:gd name="T1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6">
                  <a:moveTo>
                    <a:pt x="16" y="26"/>
                  </a:moveTo>
                  <a:cubicBezTo>
                    <a:pt x="18" y="26"/>
                    <a:pt x="19" y="25"/>
                    <a:pt x="21" y="24"/>
                  </a:cubicBezTo>
                  <a:cubicBezTo>
                    <a:pt x="22" y="23"/>
                    <a:pt x="23" y="22"/>
                    <a:pt x="28" y="22"/>
                  </a:cubicBezTo>
                  <a:cubicBezTo>
                    <a:pt x="34" y="22"/>
                    <a:pt x="34" y="17"/>
                    <a:pt x="34" y="16"/>
                  </a:cubicBezTo>
                  <a:cubicBezTo>
                    <a:pt x="34" y="9"/>
                    <a:pt x="17" y="0"/>
                    <a:pt x="8" y="0"/>
                  </a:cubicBezTo>
                  <a:cubicBezTo>
                    <a:pt x="7" y="0"/>
                    <a:pt x="7" y="0"/>
                    <a:pt x="7" y="0"/>
                  </a:cubicBezTo>
                  <a:cubicBezTo>
                    <a:pt x="7" y="1"/>
                    <a:pt x="7" y="1"/>
                    <a:pt x="7" y="1"/>
                  </a:cubicBezTo>
                  <a:cubicBezTo>
                    <a:pt x="6" y="1"/>
                    <a:pt x="0" y="5"/>
                    <a:pt x="0" y="11"/>
                  </a:cubicBezTo>
                  <a:cubicBezTo>
                    <a:pt x="0" y="15"/>
                    <a:pt x="2" y="18"/>
                    <a:pt x="7" y="22"/>
                  </a:cubicBezTo>
                  <a:cubicBezTo>
                    <a:pt x="12" y="25"/>
                    <a:pt x="14" y="26"/>
                    <a:pt x="1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5" name="world map piece"/>
            <p:cNvSpPr>
              <a:spLocks/>
            </p:cNvSpPr>
            <p:nvPr/>
          </p:nvSpPr>
          <p:spPr bwMode="auto">
            <a:xfrm>
              <a:off x="8096250" y="4324350"/>
              <a:ext cx="569913" cy="342900"/>
            </a:xfrm>
            <a:custGeom>
              <a:avLst/>
              <a:gdLst>
                <a:gd name="T0" fmla="*/ 10 w 205"/>
                <a:gd name="T1" fmla="*/ 54 h 123"/>
                <a:gd name="T2" fmla="*/ 31 w 205"/>
                <a:gd name="T3" fmla="*/ 63 h 123"/>
                <a:gd name="T4" fmla="*/ 50 w 205"/>
                <a:gd name="T5" fmla="*/ 65 h 123"/>
                <a:gd name="T6" fmla="*/ 54 w 205"/>
                <a:gd name="T7" fmla="*/ 65 h 123"/>
                <a:gd name="T8" fmla="*/ 72 w 205"/>
                <a:gd name="T9" fmla="*/ 76 h 123"/>
                <a:gd name="T10" fmla="*/ 73 w 205"/>
                <a:gd name="T11" fmla="*/ 80 h 123"/>
                <a:gd name="T12" fmla="*/ 86 w 205"/>
                <a:gd name="T13" fmla="*/ 99 h 123"/>
                <a:gd name="T14" fmla="*/ 96 w 205"/>
                <a:gd name="T15" fmla="*/ 106 h 123"/>
                <a:gd name="T16" fmla="*/ 110 w 205"/>
                <a:gd name="T17" fmla="*/ 114 h 123"/>
                <a:gd name="T18" fmla="*/ 121 w 205"/>
                <a:gd name="T19" fmla="*/ 109 h 123"/>
                <a:gd name="T20" fmla="*/ 127 w 205"/>
                <a:gd name="T21" fmla="*/ 107 h 123"/>
                <a:gd name="T22" fmla="*/ 138 w 205"/>
                <a:gd name="T23" fmla="*/ 92 h 123"/>
                <a:gd name="T24" fmla="*/ 140 w 205"/>
                <a:gd name="T25" fmla="*/ 89 h 123"/>
                <a:gd name="T26" fmla="*/ 143 w 205"/>
                <a:gd name="T27" fmla="*/ 89 h 123"/>
                <a:gd name="T28" fmla="*/ 150 w 205"/>
                <a:gd name="T29" fmla="*/ 100 h 123"/>
                <a:gd name="T30" fmla="*/ 153 w 205"/>
                <a:gd name="T31" fmla="*/ 110 h 123"/>
                <a:gd name="T32" fmla="*/ 175 w 205"/>
                <a:gd name="T33" fmla="*/ 123 h 123"/>
                <a:gd name="T34" fmla="*/ 196 w 205"/>
                <a:gd name="T35" fmla="*/ 119 h 123"/>
                <a:gd name="T36" fmla="*/ 205 w 205"/>
                <a:gd name="T37" fmla="*/ 113 h 123"/>
                <a:gd name="T38" fmla="*/ 192 w 205"/>
                <a:gd name="T39" fmla="*/ 103 h 123"/>
                <a:gd name="T40" fmla="*/ 177 w 205"/>
                <a:gd name="T41" fmla="*/ 95 h 123"/>
                <a:gd name="T42" fmla="*/ 163 w 205"/>
                <a:gd name="T43" fmla="*/ 75 h 123"/>
                <a:gd name="T44" fmla="*/ 159 w 205"/>
                <a:gd name="T45" fmla="*/ 65 h 123"/>
                <a:gd name="T46" fmla="*/ 129 w 205"/>
                <a:gd name="T47" fmla="*/ 42 h 123"/>
                <a:gd name="T48" fmla="*/ 125 w 205"/>
                <a:gd name="T49" fmla="*/ 40 h 123"/>
                <a:gd name="T50" fmla="*/ 106 w 205"/>
                <a:gd name="T51" fmla="*/ 32 h 123"/>
                <a:gd name="T52" fmla="*/ 71 w 205"/>
                <a:gd name="T53" fmla="*/ 20 h 123"/>
                <a:gd name="T54" fmla="*/ 58 w 205"/>
                <a:gd name="T55" fmla="*/ 17 h 123"/>
                <a:gd name="T56" fmla="*/ 48 w 205"/>
                <a:gd name="T57" fmla="*/ 21 h 123"/>
                <a:gd name="T58" fmla="*/ 35 w 205"/>
                <a:gd name="T59" fmla="*/ 27 h 123"/>
                <a:gd name="T60" fmla="*/ 28 w 205"/>
                <a:gd name="T61" fmla="*/ 27 h 123"/>
                <a:gd name="T62" fmla="*/ 29 w 205"/>
                <a:gd name="T63" fmla="*/ 23 h 123"/>
                <a:gd name="T64" fmla="*/ 28 w 205"/>
                <a:gd name="T65" fmla="*/ 9 h 123"/>
                <a:gd name="T66" fmla="*/ 10 w 205"/>
                <a:gd name="T67" fmla="*/ 0 h 123"/>
                <a:gd name="T68" fmla="*/ 8 w 205"/>
                <a:gd name="T69" fmla="*/ 0 h 123"/>
                <a:gd name="T70" fmla="*/ 6 w 205"/>
                <a:gd name="T71" fmla="*/ 1 h 123"/>
                <a:gd name="T72" fmla="*/ 5 w 205"/>
                <a:gd name="T73" fmla="*/ 3 h 123"/>
                <a:gd name="T74" fmla="*/ 5 w 205"/>
                <a:gd name="T75" fmla="*/ 32 h 123"/>
                <a:gd name="T76" fmla="*/ 8 w 205"/>
                <a:gd name="T77" fmla="*/ 40 h 123"/>
                <a:gd name="T78" fmla="*/ 10 w 205"/>
                <a:gd name="T79" fmla="*/ 5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123">
                  <a:moveTo>
                    <a:pt x="10" y="54"/>
                  </a:moveTo>
                  <a:cubicBezTo>
                    <a:pt x="14" y="62"/>
                    <a:pt x="21" y="63"/>
                    <a:pt x="31" y="63"/>
                  </a:cubicBezTo>
                  <a:cubicBezTo>
                    <a:pt x="36" y="64"/>
                    <a:pt x="43" y="64"/>
                    <a:pt x="50" y="65"/>
                  </a:cubicBezTo>
                  <a:cubicBezTo>
                    <a:pt x="54" y="65"/>
                    <a:pt x="54" y="65"/>
                    <a:pt x="54" y="65"/>
                  </a:cubicBezTo>
                  <a:cubicBezTo>
                    <a:pt x="70" y="69"/>
                    <a:pt x="70" y="69"/>
                    <a:pt x="72" y="76"/>
                  </a:cubicBezTo>
                  <a:cubicBezTo>
                    <a:pt x="72" y="76"/>
                    <a:pt x="73" y="78"/>
                    <a:pt x="73" y="80"/>
                  </a:cubicBezTo>
                  <a:cubicBezTo>
                    <a:pt x="75" y="92"/>
                    <a:pt x="80" y="94"/>
                    <a:pt x="86" y="99"/>
                  </a:cubicBezTo>
                  <a:cubicBezTo>
                    <a:pt x="89" y="101"/>
                    <a:pt x="92" y="103"/>
                    <a:pt x="96" y="106"/>
                  </a:cubicBezTo>
                  <a:cubicBezTo>
                    <a:pt x="102" y="111"/>
                    <a:pt x="106" y="114"/>
                    <a:pt x="110" y="114"/>
                  </a:cubicBezTo>
                  <a:cubicBezTo>
                    <a:pt x="113" y="114"/>
                    <a:pt x="116" y="113"/>
                    <a:pt x="121" y="109"/>
                  </a:cubicBezTo>
                  <a:cubicBezTo>
                    <a:pt x="123" y="108"/>
                    <a:pt x="124" y="108"/>
                    <a:pt x="127" y="107"/>
                  </a:cubicBezTo>
                  <a:cubicBezTo>
                    <a:pt x="136" y="101"/>
                    <a:pt x="137" y="97"/>
                    <a:pt x="138" y="92"/>
                  </a:cubicBezTo>
                  <a:cubicBezTo>
                    <a:pt x="138" y="91"/>
                    <a:pt x="138" y="90"/>
                    <a:pt x="140" y="89"/>
                  </a:cubicBezTo>
                  <a:cubicBezTo>
                    <a:pt x="141" y="89"/>
                    <a:pt x="142" y="89"/>
                    <a:pt x="143" y="89"/>
                  </a:cubicBezTo>
                  <a:cubicBezTo>
                    <a:pt x="146" y="89"/>
                    <a:pt x="147" y="92"/>
                    <a:pt x="150" y="100"/>
                  </a:cubicBezTo>
                  <a:cubicBezTo>
                    <a:pt x="151" y="103"/>
                    <a:pt x="151" y="107"/>
                    <a:pt x="153" y="110"/>
                  </a:cubicBezTo>
                  <a:cubicBezTo>
                    <a:pt x="156" y="116"/>
                    <a:pt x="162" y="123"/>
                    <a:pt x="175" y="123"/>
                  </a:cubicBezTo>
                  <a:cubicBezTo>
                    <a:pt x="181" y="123"/>
                    <a:pt x="188" y="122"/>
                    <a:pt x="196" y="119"/>
                  </a:cubicBezTo>
                  <a:cubicBezTo>
                    <a:pt x="199" y="119"/>
                    <a:pt x="204" y="117"/>
                    <a:pt x="205" y="113"/>
                  </a:cubicBezTo>
                  <a:cubicBezTo>
                    <a:pt x="205" y="108"/>
                    <a:pt x="200" y="107"/>
                    <a:pt x="192" y="103"/>
                  </a:cubicBezTo>
                  <a:cubicBezTo>
                    <a:pt x="187" y="101"/>
                    <a:pt x="182" y="98"/>
                    <a:pt x="177" y="95"/>
                  </a:cubicBezTo>
                  <a:cubicBezTo>
                    <a:pt x="167" y="89"/>
                    <a:pt x="166" y="83"/>
                    <a:pt x="163" y="75"/>
                  </a:cubicBezTo>
                  <a:cubicBezTo>
                    <a:pt x="162" y="72"/>
                    <a:pt x="161" y="69"/>
                    <a:pt x="159" y="65"/>
                  </a:cubicBezTo>
                  <a:cubicBezTo>
                    <a:pt x="153" y="50"/>
                    <a:pt x="144" y="47"/>
                    <a:pt x="129" y="42"/>
                  </a:cubicBezTo>
                  <a:cubicBezTo>
                    <a:pt x="125" y="40"/>
                    <a:pt x="125" y="40"/>
                    <a:pt x="125" y="40"/>
                  </a:cubicBezTo>
                  <a:cubicBezTo>
                    <a:pt x="119" y="38"/>
                    <a:pt x="113" y="35"/>
                    <a:pt x="106" y="32"/>
                  </a:cubicBezTo>
                  <a:cubicBezTo>
                    <a:pt x="96" y="28"/>
                    <a:pt x="86" y="24"/>
                    <a:pt x="71" y="20"/>
                  </a:cubicBezTo>
                  <a:cubicBezTo>
                    <a:pt x="65" y="18"/>
                    <a:pt x="61" y="17"/>
                    <a:pt x="58" y="17"/>
                  </a:cubicBezTo>
                  <a:cubicBezTo>
                    <a:pt x="53" y="17"/>
                    <a:pt x="50" y="19"/>
                    <a:pt x="48" y="21"/>
                  </a:cubicBezTo>
                  <a:cubicBezTo>
                    <a:pt x="44" y="23"/>
                    <a:pt x="42" y="25"/>
                    <a:pt x="35" y="27"/>
                  </a:cubicBezTo>
                  <a:cubicBezTo>
                    <a:pt x="32" y="27"/>
                    <a:pt x="29" y="27"/>
                    <a:pt x="28" y="27"/>
                  </a:cubicBezTo>
                  <a:cubicBezTo>
                    <a:pt x="28" y="27"/>
                    <a:pt x="29" y="25"/>
                    <a:pt x="29" y="23"/>
                  </a:cubicBezTo>
                  <a:cubicBezTo>
                    <a:pt x="30" y="19"/>
                    <a:pt x="31" y="14"/>
                    <a:pt x="28" y="9"/>
                  </a:cubicBezTo>
                  <a:cubicBezTo>
                    <a:pt x="22" y="1"/>
                    <a:pt x="14" y="0"/>
                    <a:pt x="10" y="0"/>
                  </a:cubicBezTo>
                  <a:cubicBezTo>
                    <a:pt x="9" y="0"/>
                    <a:pt x="8" y="0"/>
                    <a:pt x="8" y="0"/>
                  </a:cubicBezTo>
                  <a:cubicBezTo>
                    <a:pt x="6" y="1"/>
                    <a:pt x="6" y="1"/>
                    <a:pt x="6" y="1"/>
                  </a:cubicBezTo>
                  <a:cubicBezTo>
                    <a:pt x="5" y="3"/>
                    <a:pt x="5" y="3"/>
                    <a:pt x="5" y="3"/>
                  </a:cubicBezTo>
                  <a:cubicBezTo>
                    <a:pt x="5" y="5"/>
                    <a:pt x="0" y="22"/>
                    <a:pt x="5" y="32"/>
                  </a:cubicBezTo>
                  <a:cubicBezTo>
                    <a:pt x="8" y="35"/>
                    <a:pt x="8" y="37"/>
                    <a:pt x="8" y="40"/>
                  </a:cubicBezTo>
                  <a:cubicBezTo>
                    <a:pt x="7" y="43"/>
                    <a:pt x="7" y="47"/>
                    <a:pt x="10"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6" name="world map piece"/>
            <p:cNvSpPr>
              <a:spLocks/>
            </p:cNvSpPr>
            <p:nvPr/>
          </p:nvSpPr>
          <p:spPr bwMode="auto">
            <a:xfrm>
              <a:off x="7489825" y="4700588"/>
              <a:ext cx="1189038" cy="995363"/>
            </a:xfrm>
            <a:custGeom>
              <a:avLst/>
              <a:gdLst>
                <a:gd name="T0" fmla="*/ 391 w 428"/>
                <a:gd name="T1" fmla="*/ 119 h 358"/>
                <a:gd name="T2" fmla="*/ 375 w 428"/>
                <a:gd name="T3" fmla="*/ 90 h 358"/>
                <a:gd name="T4" fmla="*/ 347 w 428"/>
                <a:gd name="T5" fmla="*/ 65 h 358"/>
                <a:gd name="T6" fmla="*/ 343 w 428"/>
                <a:gd name="T7" fmla="*/ 65 h 358"/>
                <a:gd name="T8" fmla="*/ 339 w 428"/>
                <a:gd name="T9" fmla="*/ 65 h 358"/>
                <a:gd name="T10" fmla="*/ 322 w 428"/>
                <a:gd name="T11" fmla="*/ 64 h 358"/>
                <a:gd name="T12" fmla="*/ 300 w 428"/>
                <a:gd name="T13" fmla="*/ 59 h 358"/>
                <a:gd name="T14" fmla="*/ 284 w 428"/>
                <a:gd name="T15" fmla="*/ 56 h 358"/>
                <a:gd name="T16" fmla="*/ 271 w 428"/>
                <a:gd name="T17" fmla="*/ 40 h 358"/>
                <a:gd name="T18" fmla="*/ 270 w 428"/>
                <a:gd name="T19" fmla="*/ 18 h 358"/>
                <a:gd name="T20" fmla="*/ 255 w 428"/>
                <a:gd name="T21" fmla="*/ 0 h 358"/>
                <a:gd name="T22" fmla="*/ 246 w 428"/>
                <a:gd name="T23" fmla="*/ 1 h 358"/>
                <a:gd name="T24" fmla="*/ 230 w 428"/>
                <a:gd name="T25" fmla="*/ 3 h 358"/>
                <a:gd name="T26" fmla="*/ 225 w 428"/>
                <a:gd name="T27" fmla="*/ 3 h 358"/>
                <a:gd name="T28" fmla="*/ 195 w 428"/>
                <a:gd name="T29" fmla="*/ 22 h 358"/>
                <a:gd name="T30" fmla="*/ 188 w 428"/>
                <a:gd name="T31" fmla="*/ 37 h 358"/>
                <a:gd name="T32" fmla="*/ 182 w 428"/>
                <a:gd name="T33" fmla="*/ 44 h 358"/>
                <a:gd name="T34" fmla="*/ 179 w 428"/>
                <a:gd name="T35" fmla="*/ 41 h 358"/>
                <a:gd name="T36" fmla="*/ 163 w 428"/>
                <a:gd name="T37" fmla="*/ 29 h 358"/>
                <a:gd name="T38" fmla="*/ 152 w 428"/>
                <a:gd name="T39" fmla="*/ 26 h 358"/>
                <a:gd name="T40" fmla="*/ 136 w 428"/>
                <a:gd name="T41" fmla="*/ 39 h 358"/>
                <a:gd name="T42" fmla="*/ 120 w 428"/>
                <a:gd name="T43" fmla="*/ 61 h 358"/>
                <a:gd name="T44" fmla="*/ 105 w 428"/>
                <a:gd name="T45" fmla="*/ 78 h 358"/>
                <a:gd name="T46" fmla="*/ 81 w 428"/>
                <a:gd name="T47" fmla="*/ 96 h 358"/>
                <a:gd name="T48" fmla="*/ 57 w 428"/>
                <a:gd name="T49" fmla="*/ 104 h 358"/>
                <a:gd name="T50" fmla="*/ 28 w 428"/>
                <a:gd name="T51" fmla="*/ 113 h 358"/>
                <a:gd name="T52" fmla="*/ 27 w 428"/>
                <a:gd name="T53" fmla="*/ 113 h 358"/>
                <a:gd name="T54" fmla="*/ 27 w 428"/>
                <a:gd name="T55" fmla="*/ 114 h 358"/>
                <a:gd name="T56" fmla="*/ 5 w 428"/>
                <a:gd name="T57" fmla="*/ 155 h 358"/>
                <a:gd name="T58" fmla="*/ 4 w 428"/>
                <a:gd name="T59" fmla="*/ 179 h 358"/>
                <a:gd name="T60" fmla="*/ 6 w 428"/>
                <a:gd name="T61" fmla="*/ 191 h 358"/>
                <a:gd name="T62" fmla="*/ 10 w 428"/>
                <a:gd name="T63" fmla="*/ 213 h 358"/>
                <a:gd name="T64" fmla="*/ 14 w 428"/>
                <a:gd name="T65" fmla="*/ 230 h 358"/>
                <a:gd name="T66" fmla="*/ 11 w 428"/>
                <a:gd name="T67" fmla="*/ 240 h 358"/>
                <a:gd name="T68" fmla="*/ 6 w 428"/>
                <a:gd name="T69" fmla="*/ 261 h 358"/>
                <a:gd name="T70" fmla="*/ 21 w 428"/>
                <a:gd name="T71" fmla="*/ 281 h 358"/>
                <a:gd name="T72" fmla="*/ 38 w 428"/>
                <a:gd name="T73" fmla="*/ 277 h 358"/>
                <a:gd name="T74" fmla="*/ 71 w 428"/>
                <a:gd name="T75" fmla="*/ 271 h 358"/>
                <a:gd name="T76" fmla="*/ 78 w 428"/>
                <a:gd name="T77" fmla="*/ 271 h 358"/>
                <a:gd name="T78" fmla="*/ 115 w 428"/>
                <a:gd name="T79" fmla="*/ 257 h 358"/>
                <a:gd name="T80" fmla="*/ 136 w 428"/>
                <a:gd name="T81" fmla="*/ 245 h 358"/>
                <a:gd name="T82" fmla="*/ 154 w 428"/>
                <a:gd name="T83" fmla="*/ 239 h 358"/>
                <a:gd name="T84" fmla="*/ 162 w 428"/>
                <a:gd name="T85" fmla="*/ 243 h 358"/>
                <a:gd name="T86" fmla="*/ 179 w 428"/>
                <a:gd name="T87" fmla="*/ 252 h 358"/>
                <a:gd name="T88" fmla="*/ 201 w 428"/>
                <a:gd name="T89" fmla="*/ 263 h 358"/>
                <a:gd name="T90" fmla="*/ 216 w 428"/>
                <a:gd name="T91" fmla="*/ 269 h 358"/>
                <a:gd name="T92" fmla="*/ 220 w 428"/>
                <a:gd name="T93" fmla="*/ 270 h 358"/>
                <a:gd name="T94" fmla="*/ 235 w 428"/>
                <a:gd name="T95" fmla="*/ 288 h 358"/>
                <a:gd name="T96" fmla="*/ 278 w 428"/>
                <a:gd name="T97" fmla="*/ 346 h 358"/>
                <a:gd name="T98" fmla="*/ 305 w 428"/>
                <a:gd name="T99" fmla="*/ 358 h 358"/>
                <a:gd name="T100" fmla="*/ 327 w 428"/>
                <a:gd name="T101" fmla="*/ 349 h 358"/>
                <a:gd name="T102" fmla="*/ 347 w 428"/>
                <a:gd name="T103" fmla="*/ 339 h 358"/>
                <a:gd name="T104" fmla="*/ 376 w 428"/>
                <a:gd name="T105" fmla="*/ 305 h 358"/>
                <a:gd name="T106" fmla="*/ 385 w 428"/>
                <a:gd name="T107" fmla="*/ 281 h 358"/>
                <a:gd name="T108" fmla="*/ 402 w 428"/>
                <a:gd name="T109" fmla="*/ 252 h 358"/>
                <a:gd name="T110" fmla="*/ 422 w 428"/>
                <a:gd name="T111" fmla="*/ 212 h 358"/>
                <a:gd name="T112" fmla="*/ 407 w 428"/>
                <a:gd name="T113" fmla="*/ 142 h 358"/>
                <a:gd name="T114" fmla="*/ 391 w 428"/>
                <a:gd name="T115" fmla="*/ 11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8" h="358">
                  <a:moveTo>
                    <a:pt x="391" y="119"/>
                  </a:moveTo>
                  <a:cubicBezTo>
                    <a:pt x="385" y="112"/>
                    <a:pt x="381" y="108"/>
                    <a:pt x="375" y="90"/>
                  </a:cubicBezTo>
                  <a:cubicBezTo>
                    <a:pt x="368" y="68"/>
                    <a:pt x="361" y="65"/>
                    <a:pt x="347" y="65"/>
                  </a:cubicBezTo>
                  <a:cubicBezTo>
                    <a:pt x="346" y="65"/>
                    <a:pt x="345" y="65"/>
                    <a:pt x="343" y="65"/>
                  </a:cubicBezTo>
                  <a:cubicBezTo>
                    <a:pt x="342" y="65"/>
                    <a:pt x="341" y="65"/>
                    <a:pt x="339" y="65"/>
                  </a:cubicBezTo>
                  <a:cubicBezTo>
                    <a:pt x="335" y="65"/>
                    <a:pt x="329" y="65"/>
                    <a:pt x="322" y="64"/>
                  </a:cubicBezTo>
                  <a:cubicBezTo>
                    <a:pt x="307" y="61"/>
                    <a:pt x="303" y="60"/>
                    <a:pt x="300" y="59"/>
                  </a:cubicBezTo>
                  <a:cubicBezTo>
                    <a:pt x="297" y="58"/>
                    <a:pt x="294" y="57"/>
                    <a:pt x="284" y="56"/>
                  </a:cubicBezTo>
                  <a:cubicBezTo>
                    <a:pt x="272" y="55"/>
                    <a:pt x="272" y="52"/>
                    <a:pt x="271" y="40"/>
                  </a:cubicBezTo>
                  <a:cubicBezTo>
                    <a:pt x="271" y="34"/>
                    <a:pt x="271" y="27"/>
                    <a:pt x="270" y="18"/>
                  </a:cubicBezTo>
                  <a:cubicBezTo>
                    <a:pt x="268" y="7"/>
                    <a:pt x="265" y="0"/>
                    <a:pt x="255" y="0"/>
                  </a:cubicBezTo>
                  <a:cubicBezTo>
                    <a:pt x="252" y="0"/>
                    <a:pt x="250" y="0"/>
                    <a:pt x="246" y="1"/>
                  </a:cubicBezTo>
                  <a:cubicBezTo>
                    <a:pt x="241" y="2"/>
                    <a:pt x="236" y="3"/>
                    <a:pt x="230" y="3"/>
                  </a:cubicBezTo>
                  <a:cubicBezTo>
                    <a:pt x="228" y="3"/>
                    <a:pt x="227" y="3"/>
                    <a:pt x="225" y="3"/>
                  </a:cubicBezTo>
                  <a:cubicBezTo>
                    <a:pt x="203" y="0"/>
                    <a:pt x="199" y="10"/>
                    <a:pt x="195" y="22"/>
                  </a:cubicBezTo>
                  <a:cubicBezTo>
                    <a:pt x="193" y="26"/>
                    <a:pt x="190" y="31"/>
                    <a:pt x="188" y="37"/>
                  </a:cubicBezTo>
                  <a:cubicBezTo>
                    <a:pt x="184" y="44"/>
                    <a:pt x="182" y="44"/>
                    <a:pt x="182" y="44"/>
                  </a:cubicBezTo>
                  <a:cubicBezTo>
                    <a:pt x="181" y="44"/>
                    <a:pt x="179" y="43"/>
                    <a:pt x="179" y="41"/>
                  </a:cubicBezTo>
                  <a:cubicBezTo>
                    <a:pt x="175" y="38"/>
                    <a:pt x="171" y="33"/>
                    <a:pt x="163" y="29"/>
                  </a:cubicBezTo>
                  <a:cubicBezTo>
                    <a:pt x="158" y="28"/>
                    <a:pt x="155" y="26"/>
                    <a:pt x="152" y="26"/>
                  </a:cubicBezTo>
                  <a:cubicBezTo>
                    <a:pt x="145" y="26"/>
                    <a:pt x="141" y="32"/>
                    <a:pt x="136" y="39"/>
                  </a:cubicBezTo>
                  <a:cubicBezTo>
                    <a:pt x="132" y="45"/>
                    <a:pt x="128" y="53"/>
                    <a:pt x="120" y="61"/>
                  </a:cubicBezTo>
                  <a:cubicBezTo>
                    <a:pt x="113" y="69"/>
                    <a:pt x="109" y="74"/>
                    <a:pt x="105" y="78"/>
                  </a:cubicBezTo>
                  <a:cubicBezTo>
                    <a:pt x="99" y="86"/>
                    <a:pt x="97" y="88"/>
                    <a:pt x="81" y="96"/>
                  </a:cubicBezTo>
                  <a:cubicBezTo>
                    <a:pt x="70" y="102"/>
                    <a:pt x="65" y="103"/>
                    <a:pt x="57" y="104"/>
                  </a:cubicBezTo>
                  <a:cubicBezTo>
                    <a:pt x="51" y="105"/>
                    <a:pt x="43" y="107"/>
                    <a:pt x="28" y="113"/>
                  </a:cubicBezTo>
                  <a:cubicBezTo>
                    <a:pt x="27" y="113"/>
                    <a:pt x="27" y="113"/>
                    <a:pt x="27" y="113"/>
                  </a:cubicBezTo>
                  <a:cubicBezTo>
                    <a:pt x="27" y="114"/>
                    <a:pt x="27" y="114"/>
                    <a:pt x="27" y="114"/>
                  </a:cubicBezTo>
                  <a:cubicBezTo>
                    <a:pt x="27" y="114"/>
                    <a:pt x="13" y="130"/>
                    <a:pt x="5" y="155"/>
                  </a:cubicBezTo>
                  <a:cubicBezTo>
                    <a:pt x="0" y="169"/>
                    <a:pt x="0" y="174"/>
                    <a:pt x="4" y="179"/>
                  </a:cubicBezTo>
                  <a:cubicBezTo>
                    <a:pt x="5" y="180"/>
                    <a:pt x="7" y="183"/>
                    <a:pt x="6" y="191"/>
                  </a:cubicBezTo>
                  <a:cubicBezTo>
                    <a:pt x="5" y="201"/>
                    <a:pt x="7" y="207"/>
                    <a:pt x="10" y="213"/>
                  </a:cubicBezTo>
                  <a:cubicBezTo>
                    <a:pt x="12" y="218"/>
                    <a:pt x="14" y="223"/>
                    <a:pt x="14" y="230"/>
                  </a:cubicBezTo>
                  <a:cubicBezTo>
                    <a:pt x="14" y="233"/>
                    <a:pt x="12" y="236"/>
                    <a:pt x="11" y="240"/>
                  </a:cubicBezTo>
                  <a:cubicBezTo>
                    <a:pt x="9" y="246"/>
                    <a:pt x="5" y="253"/>
                    <a:pt x="6" y="261"/>
                  </a:cubicBezTo>
                  <a:cubicBezTo>
                    <a:pt x="6" y="270"/>
                    <a:pt x="9" y="281"/>
                    <a:pt x="21" y="281"/>
                  </a:cubicBezTo>
                  <a:cubicBezTo>
                    <a:pt x="26" y="281"/>
                    <a:pt x="32" y="279"/>
                    <a:pt x="38" y="277"/>
                  </a:cubicBezTo>
                  <a:cubicBezTo>
                    <a:pt x="48" y="273"/>
                    <a:pt x="59" y="270"/>
                    <a:pt x="71" y="271"/>
                  </a:cubicBezTo>
                  <a:cubicBezTo>
                    <a:pt x="74" y="271"/>
                    <a:pt x="76" y="271"/>
                    <a:pt x="78" y="271"/>
                  </a:cubicBezTo>
                  <a:cubicBezTo>
                    <a:pt x="97" y="271"/>
                    <a:pt x="105" y="265"/>
                    <a:pt x="115" y="257"/>
                  </a:cubicBezTo>
                  <a:cubicBezTo>
                    <a:pt x="121" y="254"/>
                    <a:pt x="127" y="250"/>
                    <a:pt x="136" y="245"/>
                  </a:cubicBezTo>
                  <a:cubicBezTo>
                    <a:pt x="146" y="240"/>
                    <a:pt x="151" y="239"/>
                    <a:pt x="154" y="239"/>
                  </a:cubicBezTo>
                  <a:cubicBezTo>
                    <a:pt x="157" y="239"/>
                    <a:pt x="158" y="239"/>
                    <a:pt x="162" y="243"/>
                  </a:cubicBezTo>
                  <a:cubicBezTo>
                    <a:pt x="166" y="245"/>
                    <a:pt x="171" y="249"/>
                    <a:pt x="179" y="252"/>
                  </a:cubicBezTo>
                  <a:cubicBezTo>
                    <a:pt x="192" y="258"/>
                    <a:pt x="197" y="261"/>
                    <a:pt x="201" y="263"/>
                  </a:cubicBezTo>
                  <a:cubicBezTo>
                    <a:pt x="204" y="266"/>
                    <a:pt x="206" y="266"/>
                    <a:pt x="216" y="269"/>
                  </a:cubicBezTo>
                  <a:cubicBezTo>
                    <a:pt x="220" y="270"/>
                    <a:pt x="220" y="270"/>
                    <a:pt x="220" y="270"/>
                  </a:cubicBezTo>
                  <a:cubicBezTo>
                    <a:pt x="233" y="273"/>
                    <a:pt x="233" y="273"/>
                    <a:pt x="235" y="288"/>
                  </a:cubicBezTo>
                  <a:cubicBezTo>
                    <a:pt x="237" y="305"/>
                    <a:pt x="245" y="321"/>
                    <a:pt x="278" y="346"/>
                  </a:cubicBezTo>
                  <a:cubicBezTo>
                    <a:pt x="288" y="354"/>
                    <a:pt x="297" y="358"/>
                    <a:pt x="305" y="358"/>
                  </a:cubicBezTo>
                  <a:cubicBezTo>
                    <a:pt x="313" y="358"/>
                    <a:pt x="320" y="354"/>
                    <a:pt x="327" y="349"/>
                  </a:cubicBezTo>
                  <a:cubicBezTo>
                    <a:pt x="333" y="346"/>
                    <a:pt x="340" y="342"/>
                    <a:pt x="347" y="339"/>
                  </a:cubicBezTo>
                  <a:cubicBezTo>
                    <a:pt x="369" y="332"/>
                    <a:pt x="372" y="321"/>
                    <a:pt x="376" y="305"/>
                  </a:cubicBezTo>
                  <a:cubicBezTo>
                    <a:pt x="378" y="299"/>
                    <a:pt x="380" y="290"/>
                    <a:pt x="385" y="281"/>
                  </a:cubicBezTo>
                  <a:cubicBezTo>
                    <a:pt x="390" y="269"/>
                    <a:pt x="396" y="261"/>
                    <a:pt x="402" y="252"/>
                  </a:cubicBezTo>
                  <a:cubicBezTo>
                    <a:pt x="411" y="241"/>
                    <a:pt x="419" y="230"/>
                    <a:pt x="422" y="212"/>
                  </a:cubicBezTo>
                  <a:cubicBezTo>
                    <a:pt x="428" y="180"/>
                    <a:pt x="422" y="169"/>
                    <a:pt x="407" y="142"/>
                  </a:cubicBezTo>
                  <a:cubicBezTo>
                    <a:pt x="400" y="129"/>
                    <a:pt x="395" y="123"/>
                    <a:pt x="391"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7" name="world map piece"/>
            <p:cNvSpPr>
              <a:spLocks/>
            </p:cNvSpPr>
            <p:nvPr/>
          </p:nvSpPr>
          <p:spPr bwMode="auto">
            <a:xfrm>
              <a:off x="8251825" y="5788025"/>
              <a:ext cx="149225" cy="139700"/>
            </a:xfrm>
            <a:custGeom>
              <a:avLst/>
              <a:gdLst>
                <a:gd name="T0" fmla="*/ 26 w 54"/>
                <a:gd name="T1" fmla="*/ 1 h 50"/>
                <a:gd name="T2" fmla="*/ 19 w 54"/>
                <a:gd name="T3" fmla="*/ 0 h 50"/>
                <a:gd name="T4" fmla="*/ 3 w 54"/>
                <a:gd name="T5" fmla="*/ 26 h 50"/>
                <a:gd name="T6" fmla="*/ 18 w 54"/>
                <a:gd name="T7" fmla="*/ 47 h 50"/>
                <a:gd name="T8" fmla="*/ 29 w 54"/>
                <a:gd name="T9" fmla="*/ 50 h 50"/>
                <a:gd name="T10" fmla="*/ 47 w 54"/>
                <a:gd name="T11" fmla="*/ 34 h 50"/>
                <a:gd name="T12" fmla="*/ 51 w 54"/>
                <a:gd name="T13" fmla="*/ 28 h 50"/>
                <a:gd name="T14" fmla="*/ 52 w 54"/>
                <a:gd name="T15" fmla="*/ 17 h 50"/>
                <a:gd name="T16" fmla="*/ 26 w 54"/>
                <a:gd name="T17" fmla="*/ 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0">
                  <a:moveTo>
                    <a:pt x="26" y="1"/>
                  </a:moveTo>
                  <a:cubicBezTo>
                    <a:pt x="23" y="0"/>
                    <a:pt x="20" y="0"/>
                    <a:pt x="19" y="0"/>
                  </a:cubicBezTo>
                  <a:cubicBezTo>
                    <a:pt x="8" y="0"/>
                    <a:pt x="7" y="9"/>
                    <a:pt x="3" y="26"/>
                  </a:cubicBezTo>
                  <a:cubicBezTo>
                    <a:pt x="2" y="27"/>
                    <a:pt x="0" y="38"/>
                    <a:pt x="18" y="47"/>
                  </a:cubicBezTo>
                  <a:cubicBezTo>
                    <a:pt x="22" y="49"/>
                    <a:pt x="25" y="50"/>
                    <a:pt x="29" y="50"/>
                  </a:cubicBezTo>
                  <a:cubicBezTo>
                    <a:pt x="38" y="50"/>
                    <a:pt x="42" y="43"/>
                    <a:pt x="47" y="34"/>
                  </a:cubicBezTo>
                  <a:cubicBezTo>
                    <a:pt x="48" y="33"/>
                    <a:pt x="49" y="30"/>
                    <a:pt x="51" y="28"/>
                  </a:cubicBezTo>
                  <a:cubicBezTo>
                    <a:pt x="53" y="24"/>
                    <a:pt x="54" y="20"/>
                    <a:pt x="52" y="17"/>
                  </a:cubicBezTo>
                  <a:cubicBezTo>
                    <a:pt x="49" y="8"/>
                    <a:pt x="37" y="5"/>
                    <a:pt x="2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8" name="world map piece"/>
            <p:cNvSpPr>
              <a:spLocks/>
            </p:cNvSpPr>
            <p:nvPr/>
          </p:nvSpPr>
          <p:spPr bwMode="auto">
            <a:xfrm>
              <a:off x="5478463" y="4714875"/>
              <a:ext cx="255588" cy="406400"/>
            </a:xfrm>
            <a:custGeom>
              <a:avLst/>
              <a:gdLst>
                <a:gd name="T0" fmla="*/ 61 w 92"/>
                <a:gd name="T1" fmla="*/ 6 h 146"/>
                <a:gd name="T2" fmla="*/ 55 w 92"/>
                <a:gd name="T3" fmla="*/ 17 h 146"/>
                <a:gd name="T4" fmla="*/ 38 w 92"/>
                <a:gd name="T5" fmla="*/ 35 h 146"/>
                <a:gd name="T6" fmla="*/ 31 w 92"/>
                <a:gd name="T7" fmla="*/ 37 h 146"/>
                <a:gd name="T8" fmla="*/ 15 w 92"/>
                <a:gd name="T9" fmla="*/ 53 h 146"/>
                <a:gd name="T10" fmla="*/ 12 w 92"/>
                <a:gd name="T11" fmla="*/ 66 h 146"/>
                <a:gd name="T12" fmla="*/ 5 w 92"/>
                <a:gd name="T13" fmla="*/ 88 h 146"/>
                <a:gd name="T14" fmla="*/ 3 w 92"/>
                <a:gd name="T15" fmla="*/ 92 h 146"/>
                <a:gd name="T16" fmla="*/ 4 w 92"/>
                <a:gd name="T17" fmla="*/ 129 h 146"/>
                <a:gd name="T18" fmla="*/ 28 w 92"/>
                <a:gd name="T19" fmla="*/ 145 h 146"/>
                <a:gd name="T20" fmla="*/ 28 w 92"/>
                <a:gd name="T21" fmla="*/ 145 h 146"/>
                <a:gd name="T22" fmla="*/ 35 w 92"/>
                <a:gd name="T23" fmla="*/ 146 h 146"/>
                <a:gd name="T24" fmla="*/ 48 w 92"/>
                <a:gd name="T25" fmla="*/ 135 h 146"/>
                <a:gd name="T26" fmla="*/ 55 w 92"/>
                <a:gd name="T27" fmla="*/ 123 h 146"/>
                <a:gd name="T28" fmla="*/ 57 w 92"/>
                <a:gd name="T29" fmla="*/ 120 h 146"/>
                <a:gd name="T30" fmla="*/ 74 w 92"/>
                <a:gd name="T31" fmla="*/ 71 h 146"/>
                <a:gd name="T32" fmla="*/ 82 w 92"/>
                <a:gd name="T33" fmla="*/ 40 h 146"/>
                <a:gd name="T34" fmla="*/ 88 w 92"/>
                <a:gd name="T35" fmla="*/ 28 h 146"/>
                <a:gd name="T36" fmla="*/ 88 w 92"/>
                <a:gd name="T37" fmla="*/ 7 h 146"/>
                <a:gd name="T38" fmla="*/ 61 w 92"/>
                <a:gd name="T39" fmla="*/ 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 h="146">
                  <a:moveTo>
                    <a:pt x="61" y="6"/>
                  </a:moveTo>
                  <a:cubicBezTo>
                    <a:pt x="58" y="9"/>
                    <a:pt x="56" y="12"/>
                    <a:pt x="55" y="17"/>
                  </a:cubicBezTo>
                  <a:cubicBezTo>
                    <a:pt x="51" y="23"/>
                    <a:pt x="49" y="30"/>
                    <a:pt x="38" y="35"/>
                  </a:cubicBezTo>
                  <a:cubicBezTo>
                    <a:pt x="36" y="36"/>
                    <a:pt x="34" y="37"/>
                    <a:pt x="31" y="37"/>
                  </a:cubicBezTo>
                  <a:cubicBezTo>
                    <a:pt x="25" y="39"/>
                    <a:pt x="19" y="39"/>
                    <a:pt x="15" y="53"/>
                  </a:cubicBezTo>
                  <a:cubicBezTo>
                    <a:pt x="13" y="57"/>
                    <a:pt x="12" y="62"/>
                    <a:pt x="12" y="66"/>
                  </a:cubicBezTo>
                  <a:cubicBezTo>
                    <a:pt x="9" y="74"/>
                    <a:pt x="7" y="82"/>
                    <a:pt x="5" y="88"/>
                  </a:cubicBezTo>
                  <a:cubicBezTo>
                    <a:pt x="4" y="90"/>
                    <a:pt x="4" y="91"/>
                    <a:pt x="3" y="92"/>
                  </a:cubicBezTo>
                  <a:cubicBezTo>
                    <a:pt x="0" y="103"/>
                    <a:pt x="0" y="115"/>
                    <a:pt x="4" y="129"/>
                  </a:cubicBezTo>
                  <a:cubicBezTo>
                    <a:pt x="7" y="140"/>
                    <a:pt x="18" y="142"/>
                    <a:pt x="28" y="145"/>
                  </a:cubicBezTo>
                  <a:cubicBezTo>
                    <a:pt x="28" y="145"/>
                    <a:pt x="28" y="145"/>
                    <a:pt x="28" y="145"/>
                  </a:cubicBezTo>
                  <a:cubicBezTo>
                    <a:pt x="31" y="146"/>
                    <a:pt x="34" y="146"/>
                    <a:pt x="35" y="146"/>
                  </a:cubicBezTo>
                  <a:cubicBezTo>
                    <a:pt x="43" y="146"/>
                    <a:pt x="45" y="141"/>
                    <a:pt x="48" y="135"/>
                  </a:cubicBezTo>
                  <a:cubicBezTo>
                    <a:pt x="50" y="131"/>
                    <a:pt x="51" y="128"/>
                    <a:pt x="55" y="123"/>
                  </a:cubicBezTo>
                  <a:cubicBezTo>
                    <a:pt x="57" y="120"/>
                    <a:pt x="57" y="120"/>
                    <a:pt x="57" y="120"/>
                  </a:cubicBezTo>
                  <a:cubicBezTo>
                    <a:pt x="66" y="106"/>
                    <a:pt x="68" y="102"/>
                    <a:pt x="74" y="71"/>
                  </a:cubicBezTo>
                  <a:cubicBezTo>
                    <a:pt x="78" y="49"/>
                    <a:pt x="80" y="45"/>
                    <a:pt x="82" y="40"/>
                  </a:cubicBezTo>
                  <a:cubicBezTo>
                    <a:pt x="84" y="38"/>
                    <a:pt x="86" y="34"/>
                    <a:pt x="88" y="28"/>
                  </a:cubicBezTo>
                  <a:cubicBezTo>
                    <a:pt x="92" y="20"/>
                    <a:pt x="92" y="12"/>
                    <a:pt x="88" y="7"/>
                  </a:cubicBezTo>
                  <a:cubicBezTo>
                    <a:pt x="83" y="0"/>
                    <a:pt x="73" y="0"/>
                    <a:pt x="6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9" name="world map piece"/>
            <p:cNvSpPr>
              <a:spLocks/>
            </p:cNvSpPr>
            <p:nvPr/>
          </p:nvSpPr>
          <p:spPr bwMode="auto">
            <a:xfrm>
              <a:off x="1431925" y="1106488"/>
              <a:ext cx="255588" cy="258763"/>
            </a:xfrm>
            <a:custGeom>
              <a:avLst/>
              <a:gdLst>
                <a:gd name="T0" fmla="*/ 14 w 92"/>
                <a:gd name="T1" fmla="*/ 93 h 93"/>
                <a:gd name="T2" fmla="*/ 14 w 92"/>
                <a:gd name="T3" fmla="*/ 93 h 93"/>
                <a:gd name="T4" fmla="*/ 16 w 92"/>
                <a:gd name="T5" fmla="*/ 93 h 93"/>
                <a:gd name="T6" fmla="*/ 24 w 92"/>
                <a:gd name="T7" fmla="*/ 92 h 93"/>
                <a:gd name="T8" fmla="*/ 48 w 92"/>
                <a:gd name="T9" fmla="*/ 82 h 93"/>
                <a:gd name="T10" fmla="*/ 56 w 92"/>
                <a:gd name="T11" fmla="*/ 76 h 93"/>
                <a:gd name="T12" fmla="*/ 57 w 92"/>
                <a:gd name="T13" fmla="*/ 76 h 93"/>
                <a:gd name="T14" fmla="*/ 80 w 92"/>
                <a:gd name="T15" fmla="*/ 53 h 93"/>
                <a:gd name="T16" fmla="*/ 92 w 92"/>
                <a:gd name="T17" fmla="*/ 22 h 93"/>
                <a:gd name="T18" fmla="*/ 91 w 92"/>
                <a:gd name="T19" fmla="*/ 22 h 93"/>
                <a:gd name="T20" fmla="*/ 91 w 92"/>
                <a:gd name="T21" fmla="*/ 21 h 93"/>
                <a:gd name="T22" fmla="*/ 84 w 92"/>
                <a:gd name="T23" fmla="*/ 6 h 93"/>
                <a:gd name="T24" fmla="*/ 66 w 92"/>
                <a:gd name="T25" fmla="*/ 0 h 93"/>
                <a:gd name="T26" fmla="*/ 51 w 92"/>
                <a:gd name="T27" fmla="*/ 6 h 93"/>
                <a:gd name="T28" fmla="*/ 39 w 92"/>
                <a:gd name="T29" fmla="*/ 14 h 93"/>
                <a:gd name="T30" fmla="*/ 7 w 92"/>
                <a:gd name="T31" fmla="*/ 55 h 93"/>
                <a:gd name="T32" fmla="*/ 7 w 92"/>
                <a:gd name="T33" fmla="*/ 56 h 93"/>
                <a:gd name="T34" fmla="*/ 4 w 92"/>
                <a:gd name="T35" fmla="*/ 87 h 93"/>
                <a:gd name="T36" fmla="*/ 14 w 92"/>
                <a:gd name="T37"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93">
                  <a:moveTo>
                    <a:pt x="14" y="93"/>
                  </a:moveTo>
                  <a:cubicBezTo>
                    <a:pt x="14" y="93"/>
                    <a:pt x="14" y="93"/>
                    <a:pt x="14" y="93"/>
                  </a:cubicBezTo>
                  <a:cubicBezTo>
                    <a:pt x="14" y="93"/>
                    <a:pt x="15" y="93"/>
                    <a:pt x="16" y="93"/>
                  </a:cubicBezTo>
                  <a:cubicBezTo>
                    <a:pt x="19" y="92"/>
                    <a:pt x="22" y="92"/>
                    <a:pt x="24" y="92"/>
                  </a:cubicBezTo>
                  <a:cubicBezTo>
                    <a:pt x="34" y="91"/>
                    <a:pt x="43" y="90"/>
                    <a:pt x="48" y="82"/>
                  </a:cubicBezTo>
                  <a:cubicBezTo>
                    <a:pt x="51" y="77"/>
                    <a:pt x="54" y="76"/>
                    <a:pt x="56" y="76"/>
                  </a:cubicBezTo>
                  <a:cubicBezTo>
                    <a:pt x="57" y="76"/>
                    <a:pt x="57" y="76"/>
                    <a:pt x="57" y="76"/>
                  </a:cubicBezTo>
                  <a:cubicBezTo>
                    <a:pt x="80" y="53"/>
                    <a:pt x="80" y="53"/>
                    <a:pt x="80" y="53"/>
                  </a:cubicBezTo>
                  <a:cubicBezTo>
                    <a:pt x="92" y="22"/>
                    <a:pt x="92" y="22"/>
                    <a:pt x="92" y="22"/>
                  </a:cubicBezTo>
                  <a:cubicBezTo>
                    <a:pt x="91" y="22"/>
                    <a:pt x="91" y="22"/>
                    <a:pt x="91" y="22"/>
                  </a:cubicBezTo>
                  <a:cubicBezTo>
                    <a:pt x="91" y="21"/>
                    <a:pt x="91" y="21"/>
                    <a:pt x="91" y="21"/>
                  </a:cubicBezTo>
                  <a:cubicBezTo>
                    <a:pt x="91" y="17"/>
                    <a:pt x="92" y="11"/>
                    <a:pt x="84" y="6"/>
                  </a:cubicBezTo>
                  <a:cubicBezTo>
                    <a:pt x="76" y="1"/>
                    <a:pt x="71" y="0"/>
                    <a:pt x="66" y="0"/>
                  </a:cubicBezTo>
                  <a:cubicBezTo>
                    <a:pt x="61" y="0"/>
                    <a:pt x="56" y="2"/>
                    <a:pt x="51" y="6"/>
                  </a:cubicBezTo>
                  <a:cubicBezTo>
                    <a:pt x="48" y="9"/>
                    <a:pt x="44" y="11"/>
                    <a:pt x="39" y="14"/>
                  </a:cubicBezTo>
                  <a:cubicBezTo>
                    <a:pt x="17" y="26"/>
                    <a:pt x="13" y="37"/>
                    <a:pt x="7" y="55"/>
                  </a:cubicBezTo>
                  <a:cubicBezTo>
                    <a:pt x="7" y="56"/>
                    <a:pt x="7" y="56"/>
                    <a:pt x="7" y="56"/>
                  </a:cubicBezTo>
                  <a:cubicBezTo>
                    <a:pt x="1" y="72"/>
                    <a:pt x="0" y="82"/>
                    <a:pt x="4" y="87"/>
                  </a:cubicBezTo>
                  <a:cubicBezTo>
                    <a:pt x="6" y="90"/>
                    <a:pt x="8" y="93"/>
                    <a:pt x="14"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0" name="world map piece"/>
            <p:cNvSpPr>
              <a:spLocks/>
            </p:cNvSpPr>
            <p:nvPr/>
          </p:nvSpPr>
          <p:spPr bwMode="auto">
            <a:xfrm>
              <a:off x="1590675" y="1166813"/>
              <a:ext cx="439738" cy="498475"/>
            </a:xfrm>
            <a:custGeom>
              <a:avLst/>
              <a:gdLst>
                <a:gd name="T0" fmla="*/ 16 w 158"/>
                <a:gd name="T1" fmla="*/ 49 h 179"/>
                <a:gd name="T2" fmla="*/ 18 w 158"/>
                <a:gd name="T3" fmla="*/ 48 h 179"/>
                <a:gd name="T4" fmla="*/ 18 w 158"/>
                <a:gd name="T5" fmla="*/ 51 h 179"/>
                <a:gd name="T6" fmla="*/ 18 w 158"/>
                <a:gd name="T7" fmla="*/ 51 h 179"/>
                <a:gd name="T8" fmla="*/ 18 w 158"/>
                <a:gd name="T9" fmla="*/ 51 h 179"/>
                <a:gd name="T10" fmla="*/ 19 w 158"/>
                <a:gd name="T11" fmla="*/ 54 h 179"/>
                <a:gd name="T12" fmla="*/ 19 w 158"/>
                <a:gd name="T13" fmla="*/ 54 h 179"/>
                <a:gd name="T14" fmla="*/ 19 w 158"/>
                <a:gd name="T15" fmla="*/ 54 h 179"/>
                <a:gd name="T16" fmla="*/ 20 w 158"/>
                <a:gd name="T17" fmla="*/ 55 h 179"/>
                <a:gd name="T18" fmla="*/ 20 w 158"/>
                <a:gd name="T19" fmla="*/ 67 h 179"/>
                <a:gd name="T20" fmla="*/ 11 w 158"/>
                <a:gd name="T21" fmla="*/ 82 h 179"/>
                <a:gd name="T22" fmla="*/ 3 w 158"/>
                <a:gd name="T23" fmla="*/ 98 h 179"/>
                <a:gd name="T24" fmla="*/ 15 w 158"/>
                <a:gd name="T25" fmla="*/ 138 h 179"/>
                <a:gd name="T26" fmla="*/ 25 w 158"/>
                <a:gd name="T27" fmla="*/ 149 h 179"/>
                <a:gd name="T28" fmla="*/ 61 w 158"/>
                <a:gd name="T29" fmla="*/ 178 h 179"/>
                <a:gd name="T30" fmla="*/ 64 w 158"/>
                <a:gd name="T31" fmla="*/ 179 h 179"/>
                <a:gd name="T32" fmla="*/ 64 w 158"/>
                <a:gd name="T33" fmla="*/ 179 h 179"/>
                <a:gd name="T34" fmla="*/ 113 w 158"/>
                <a:gd name="T35" fmla="*/ 155 h 179"/>
                <a:gd name="T36" fmla="*/ 125 w 158"/>
                <a:gd name="T37" fmla="*/ 125 h 179"/>
                <a:gd name="T38" fmla="*/ 123 w 158"/>
                <a:gd name="T39" fmla="*/ 110 h 179"/>
                <a:gd name="T40" fmla="*/ 133 w 158"/>
                <a:gd name="T41" fmla="*/ 70 h 179"/>
                <a:gd name="T42" fmla="*/ 137 w 158"/>
                <a:gd name="T43" fmla="*/ 66 h 179"/>
                <a:gd name="T44" fmla="*/ 156 w 158"/>
                <a:gd name="T45" fmla="*/ 37 h 179"/>
                <a:gd name="T46" fmla="*/ 142 w 158"/>
                <a:gd name="T47" fmla="*/ 28 h 179"/>
                <a:gd name="T48" fmla="*/ 121 w 158"/>
                <a:gd name="T49" fmla="*/ 34 h 179"/>
                <a:gd name="T50" fmla="*/ 108 w 158"/>
                <a:gd name="T51" fmla="*/ 44 h 179"/>
                <a:gd name="T52" fmla="*/ 97 w 158"/>
                <a:gd name="T53" fmla="*/ 46 h 179"/>
                <a:gd name="T54" fmla="*/ 92 w 158"/>
                <a:gd name="T55" fmla="*/ 39 h 179"/>
                <a:gd name="T56" fmla="*/ 90 w 158"/>
                <a:gd name="T57" fmla="*/ 32 h 179"/>
                <a:gd name="T58" fmla="*/ 74 w 158"/>
                <a:gd name="T59" fmla="*/ 16 h 179"/>
                <a:gd name="T60" fmla="*/ 69 w 158"/>
                <a:gd name="T61" fmla="*/ 12 h 179"/>
                <a:gd name="T62" fmla="*/ 68 w 158"/>
                <a:gd name="T63" fmla="*/ 11 h 179"/>
                <a:gd name="T64" fmla="*/ 65 w 158"/>
                <a:gd name="T65" fmla="*/ 4 h 179"/>
                <a:gd name="T66" fmla="*/ 57 w 158"/>
                <a:gd name="T67" fmla="*/ 0 h 179"/>
                <a:gd name="T68" fmla="*/ 21 w 158"/>
                <a:gd name="T69" fmla="*/ 40 h 179"/>
                <a:gd name="T70" fmla="*/ 16 w 158"/>
                <a:gd name="T71" fmla="*/ 4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8" h="179">
                  <a:moveTo>
                    <a:pt x="16" y="49"/>
                  </a:moveTo>
                  <a:cubicBezTo>
                    <a:pt x="16" y="49"/>
                    <a:pt x="17" y="48"/>
                    <a:pt x="18" y="48"/>
                  </a:cubicBezTo>
                  <a:cubicBezTo>
                    <a:pt x="18" y="51"/>
                    <a:pt x="18" y="51"/>
                    <a:pt x="18" y="51"/>
                  </a:cubicBezTo>
                  <a:cubicBezTo>
                    <a:pt x="18" y="51"/>
                    <a:pt x="18" y="51"/>
                    <a:pt x="18" y="51"/>
                  </a:cubicBezTo>
                  <a:cubicBezTo>
                    <a:pt x="18" y="51"/>
                    <a:pt x="18" y="51"/>
                    <a:pt x="18" y="51"/>
                  </a:cubicBezTo>
                  <a:cubicBezTo>
                    <a:pt x="19" y="54"/>
                    <a:pt x="19" y="54"/>
                    <a:pt x="19" y="54"/>
                  </a:cubicBezTo>
                  <a:cubicBezTo>
                    <a:pt x="19" y="54"/>
                    <a:pt x="19" y="54"/>
                    <a:pt x="19" y="54"/>
                  </a:cubicBezTo>
                  <a:cubicBezTo>
                    <a:pt x="19" y="54"/>
                    <a:pt x="19" y="54"/>
                    <a:pt x="19" y="54"/>
                  </a:cubicBezTo>
                  <a:cubicBezTo>
                    <a:pt x="20" y="54"/>
                    <a:pt x="20" y="54"/>
                    <a:pt x="20" y="55"/>
                  </a:cubicBezTo>
                  <a:cubicBezTo>
                    <a:pt x="21" y="57"/>
                    <a:pt x="22" y="60"/>
                    <a:pt x="20" y="67"/>
                  </a:cubicBezTo>
                  <a:cubicBezTo>
                    <a:pt x="18" y="75"/>
                    <a:pt x="15" y="78"/>
                    <a:pt x="11" y="82"/>
                  </a:cubicBezTo>
                  <a:cubicBezTo>
                    <a:pt x="7" y="86"/>
                    <a:pt x="4" y="90"/>
                    <a:pt x="3" y="98"/>
                  </a:cubicBezTo>
                  <a:cubicBezTo>
                    <a:pt x="0" y="115"/>
                    <a:pt x="4" y="129"/>
                    <a:pt x="15" y="138"/>
                  </a:cubicBezTo>
                  <a:cubicBezTo>
                    <a:pt x="17" y="141"/>
                    <a:pt x="20" y="145"/>
                    <a:pt x="25" y="149"/>
                  </a:cubicBezTo>
                  <a:cubicBezTo>
                    <a:pt x="36" y="162"/>
                    <a:pt x="47" y="176"/>
                    <a:pt x="61" y="178"/>
                  </a:cubicBezTo>
                  <a:cubicBezTo>
                    <a:pt x="62" y="179"/>
                    <a:pt x="64" y="179"/>
                    <a:pt x="64" y="179"/>
                  </a:cubicBezTo>
                  <a:cubicBezTo>
                    <a:pt x="64" y="179"/>
                    <a:pt x="64" y="179"/>
                    <a:pt x="64" y="179"/>
                  </a:cubicBezTo>
                  <a:cubicBezTo>
                    <a:pt x="83" y="179"/>
                    <a:pt x="105" y="162"/>
                    <a:pt x="113" y="155"/>
                  </a:cubicBezTo>
                  <a:cubicBezTo>
                    <a:pt x="129" y="141"/>
                    <a:pt x="129" y="137"/>
                    <a:pt x="125" y="125"/>
                  </a:cubicBezTo>
                  <a:cubicBezTo>
                    <a:pt x="124" y="120"/>
                    <a:pt x="123" y="116"/>
                    <a:pt x="123" y="110"/>
                  </a:cubicBezTo>
                  <a:cubicBezTo>
                    <a:pt x="119" y="86"/>
                    <a:pt x="121" y="82"/>
                    <a:pt x="133" y="70"/>
                  </a:cubicBezTo>
                  <a:cubicBezTo>
                    <a:pt x="134" y="69"/>
                    <a:pt x="135" y="68"/>
                    <a:pt x="137" y="66"/>
                  </a:cubicBezTo>
                  <a:cubicBezTo>
                    <a:pt x="147" y="56"/>
                    <a:pt x="158" y="45"/>
                    <a:pt x="156" y="37"/>
                  </a:cubicBezTo>
                  <a:cubicBezTo>
                    <a:pt x="154" y="33"/>
                    <a:pt x="150" y="30"/>
                    <a:pt x="142" y="28"/>
                  </a:cubicBezTo>
                  <a:cubicBezTo>
                    <a:pt x="128" y="27"/>
                    <a:pt x="124" y="29"/>
                    <a:pt x="121" y="34"/>
                  </a:cubicBezTo>
                  <a:cubicBezTo>
                    <a:pt x="118" y="37"/>
                    <a:pt x="117" y="40"/>
                    <a:pt x="108" y="44"/>
                  </a:cubicBezTo>
                  <a:cubicBezTo>
                    <a:pt x="103" y="45"/>
                    <a:pt x="100" y="46"/>
                    <a:pt x="97" y="46"/>
                  </a:cubicBezTo>
                  <a:cubicBezTo>
                    <a:pt x="95" y="46"/>
                    <a:pt x="94" y="45"/>
                    <a:pt x="92" y="39"/>
                  </a:cubicBezTo>
                  <a:cubicBezTo>
                    <a:pt x="92" y="37"/>
                    <a:pt x="91" y="34"/>
                    <a:pt x="90" y="32"/>
                  </a:cubicBezTo>
                  <a:cubicBezTo>
                    <a:pt x="86" y="24"/>
                    <a:pt x="80" y="20"/>
                    <a:pt x="74" y="16"/>
                  </a:cubicBezTo>
                  <a:cubicBezTo>
                    <a:pt x="72" y="15"/>
                    <a:pt x="69" y="13"/>
                    <a:pt x="69" y="12"/>
                  </a:cubicBezTo>
                  <a:cubicBezTo>
                    <a:pt x="68" y="11"/>
                    <a:pt x="68" y="11"/>
                    <a:pt x="68" y="11"/>
                  </a:cubicBezTo>
                  <a:cubicBezTo>
                    <a:pt x="68" y="9"/>
                    <a:pt x="68" y="7"/>
                    <a:pt x="65" y="4"/>
                  </a:cubicBezTo>
                  <a:cubicBezTo>
                    <a:pt x="63" y="1"/>
                    <a:pt x="60" y="0"/>
                    <a:pt x="57" y="0"/>
                  </a:cubicBezTo>
                  <a:cubicBezTo>
                    <a:pt x="45" y="0"/>
                    <a:pt x="33" y="20"/>
                    <a:pt x="21" y="40"/>
                  </a:cubicBezTo>
                  <a:cubicBezTo>
                    <a:pt x="20" y="44"/>
                    <a:pt x="17" y="48"/>
                    <a:pt x="16"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1" name="world map piece"/>
            <p:cNvSpPr>
              <a:spLocks/>
            </p:cNvSpPr>
            <p:nvPr/>
          </p:nvSpPr>
          <p:spPr bwMode="auto">
            <a:xfrm>
              <a:off x="3175" y="1095375"/>
              <a:ext cx="3267075" cy="5124450"/>
            </a:xfrm>
            <a:custGeom>
              <a:avLst/>
              <a:gdLst>
                <a:gd name="T0" fmla="*/ 1017 w 1175"/>
                <a:gd name="T1" fmla="*/ 1177 h 1842"/>
                <a:gd name="T2" fmla="*/ 932 w 1175"/>
                <a:gd name="T3" fmla="*/ 1091 h 1842"/>
                <a:gd name="T4" fmla="*/ 787 w 1175"/>
                <a:gd name="T5" fmla="*/ 1036 h 1842"/>
                <a:gd name="T6" fmla="*/ 683 w 1175"/>
                <a:gd name="T7" fmla="*/ 1053 h 1842"/>
                <a:gd name="T8" fmla="*/ 625 w 1175"/>
                <a:gd name="T9" fmla="*/ 990 h 1842"/>
                <a:gd name="T10" fmla="*/ 601 w 1175"/>
                <a:gd name="T11" fmla="*/ 950 h 1842"/>
                <a:gd name="T12" fmla="*/ 537 w 1175"/>
                <a:gd name="T13" fmla="*/ 873 h 1842"/>
                <a:gd name="T14" fmla="*/ 668 w 1175"/>
                <a:gd name="T15" fmla="*/ 825 h 1842"/>
                <a:gd name="T16" fmla="*/ 716 w 1175"/>
                <a:gd name="T17" fmla="*/ 853 h 1842"/>
                <a:gd name="T18" fmla="*/ 818 w 1175"/>
                <a:gd name="T19" fmla="*/ 699 h 1842"/>
                <a:gd name="T20" fmla="*/ 897 w 1175"/>
                <a:gd name="T21" fmla="*/ 656 h 1842"/>
                <a:gd name="T22" fmla="*/ 950 w 1175"/>
                <a:gd name="T23" fmla="*/ 625 h 1842"/>
                <a:gd name="T24" fmla="*/ 898 w 1175"/>
                <a:gd name="T25" fmla="*/ 602 h 1842"/>
                <a:gd name="T26" fmla="*/ 957 w 1175"/>
                <a:gd name="T27" fmla="*/ 573 h 1842"/>
                <a:gd name="T28" fmla="*/ 961 w 1175"/>
                <a:gd name="T29" fmla="*/ 469 h 1842"/>
                <a:gd name="T30" fmla="*/ 904 w 1175"/>
                <a:gd name="T31" fmla="*/ 419 h 1842"/>
                <a:gd name="T32" fmla="*/ 834 w 1175"/>
                <a:gd name="T33" fmla="*/ 355 h 1842"/>
                <a:gd name="T34" fmla="*/ 815 w 1175"/>
                <a:gd name="T35" fmla="*/ 475 h 1842"/>
                <a:gd name="T36" fmla="*/ 763 w 1175"/>
                <a:gd name="T37" fmla="*/ 509 h 1842"/>
                <a:gd name="T38" fmla="*/ 687 w 1175"/>
                <a:gd name="T39" fmla="*/ 442 h 1842"/>
                <a:gd name="T40" fmla="*/ 761 w 1175"/>
                <a:gd name="T41" fmla="*/ 313 h 1842"/>
                <a:gd name="T42" fmla="*/ 813 w 1175"/>
                <a:gd name="T43" fmla="*/ 295 h 1842"/>
                <a:gd name="T44" fmla="*/ 851 w 1175"/>
                <a:gd name="T45" fmla="*/ 205 h 1842"/>
                <a:gd name="T46" fmla="*/ 804 w 1175"/>
                <a:gd name="T47" fmla="*/ 241 h 1842"/>
                <a:gd name="T48" fmla="*/ 736 w 1175"/>
                <a:gd name="T49" fmla="*/ 162 h 1842"/>
                <a:gd name="T50" fmla="*/ 716 w 1175"/>
                <a:gd name="T51" fmla="*/ 173 h 1842"/>
                <a:gd name="T52" fmla="*/ 677 w 1175"/>
                <a:gd name="T53" fmla="*/ 220 h 1842"/>
                <a:gd name="T54" fmla="*/ 566 w 1175"/>
                <a:gd name="T55" fmla="*/ 209 h 1842"/>
                <a:gd name="T56" fmla="*/ 495 w 1175"/>
                <a:gd name="T57" fmla="*/ 128 h 1842"/>
                <a:gd name="T58" fmla="*/ 398 w 1175"/>
                <a:gd name="T59" fmla="*/ 116 h 1842"/>
                <a:gd name="T60" fmla="*/ 260 w 1175"/>
                <a:gd name="T61" fmla="*/ 0 h 1842"/>
                <a:gd name="T62" fmla="*/ 142 w 1175"/>
                <a:gd name="T63" fmla="*/ 83 h 1842"/>
                <a:gd name="T64" fmla="*/ 139 w 1175"/>
                <a:gd name="T65" fmla="*/ 107 h 1842"/>
                <a:gd name="T66" fmla="*/ 74 w 1175"/>
                <a:gd name="T67" fmla="*/ 150 h 1842"/>
                <a:gd name="T68" fmla="*/ 88 w 1175"/>
                <a:gd name="T69" fmla="*/ 192 h 1842"/>
                <a:gd name="T70" fmla="*/ 31 w 1175"/>
                <a:gd name="T71" fmla="*/ 260 h 1842"/>
                <a:gd name="T72" fmla="*/ 48 w 1175"/>
                <a:gd name="T73" fmla="*/ 290 h 1842"/>
                <a:gd name="T74" fmla="*/ 0 w 1175"/>
                <a:gd name="T75" fmla="*/ 370 h 1842"/>
                <a:gd name="T76" fmla="*/ 108 w 1175"/>
                <a:gd name="T77" fmla="*/ 326 h 1842"/>
                <a:gd name="T78" fmla="*/ 141 w 1175"/>
                <a:gd name="T79" fmla="*/ 287 h 1842"/>
                <a:gd name="T80" fmla="*/ 195 w 1175"/>
                <a:gd name="T81" fmla="*/ 284 h 1842"/>
                <a:gd name="T82" fmla="*/ 285 w 1175"/>
                <a:gd name="T83" fmla="*/ 355 h 1842"/>
                <a:gd name="T84" fmla="*/ 325 w 1175"/>
                <a:gd name="T85" fmla="*/ 525 h 1842"/>
                <a:gd name="T86" fmla="*/ 315 w 1175"/>
                <a:gd name="T87" fmla="*/ 564 h 1842"/>
                <a:gd name="T88" fmla="*/ 325 w 1175"/>
                <a:gd name="T89" fmla="*/ 774 h 1842"/>
                <a:gd name="T90" fmla="*/ 379 w 1175"/>
                <a:gd name="T91" fmla="*/ 901 h 1842"/>
                <a:gd name="T92" fmla="*/ 373 w 1175"/>
                <a:gd name="T93" fmla="*/ 827 h 1842"/>
                <a:gd name="T94" fmla="*/ 408 w 1175"/>
                <a:gd name="T95" fmla="*/ 876 h 1842"/>
                <a:gd name="T96" fmla="*/ 452 w 1175"/>
                <a:gd name="T97" fmla="*/ 958 h 1842"/>
                <a:gd name="T98" fmla="*/ 587 w 1175"/>
                <a:gd name="T99" fmla="*/ 1017 h 1842"/>
                <a:gd name="T100" fmla="*/ 681 w 1175"/>
                <a:gd name="T101" fmla="*/ 1081 h 1842"/>
                <a:gd name="T102" fmla="*/ 719 w 1175"/>
                <a:gd name="T103" fmla="*/ 1148 h 1842"/>
                <a:gd name="T104" fmla="*/ 690 w 1175"/>
                <a:gd name="T105" fmla="*/ 1234 h 1842"/>
                <a:gd name="T106" fmla="*/ 789 w 1175"/>
                <a:gd name="T107" fmla="*/ 1353 h 1842"/>
                <a:gd name="T108" fmla="*/ 808 w 1175"/>
                <a:gd name="T109" fmla="*/ 1628 h 1842"/>
                <a:gd name="T110" fmla="*/ 826 w 1175"/>
                <a:gd name="T111" fmla="*/ 1774 h 1842"/>
                <a:gd name="T112" fmla="*/ 917 w 1175"/>
                <a:gd name="T113" fmla="*/ 1838 h 1842"/>
                <a:gd name="T114" fmla="*/ 882 w 1175"/>
                <a:gd name="T115" fmla="*/ 1769 h 1842"/>
                <a:gd name="T116" fmla="*/ 898 w 1175"/>
                <a:gd name="T117" fmla="*/ 1645 h 1842"/>
                <a:gd name="T118" fmla="*/ 939 w 1175"/>
                <a:gd name="T119" fmla="*/ 1525 h 1842"/>
                <a:gd name="T120" fmla="*/ 998 w 1175"/>
                <a:gd name="T121" fmla="*/ 1525 h 1842"/>
                <a:gd name="T122" fmla="*/ 1129 w 1175"/>
                <a:gd name="T123" fmla="*/ 1354 h 1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75" h="1842">
                  <a:moveTo>
                    <a:pt x="1136" y="1199"/>
                  </a:moveTo>
                  <a:cubicBezTo>
                    <a:pt x="1128" y="1195"/>
                    <a:pt x="1109" y="1192"/>
                    <a:pt x="1081" y="1189"/>
                  </a:cubicBezTo>
                  <a:cubicBezTo>
                    <a:pt x="1073" y="1188"/>
                    <a:pt x="1070" y="1187"/>
                    <a:pt x="1066" y="1185"/>
                  </a:cubicBezTo>
                  <a:cubicBezTo>
                    <a:pt x="1063" y="1182"/>
                    <a:pt x="1058" y="1180"/>
                    <a:pt x="1046" y="1178"/>
                  </a:cubicBezTo>
                  <a:cubicBezTo>
                    <a:pt x="1042" y="1177"/>
                    <a:pt x="1038" y="1177"/>
                    <a:pt x="1033" y="1177"/>
                  </a:cubicBezTo>
                  <a:cubicBezTo>
                    <a:pt x="1030" y="1177"/>
                    <a:pt x="1026" y="1177"/>
                    <a:pt x="1023" y="1177"/>
                  </a:cubicBezTo>
                  <a:cubicBezTo>
                    <a:pt x="1021" y="1177"/>
                    <a:pt x="1019" y="1177"/>
                    <a:pt x="1017" y="1177"/>
                  </a:cubicBezTo>
                  <a:cubicBezTo>
                    <a:pt x="1012" y="1177"/>
                    <a:pt x="1012" y="1177"/>
                    <a:pt x="1011" y="1174"/>
                  </a:cubicBezTo>
                  <a:cubicBezTo>
                    <a:pt x="1011" y="1172"/>
                    <a:pt x="1011" y="1168"/>
                    <a:pt x="1011" y="1164"/>
                  </a:cubicBezTo>
                  <a:cubicBezTo>
                    <a:pt x="1011" y="1150"/>
                    <a:pt x="1011" y="1128"/>
                    <a:pt x="998" y="1116"/>
                  </a:cubicBezTo>
                  <a:cubicBezTo>
                    <a:pt x="982" y="1101"/>
                    <a:pt x="971" y="1097"/>
                    <a:pt x="951" y="1097"/>
                  </a:cubicBezTo>
                  <a:cubicBezTo>
                    <a:pt x="949" y="1097"/>
                    <a:pt x="949" y="1097"/>
                    <a:pt x="947" y="1097"/>
                  </a:cubicBezTo>
                  <a:cubicBezTo>
                    <a:pt x="944" y="1097"/>
                    <a:pt x="944" y="1097"/>
                    <a:pt x="944" y="1097"/>
                  </a:cubicBezTo>
                  <a:cubicBezTo>
                    <a:pt x="939" y="1097"/>
                    <a:pt x="939" y="1097"/>
                    <a:pt x="932" y="1091"/>
                  </a:cubicBezTo>
                  <a:cubicBezTo>
                    <a:pt x="930" y="1089"/>
                    <a:pt x="927" y="1086"/>
                    <a:pt x="922" y="1083"/>
                  </a:cubicBezTo>
                  <a:cubicBezTo>
                    <a:pt x="905" y="1068"/>
                    <a:pt x="888" y="1058"/>
                    <a:pt x="873" y="1055"/>
                  </a:cubicBezTo>
                  <a:cubicBezTo>
                    <a:pt x="867" y="1053"/>
                    <a:pt x="862" y="1052"/>
                    <a:pt x="856" y="1049"/>
                  </a:cubicBezTo>
                  <a:cubicBezTo>
                    <a:pt x="848" y="1045"/>
                    <a:pt x="839" y="1041"/>
                    <a:pt x="824" y="1039"/>
                  </a:cubicBezTo>
                  <a:cubicBezTo>
                    <a:pt x="817" y="1038"/>
                    <a:pt x="812" y="1037"/>
                    <a:pt x="807" y="1037"/>
                  </a:cubicBezTo>
                  <a:cubicBezTo>
                    <a:pt x="802" y="1037"/>
                    <a:pt x="797" y="1037"/>
                    <a:pt x="792" y="1036"/>
                  </a:cubicBezTo>
                  <a:cubicBezTo>
                    <a:pt x="791" y="1036"/>
                    <a:pt x="789" y="1036"/>
                    <a:pt x="787" y="1036"/>
                  </a:cubicBezTo>
                  <a:cubicBezTo>
                    <a:pt x="780" y="1036"/>
                    <a:pt x="773" y="1037"/>
                    <a:pt x="765" y="1040"/>
                  </a:cubicBezTo>
                  <a:cubicBezTo>
                    <a:pt x="764" y="1041"/>
                    <a:pt x="761" y="1041"/>
                    <a:pt x="759" y="1041"/>
                  </a:cubicBezTo>
                  <a:cubicBezTo>
                    <a:pt x="750" y="1044"/>
                    <a:pt x="749" y="1046"/>
                    <a:pt x="746" y="1050"/>
                  </a:cubicBezTo>
                  <a:cubicBezTo>
                    <a:pt x="745" y="1052"/>
                    <a:pt x="743" y="1053"/>
                    <a:pt x="741" y="1056"/>
                  </a:cubicBezTo>
                  <a:cubicBezTo>
                    <a:pt x="733" y="1065"/>
                    <a:pt x="730" y="1067"/>
                    <a:pt x="712" y="1063"/>
                  </a:cubicBezTo>
                  <a:cubicBezTo>
                    <a:pt x="707" y="1062"/>
                    <a:pt x="705" y="1061"/>
                    <a:pt x="703" y="1059"/>
                  </a:cubicBezTo>
                  <a:cubicBezTo>
                    <a:pt x="700" y="1057"/>
                    <a:pt x="696" y="1054"/>
                    <a:pt x="683" y="1053"/>
                  </a:cubicBezTo>
                  <a:cubicBezTo>
                    <a:pt x="667" y="1052"/>
                    <a:pt x="664" y="1044"/>
                    <a:pt x="664" y="1032"/>
                  </a:cubicBezTo>
                  <a:cubicBezTo>
                    <a:pt x="664" y="1029"/>
                    <a:pt x="665" y="1025"/>
                    <a:pt x="666" y="1022"/>
                  </a:cubicBezTo>
                  <a:cubicBezTo>
                    <a:pt x="667" y="1012"/>
                    <a:pt x="670" y="999"/>
                    <a:pt x="659" y="995"/>
                  </a:cubicBezTo>
                  <a:cubicBezTo>
                    <a:pt x="656" y="993"/>
                    <a:pt x="652" y="993"/>
                    <a:pt x="647" y="993"/>
                  </a:cubicBezTo>
                  <a:cubicBezTo>
                    <a:pt x="645" y="993"/>
                    <a:pt x="643" y="993"/>
                    <a:pt x="641" y="993"/>
                  </a:cubicBezTo>
                  <a:cubicBezTo>
                    <a:pt x="640" y="993"/>
                    <a:pt x="637" y="993"/>
                    <a:pt x="635" y="993"/>
                  </a:cubicBezTo>
                  <a:cubicBezTo>
                    <a:pt x="629" y="993"/>
                    <a:pt x="627" y="992"/>
                    <a:pt x="625" y="990"/>
                  </a:cubicBezTo>
                  <a:cubicBezTo>
                    <a:pt x="618" y="981"/>
                    <a:pt x="618" y="979"/>
                    <a:pt x="624" y="971"/>
                  </a:cubicBezTo>
                  <a:cubicBezTo>
                    <a:pt x="634" y="960"/>
                    <a:pt x="639" y="954"/>
                    <a:pt x="637" y="941"/>
                  </a:cubicBezTo>
                  <a:cubicBezTo>
                    <a:pt x="635" y="933"/>
                    <a:pt x="635" y="931"/>
                    <a:pt x="629" y="930"/>
                  </a:cubicBezTo>
                  <a:cubicBezTo>
                    <a:pt x="627" y="930"/>
                    <a:pt x="625" y="929"/>
                    <a:pt x="622" y="928"/>
                  </a:cubicBezTo>
                  <a:cubicBezTo>
                    <a:pt x="621" y="928"/>
                    <a:pt x="620" y="928"/>
                    <a:pt x="619" y="928"/>
                  </a:cubicBezTo>
                  <a:cubicBezTo>
                    <a:pt x="614" y="928"/>
                    <a:pt x="613" y="933"/>
                    <a:pt x="610" y="937"/>
                  </a:cubicBezTo>
                  <a:cubicBezTo>
                    <a:pt x="608" y="941"/>
                    <a:pt x="606" y="946"/>
                    <a:pt x="601" y="950"/>
                  </a:cubicBezTo>
                  <a:cubicBezTo>
                    <a:pt x="597" y="953"/>
                    <a:pt x="594" y="954"/>
                    <a:pt x="592" y="956"/>
                  </a:cubicBezTo>
                  <a:cubicBezTo>
                    <a:pt x="589" y="960"/>
                    <a:pt x="588" y="961"/>
                    <a:pt x="579" y="961"/>
                  </a:cubicBezTo>
                  <a:cubicBezTo>
                    <a:pt x="576" y="961"/>
                    <a:pt x="574" y="960"/>
                    <a:pt x="570" y="960"/>
                  </a:cubicBezTo>
                  <a:cubicBezTo>
                    <a:pt x="542" y="959"/>
                    <a:pt x="537" y="949"/>
                    <a:pt x="537" y="939"/>
                  </a:cubicBezTo>
                  <a:cubicBezTo>
                    <a:pt x="536" y="935"/>
                    <a:pt x="535" y="931"/>
                    <a:pt x="533" y="926"/>
                  </a:cubicBezTo>
                  <a:cubicBezTo>
                    <a:pt x="531" y="915"/>
                    <a:pt x="527" y="903"/>
                    <a:pt x="533" y="887"/>
                  </a:cubicBezTo>
                  <a:cubicBezTo>
                    <a:pt x="535" y="882"/>
                    <a:pt x="536" y="877"/>
                    <a:pt x="537" y="873"/>
                  </a:cubicBezTo>
                  <a:cubicBezTo>
                    <a:pt x="542" y="857"/>
                    <a:pt x="545" y="846"/>
                    <a:pt x="559" y="842"/>
                  </a:cubicBezTo>
                  <a:cubicBezTo>
                    <a:pt x="577" y="836"/>
                    <a:pt x="585" y="836"/>
                    <a:pt x="601" y="836"/>
                  </a:cubicBezTo>
                  <a:cubicBezTo>
                    <a:pt x="607" y="836"/>
                    <a:pt x="611" y="836"/>
                    <a:pt x="615" y="837"/>
                  </a:cubicBezTo>
                  <a:cubicBezTo>
                    <a:pt x="619" y="838"/>
                    <a:pt x="623" y="838"/>
                    <a:pt x="627" y="838"/>
                  </a:cubicBezTo>
                  <a:cubicBezTo>
                    <a:pt x="632" y="838"/>
                    <a:pt x="637" y="837"/>
                    <a:pt x="643" y="835"/>
                  </a:cubicBezTo>
                  <a:cubicBezTo>
                    <a:pt x="651" y="834"/>
                    <a:pt x="656" y="830"/>
                    <a:pt x="661" y="828"/>
                  </a:cubicBezTo>
                  <a:cubicBezTo>
                    <a:pt x="664" y="826"/>
                    <a:pt x="666" y="825"/>
                    <a:pt x="668" y="825"/>
                  </a:cubicBezTo>
                  <a:cubicBezTo>
                    <a:pt x="668" y="825"/>
                    <a:pt x="669" y="825"/>
                    <a:pt x="671" y="826"/>
                  </a:cubicBezTo>
                  <a:cubicBezTo>
                    <a:pt x="672" y="826"/>
                    <a:pt x="673" y="827"/>
                    <a:pt x="673" y="828"/>
                  </a:cubicBezTo>
                  <a:cubicBezTo>
                    <a:pt x="680" y="831"/>
                    <a:pt x="684" y="834"/>
                    <a:pt x="685" y="846"/>
                  </a:cubicBezTo>
                  <a:cubicBezTo>
                    <a:pt x="687" y="862"/>
                    <a:pt x="689" y="876"/>
                    <a:pt x="696" y="883"/>
                  </a:cubicBezTo>
                  <a:cubicBezTo>
                    <a:pt x="705" y="889"/>
                    <a:pt x="712" y="889"/>
                    <a:pt x="716" y="885"/>
                  </a:cubicBezTo>
                  <a:cubicBezTo>
                    <a:pt x="719" y="882"/>
                    <a:pt x="720" y="878"/>
                    <a:pt x="720" y="871"/>
                  </a:cubicBezTo>
                  <a:cubicBezTo>
                    <a:pt x="719" y="864"/>
                    <a:pt x="717" y="858"/>
                    <a:pt x="716" y="853"/>
                  </a:cubicBezTo>
                  <a:cubicBezTo>
                    <a:pt x="713" y="846"/>
                    <a:pt x="711" y="840"/>
                    <a:pt x="711" y="830"/>
                  </a:cubicBezTo>
                  <a:cubicBezTo>
                    <a:pt x="712" y="825"/>
                    <a:pt x="711" y="821"/>
                    <a:pt x="711" y="818"/>
                  </a:cubicBezTo>
                  <a:cubicBezTo>
                    <a:pt x="711" y="805"/>
                    <a:pt x="711" y="798"/>
                    <a:pt x="725" y="795"/>
                  </a:cubicBezTo>
                  <a:cubicBezTo>
                    <a:pt x="747" y="791"/>
                    <a:pt x="759" y="785"/>
                    <a:pt x="766" y="769"/>
                  </a:cubicBezTo>
                  <a:cubicBezTo>
                    <a:pt x="769" y="764"/>
                    <a:pt x="770" y="759"/>
                    <a:pt x="773" y="754"/>
                  </a:cubicBezTo>
                  <a:cubicBezTo>
                    <a:pt x="776" y="745"/>
                    <a:pt x="779" y="737"/>
                    <a:pt x="784" y="728"/>
                  </a:cubicBezTo>
                  <a:cubicBezTo>
                    <a:pt x="792" y="714"/>
                    <a:pt x="797" y="707"/>
                    <a:pt x="818" y="699"/>
                  </a:cubicBezTo>
                  <a:cubicBezTo>
                    <a:pt x="833" y="694"/>
                    <a:pt x="835" y="683"/>
                    <a:pt x="839" y="673"/>
                  </a:cubicBezTo>
                  <a:cubicBezTo>
                    <a:pt x="841" y="667"/>
                    <a:pt x="843" y="661"/>
                    <a:pt x="848" y="655"/>
                  </a:cubicBezTo>
                  <a:cubicBezTo>
                    <a:pt x="859" y="644"/>
                    <a:pt x="871" y="636"/>
                    <a:pt x="877" y="636"/>
                  </a:cubicBezTo>
                  <a:cubicBezTo>
                    <a:pt x="879" y="636"/>
                    <a:pt x="879" y="636"/>
                    <a:pt x="879" y="637"/>
                  </a:cubicBezTo>
                  <a:cubicBezTo>
                    <a:pt x="880" y="638"/>
                    <a:pt x="879" y="640"/>
                    <a:pt x="879" y="643"/>
                  </a:cubicBezTo>
                  <a:cubicBezTo>
                    <a:pt x="879" y="647"/>
                    <a:pt x="879" y="651"/>
                    <a:pt x="882" y="654"/>
                  </a:cubicBezTo>
                  <a:cubicBezTo>
                    <a:pt x="884" y="657"/>
                    <a:pt x="890" y="657"/>
                    <a:pt x="897" y="656"/>
                  </a:cubicBezTo>
                  <a:cubicBezTo>
                    <a:pt x="902" y="655"/>
                    <a:pt x="905" y="654"/>
                    <a:pt x="906" y="654"/>
                  </a:cubicBezTo>
                  <a:cubicBezTo>
                    <a:pt x="907" y="655"/>
                    <a:pt x="907" y="655"/>
                    <a:pt x="908" y="655"/>
                  </a:cubicBezTo>
                  <a:cubicBezTo>
                    <a:pt x="910" y="655"/>
                    <a:pt x="910" y="655"/>
                    <a:pt x="919" y="650"/>
                  </a:cubicBezTo>
                  <a:cubicBezTo>
                    <a:pt x="925" y="648"/>
                    <a:pt x="932" y="646"/>
                    <a:pt x="938" y="645"/>
                  </a:cubicBezTo>
                  <a:cubicBezTo>
                    <a:pt x="946" y="644"/>
                    <a:pt x="952" y="642"/>
                    <a:pt x="954" y="638"/>
                  </a:cubicBezTo>
                  <a:cubicBezTo>
                    <a:pt x="955" y="635"/>
                    <a:pt x="955" y="633"/>
                    <a:pt x="953" y="629"/>
                  </a:cubicBezTo>
                  <a:cubicBezTo>
                    <a:pt x="952" y="628"/>
                    <a:pt x="951" y="627"/>
                    <a:pt x="950" y="625"/>
                  </a:cubicBezTo>
                  <a:cubicBezTo>
                    <a:pt x="948" y="621"/>
                    <a:pt x="946" y="618"/>
                    <a:pt x="939" y="618"/>
                  </a:cubicBezTo>
                  <a:cubicBezTo>
                    <a:pt x="937" y="618"/>
                    <a:pt x="934" y="618"/>
                    <a:pt x="930" y="618"/>
                  </a:cubicBezTo>
                  <a:cubicBezTo>
                    <a:pt x="928" y="618"/>
                    <a:pt x="928" y="618"/>
                    <a:pt x="928" y="618"/>
                  </a:cubicBezTo>
                  <a:cubicBezTo>
                    <a:pt x="924" y="618"/>
                    <a:pt x="920" y="619"/>
                    <a:pt x="917" y="619"/>
                  </a:cubicBezTo>
                  <a:cubicBezTo>
                    <a:pt x="911" y="619"/>
                    <a:pt x="908" y="618"/>
                    <a:pt x="906" y="617"/>
                  </a:cubicBezTo>
                  <a:cubicBezTo>
                    <a:pt x="905" y="616"/>
                    <a:pt x="903" y="615"/>
                    <a:pt x="903" y="610"/>
                  </a:cubicBezTo>
                  <a:cubicBezTo>
                    <a:pt x="903" y="607"/>
                    <a:pt x="903" y="602"/>
                    <a:pt x="898" y="602"/>
                  </a:cubicBezTo>
                  <a:cubicBezTo>
                    <a:pt x="897" y="602"/>
                    <a:pt x="897" y="602"/>
                    <a:pt x="896" y="602"/>
                  </a:cubicBezTo>
                  <a:cubicBezTo>
                    <a:pt x="896" y="602"/>
                    <a:pt x="896" y="602"/>
                    <a:pt x="895" y="602"/>
                  </a:cubicBezTo>
                  <a:cubicBezTo>
                    <a:pt x="895" y="602"/>
                    <a:pt x="893" y="600"/>
                    <a:pt x="891" y="595"/>
                  </a:cubicBezTo>
                  <a:cubicBezTo>
                    <a:pt x="888" y="585"/>
                    <a:pt x="887" y="579"/>
                    <a:pt x="890" y="575"/>
                  </a:cubicBezTo>
                  <a:cubicBezTo>
                    <a:pt x="892" y="572"/>
                    <a:pt x="898" y="570"/>
                    <a:pt x="907" y="570"/>
                  </a:cubicBezTo>
                  <a:cubicBezTo>
                    <a:pt x="915" y="570"/>
                    <a:pt x="924" y="571"/>
                    <a:pt x="933" y="571"/>
                  </a:cubicBezTo>
                  <a:cubicBezTo>
                    <a:pt x="942" y="572"/>
                    <a:pt x="950" y="573"/>
                    <a:pt x="957" y="573"/>
                  </a:cubicBezTo>
                  <a:cubicBezTo>
                    <a:pt x="965" y="573"/>
                    <a:pt x="974" y="572"/>
                    <a:pt x="977" y="566"/>
                  </a:cubicBezTo>
                  <a:cubicBezTo>
                    <a:pt x="979" y="563"/>
                    <a:pt x="981" y="563"/>
                    <a:pt x="983" y="562"/>
                  </a:cubicBezTo>
                  <a:cubicBezTo>
                    <a:pt x="986" y="560"/>
                    <a:pt x="990" y="559"/>
                    <a:pt x="995" y="553"/>
                  </a:cubicBezTo>
                  <a:cubicBezTo>
                    <a:pt x="996" y="551"/>
                    <a:pt x="997" y="549"/>
                    <a:pt x="998" y="548"/>
                  </a:cubicBezTo>
                  <a:cubicBezTo>
                    <a:pt x="1005" y="538"/>
                    <a:pt x="1009" y="532"/>
                    <a:pt x="991" y="514"/>
                  </a:cubicBezTo>
                  <a:cubicBezTo>
                    <a:pt x="987" y="509"/>
                    <a:pt x="983" y="507"/>
                    <a:pt x="981" y="504"/>
                  </a:cubicBezTo>
                  <a:cubicBezTo>
                    <a:pt x="969" y="493"/>
                    <a:pt x="964" y="488"/>
                    <a:pt x="961" y="469"/>
                  </a:cubicBezTo>
                  <a:cubicBezTo>
                    <a:pt x="960" y="454"/>
                    <a:pt x="960" y="443"/>
                    <a:pt x="960" y="433"/>
                  </a:cubicBezTo>
                  <a:cubicBezTo>
                    <a:pt x="960" y="428"/>
                    <a:pt x="960" y="422"/>
                    <a:pt x="960" y="417"/>
                  </a:cubicBezTo>
                  <a:cubicBezTo>
                    <a:pt x="958" y="408"/>
                    <a:pt x="954" y="398"/>
                    <a:pt x="946" y="398"/>
                  </a:cubicBezTo>
                  <a:cubicBezTo>
                    <a:pt x="942" y="398"/>
                    <a:pt x="939" y="401"/>
                    <a:pt x="935" y="407"/>
                  </a:cubicBezTo>
                  <a:cubicBezTo>
                    <a:pt x="934" y="410"/>
                    <a:pt x="934" y="410"/>
                    <a:pt x="934" y="410"/>
                  </a:cubicBezTo>
                  <a:cubicBezTo>
                    <a:pt x="927" y="426"/>
                    <a:pt x="922" y="433"/>
                    <a:pt x="913" y="430"/>
                  </a:cubicBezTo>
                  <a:cubicBezTo>
                    <a:pt x="906" y="428"/>
                    <a:pt x="906" y="427"/>
                    <a:pt x="904" y="419"/>
                  </a:cubicBezTo>
                  <a:cubicBezTo>
                    <a:pt x="903" y="416"/>
                    <a:pt x="902" y="412"/>
                    <a:pt x="901" y="408"/>
                  </a:cubicBezTo>
                  <a:cubicBezTo>
                    <a:pt x="900" y="402"/>
                    <a:pt x="900" y="398"/>
                    <a:pt x="900" y="395"/>
                  </a:cubicBezTo>
                  <a:cubicBezTo>
                    <a:pt x="900" y="389"/>
                    <a:pt x="900" y="384"/>
                    <a:pt x="892" y="378"/>
                  </a:cubicBezTo>
                  <a:cubicBezTo>
                    <a:pt x="884" y="371"/>
                    <a:pt x="879" y="370"/>
                    <a:pt x="873" y="369"/>
                  </a:cubicBezTo>
                  <a:cubicBezTo>
                    <a:pt x="869" y="369"/>
                    <a:pt x="865" y="368"/>
                    <a:pt x="860" y="367"/>
                  </a:cubicBezTo>
                  <a:cubicBezTo>
                    <a:pt x="855" y="365"/>
                    <a:pt x="851" y="363"/>
                    <a:pt x="846" y="360"/>
                  </a:cubicBezTo>
                  <a:cubicBezTo>
                    <a:pt x="841" y="357"/>
                    <a:pt x="837" y="355"/>
                    <a:pt x="834" y="355"/>
                  </a:cubicBezTo>
                  <a:cubicBezTo>
                    <a:pt x="832" y="355"/>
                    <a:pt x="828" y="356"/>
                    <a:pt x="826" y="361"/>
                  </a:cubicBezTo>
                  <a:cubicBezTo>
                    <a:pt x="825" y="367"/>
                    <a:pt x="826" y="370"/>
                    <a:pt x="827" y="374"/>
                  </a:cubicBezTo>
                  <a:cubicBezTo>
                    <a:pt x="829" y="379"/>
                    <a:pt x="831" y="384"/>
                    <a:pt x="830" y="396"/>
                  </a:cubicBezTo>
                  <a:cubicBezTo>
                    <a:pt x="830" y="406"/>
                    <a:pt x="827" y="409"/>
                    <a:pt x="825" y="412"/>
                  </a:cubicBezTo>
                  <a:cubicBezTo>
                    <a:pt x="820" y="416"/>
                    <a:pt x="817" y="420"/>
                    <a:pt x="817" y="435"/>
                  </a:cubicBezTo>
                  <a:cubicBezTo>
                    <a:pt x="817" y="445"/>
                    <a:pt x="819" y="453"/>
                    <a:pt x="819" y="458"/>
                  </a:cubicBezTo>
                  <a:cubicBezTo>
                    <a:pt x="821" y="467"/>
                    <a:pt x="822" y="470"/>
                    <a:pt x="815" y="475"/>
                  </a:cubicBezTo>
                  <a:cubicBezTo>
                    <a:pt x="799" y="485"/>
                    <a:pt x="787" y="512"/>
                    <a:pt x="785" y="520"/>
                  </a:cubicBezTo>
                  <a:cubicBezTo>
                    <a:pt x="783" y="522"/>
                    <a:pt x="783" y="526"/>
                    <a:pt x="782" y="529"/>
                  </a:cubicBezTo>
                  <a:cubicBezTo>
                    <a:pt x="781" y="534"/>
                    <a:pt x="779" y="542"/>
                    <a:pt x="776" y="542"/>
                  </a:cubicBezTo>
                  <a:cubicBezTo>
                    <a:pt x="776" y="542"/>
                    <a:pt x="775" y="542"/>
                    <a:pt x="775" y="542"/>
                  </a:cubicBezTo>
                  <a:cubicBezTo>
                    <a:pt x="765" y="539"/>
                    <a:pt x="756" y="532"/>
                    <a:pt x="754" y="526"/>
                  </a:cubicBezTo>
                  <a:cubicBezTo>
                    <a:pt x="754" y="523"/>
                    <a:pt x="754" y="520"/>
                    <a:pt x="756" y="518"/>
                  </a:cubicBezTo>
                  <a:cubicBezTo>
                    <a:pt x="759" y="515"/>
                    <a:pt x="761" y="513"/>
                    <a:pt x="763" y="509"/>
                  </a:cubicBezTo>
                  <a:cubicBezTo>
                    <a:pt x="770" y="502"/>
                    <a:pt x="776" y="495"/>
                    <a:pt x="775" y="488"/>
                  </a:cubicBezTo>
                  <a:cubicBezTo>
                    <a:pt x="774" y="486"/>
                    <a:pt x="771" y="483"/>
                    <a:pt x="768" y="482"/>
                  </a:cubicBezTo>
                  <a:cubicBezTo>
                    <a:pt x="760" y="480"/>
                    <a:pt x="755" y="477"/>
                    <a:pt x="748" y="471"/>
                  </a:cubicBezTo>
                  <a:cubicBezTo>
                    <a:pt x="742" y="468"/>
                    <a:pt x="735" y="464"/>
                    <a:pt x="726" y="460"/>
                  </a:cubicBezTo>
                  <a:cubicBezTo>
                    <a:pt x="716" y="455"/>
                    <a:pt x="711" y="455"/>
                    <a:pt x="708" y="455"/>
                  </a:cubicBezTo>
                  <a:cubicBezTo>
                    <a:pt x="705" y="454"/>
                    <a:pt x="703" y="454"/>
                    <a:pt x="697" y="449"/>
                  </a:cubicBezTo>
                  <a:cubicBezTo>
                    <a:pt x="693" y="445"/>
                    <a:pt x="689" y="444"/>
                    <a:pt x="687" y="442"/>
                  </a:cubicBezTo>
                  <a:cubicBezTo>
                    <a:pt x="681" y="439"/>
                    <a:pt x="679" y="438"/>
                    <a:pt x="679" y="421"/>
                  </a:cubicBezTo>
                  <a:cubicBezTo>
                    <a:pt x="679" y="414"/>
                    <a:pt x="678" y="409"/>
                    <a:pt x="678" y="405"/>
                  </a:cubicBezTo>
                  <a:cubicBezTo>
                    <a:pt x="678" y="390"/>
                    <a:pt x="677" y="385"/>
                    <a:pt x="691" y="371"/>
                  </a:cubicBezTo>
                  <a:cubicBezTo>
                    <a:pt x="698" y="364"/>
                    <a:pt x="705" y="357"/>
                    <a:pt x="711" y="349"/>
                  </a:cubicBezTo>
                  <a:cubicBezTo>
                    <a:pt x="721" y="336"/>
                    <a:pt x="732" y="324"/>
                    <a:pt x="739" y="322"/>
                  </a:cubicBezTo>
                  <a:cubicBezTo>
                    <a:pt x="745" y="320"/>
                    <a:pt x="749" y="318"/>
                    <a:pt x="754" y="316"/>
                  </a:cubicBezTo>
                  <a:cubicBezTo>
                    <a:pt x="756" y="314"/>
                    <a:pt x="759" y="313"/>
                    <a:pt x="761" y="313"/>
                  </a:cubicBezTo>
                  <a:cubicBezTo>
                    <a:pt x="762" y="313"/>
                    <a:pt x="763" y="313"/>
                    <a:pt x="765" y="317"/>
                  </a:cubicBezTo>
                  <a:cubicBezTo>
                    <a:pt x="774" y="335"/>
                    <a:pt x="785" y="336"/>
                    <a:pt x="789" y="336"/>
                  </a:cubicBezTo>
                  <a:cubicBezTo>
                    <a:pt x="791" y="336"/>
                    <a:pt x="792" y="337"/>
                    <a:pt x="795" y="337"/>
                  </a:cubicBezTo>
                  <a:cubicBezTo>
                    <a:pt x="797" y="338"/>
                    <a:pt x="802" y="339"/>
                    <a:pt x="804" y="339"/>
                  </a:cubicBezTo>
                  <a:cubicBezTo>
                    <a:pt x="811" y="339"/>
                    <a:pt x="815" y="335"/>
                    <a:pt x="815" y="328"/>
                  </a:cubicBezTo>
                  <a:cubicBezTo>
                    <a:pt x="815" y="324"/>
                    <a:pt x="816" y="320"/>
                    <a:pt x="817" y="317"/>
                  </a:cubicBezTo>
                  <a:cubicBezTo>
                    <a:pt x="819" y="309"/>
                    <a:pt x="820" y="302"/>
                    <a:pt x="813" y="295"/>
                  </a:cubicBezTo>
                  <a:cubicBezTo>
                    <a:pt x="809" y="292"/>
                    <a:pt x="806" y="290"/>
                    <a:pt x="803" y="288"/>
                  </a:cubicBezTo>
                  <a:cubicBezTo>
                    <a:pt x="801" y="287"/>
                    <a:pt x="797" y="286"/>
                    <a:pt x="797" y="284"/>
                  </a:cubicBezTo>
                  <a:cubicBezTo>
                    <a:pt x="797" y="284"/>
                    <a:pt x="797" y="283"/>
                    <a:pt x="800" y="281"/>
                  </a:cubicBezTo>
                  <a:cubicBezTo>
                    <a:pt x="805" y="276"/>
                    <a:pt x="811" y="274"/>
                    <a:pt x="818" y="273"/>
                  </a:cubicBezTo>
                  <a:cubicBezTo>
                    <a:pt x="822" y="272"/>
                    <a:pt x="826" y="271"/>
                    <a:pt x="830" y="270"/>
                  </a:cubicBezTo>
                  <a:cubicBezTo>
                    <a:pt x="839" y="264"/>
                    <a:pt x="842" y="257"/>
                    <a:pt x="849" y="240"/>
                  </a:cubicBezTo>
                  <a:cubicBezTo>
                    <a:pt x="854" y="227"/>
                    <a:pt x="855" y="214"/>
                    <a:pt x="851" y="205"/>
                  </a:cubicBezTo>
                  <a:cubicBezTo>
                    <a:pt x="849" y="200"/>
                    <a:pt x="846" y="198"/>
                    <a:pt x="842" y="197"/>
                  </a:cubicBezTo>
                  <a:cubicBezTo>
                    <a:pt x="841" y="196"/>
                    <a:pt x="840" y="196"/>
                    <a:pt x="838" y="196"/>
                  </a:cubicBezTo>
                  <a:cubicBezTo>
                    <a:pt x="832" y="196"/>
                    <a:pt x="831" y="201"/>
                    <a:pt x="830" y="205"/>
                  </a:cubicBezTo>
                  <a:cubicBezTo>
                    <a:pt x="830" y="209"/>
                    <a:pt x="829" y="213"/>
                    <a:pt x="825" y="217"/>
                  </a:cubicBezTo>
                  <a:cubicBezTo>
                    <a:pt x="824" y="221"/>
                    <a:pt x="821" y="223"/>
                    <a:pt x="819" y="227"/>
                  </a:cubicBezTo>
                  <a:cubicBezTo>
                    <a:pt x="815" y="233"/>
                    <a:pt x="811" y="242"/>
                    <a:pt x="807" y="242"/>
                  </a:cubicBezTo>
                  <a:cubicBezTo>
                    <a:pt x="806" y="242"/>
                    <a:pt x="805" y="241"/>
                    <a:pt x="804" y="241"/>
                  </a:cubicBezTo>
                  <a:cubicBezTo>
                    <a:pt x="798" y="238"/>
                    <a:pt x="796" y="233"/>
                    <a:pt x="794" y="229"/>
                  </a:cubicBezTo>
                  <a:cubicBezTo>
                    <a:pt x="792" y="224"/>
                    <a:pt x="789" y="220"/>
                    <a:pt x="784" y="218"/>
                  </a:cubicBezTo>
                  <a:cubicBezTo>
                    <a:pt x="778" y="216"/>
                    <a:pt x="776" y="206"/>
                    <a:pt x="778" y="187"/>
                  </a:cubicBezTo>
                  <a:cubicBezTo>
                    <a:pt x="778" y="184"/>
                    <a:pt x="779" y="181"/>
                    <a:pt x="779" y="178"/>
                  </a:cubicBezTo>
                  <a:cubicBezTo>
                    <a:pt x="781" y="166"/>
                    <a:pt x="781" y="155"/>
                    <a:pt x="776" y="149"/>
                  </a:cubicBezTo>
                  <a:cubicBezTo>
                    <a:pt x="774" y="146"/>
                    <a:pt x="770" y="145"/>
                    <a:pt x="766" y="145"/>
                  </a:cubicBezTo>
                  <a:cubicBezTo>
                    <a:pt x="751" y="145"/>
                    <a:pt x="738" y="151"/>
                    <a:pt x="736" y="162"/>
                  </a:cubicBezTo>
                  <a:cubicBezTo>
                    <a:pt x="732" y="172"/>
                    <a:pt x="738" y="180"/>
                    <a:pt x="742" y="187"/>
                  </a:cubicBezTo>
                  <a:cubicBezTo>
                    <a:pt x="746" y="193"/>
                    <a:pt x="749" y="198"/>
                    <a:pt x="747" y="204"/>
                  </a:cubicBezTo>
                  <a:cubicBezTo>
                    <a:pt x="744" y="212"/>
                    <a:pt x="740" y="225"/>
                    <a:pt x="736" y="225"/>
                  </a:cubicBezTo>
                  <a:cubicBezTo>
                    <a:pt x="735" y="225"/>
                    <a:pt x="734" y="224"/>
                    <a:pt x="733" y="223"/>
                  </a:cubicBezTo>
                  <a:cubicBezTo>
                    <a:pt x="724" y="216"/>
                    <a:pt x="723" y="197"/>
                    <a:pt x="726" y="192"/>
                  </a:cubicBezTo>
                  <a:cubicBezTo>
                    <a:pt x="727" y="188"/>
                    <a:pt x="727" y="182"/>
                    <a:pt x="724" y="178"/>
                  </a:cubicBezTo>
                  <a:cubicBezTo>
                    <a:pt x="721" y="175"/>
                    <a:pt x="719" y="173"/>
                    <a:pt x="716" y="173"/>
                  </a:cubicBezTo>
                  <a:cubicBezTo>
                    <a:pt x="715" y="173"/>
                    <a:pt x="711" y="173"/>
                    <a:pt x="710" y="179"/>
                  </a:cubicBezTo>
                  <a:cubicBezTo>
                    <a:pt x="709" y="184"/>
                    <a:pt x="708" y="187"/>
                    <a:pt x="707" y="190"/>
                  </a:cubicBezTo>
                  <a:cubicBezTo>
                    <a:pt x="706" y="195"/>
                    <a:pt x="706" y="200"/>
                    <a:pt x="701" y="212"/>
                  </a:cubicBezTo>
                  <a:cubicBezTo>
                    <a:pt x="700" y="216"/>
                    <a:pt x="699" y="221"/>
                    <a:pt x="699" y="223"/>
                  </a:cubicBezTo>
                  <a:cubicBezTo>
                    <a:pt x="699" y="225"/>
                    <a:pt x="698" y="226"/>
                    <a:pt x="698" y="227"/>
                  </a:cubicBezTo>
                  <a:cubicBezTo>
                    <a:pt x="698" y="227"/>
                    <a:pt x="698" y="227"/>
                    <a:pt x="698" y="227"/>
                  </a:cubicBezTo>
                  <a:cubicBezTo>
                    <a:pt x="695" y="227"/>
                    <a:pt x="688" y="224"/>
                    <a:pt x="677" y="220"/>
                  </a:cubicBezTo>
                  <a:cubicBezTo>
                    <a:pt x="666" y="215"/>
                    <a:pt x="640" y="211"/>
                    <a:pt x="624" y="211"/>
                  </a:cubicBezTo>
                  <a:cubicBezTo>
                    <a:pt x="614" y="211"/>
                    <a:pt x="612" y="212"/>
                    <a:pt x="610" y="214"/>
                  </a:cubicBezTo>
                  <a:cubicBezTo>
                    <a:pt x="607" y="216"/>
                    <a:pt x="606" y="216"/>
                    <a:pt x="603" y="216"/>
                  </a:cubicBezTo>
                  <a:cubicBezTo>
                    <a:pt x="600" y="216"/>
                    <a:pt x="596" y="215"/>
                    <a:pt x="589" y="211"/>
                  </a:cubicBezTo>
                  <a:cubicBezTo>
                    <a:pt x="586" y="210"/>
                    <a:pt x="581" y="208"/>
                    <a:pt x="576" y="208"/>
                  </a:cubicBezTo>
                  <a:cubicBezTo>
                    <a:pt x="575" y="208"/>
                    <a:pt x="573" y="209"/>
                    <a:pt x="571" y="209"/>
                  </a:cubicBezTo>
                  <a:cubicBezTo>
                    <a:pt x="569" y="209"/>
                    <a:pt x="566" y="209"/>
                    <a:pt x="566" y="209"/>
                  </a:cubicBezTo>
                  <a:cubicBezTo>
                    <a:pt x="566" y="208"/>
                    <a:pt x="565" y="207"/>
                    <a:pt x="565" y="202"/>
                  </a:cubicBezTo>
                  <a:cubicBezTo>
                    <a:pt x="567" y="180"/>
                    <a:pt x="558" y="170"/>
                    <a:pt x="547" y="157"/>
                  </a:cubicBezTo>
                  <a:cubicBezTo>
                    <a:pt x="544" y="154"/>
                    <a:pt x="542" y="152"/>
                    <a:pt x="541" y="150"/>
                  </a:cubicBezTo>
                  <a:cubicBezTo>
                    <a:pt x="534" y="141"/>
                    <a:pt x="530" y="136"/>
                    <a:pt x="518" y="136"/>
                  </a:cubicBezTo>
                  <a:cubicBezTo>
                    <a:pt x="517" y="136"/>
                    <a:pt x="515" y="136"/>
                    <a:pt x="515" y="136"/>
                  </a:cubicBezTo>
                  <a:cubicBezTo>
                    <a:pt x="513" y="136"/>
                    <a:pt x="512" y="136"/>
                    <a:pt x="511" y="136"/>
                  </a:cubicBezTo>
                  <a:cubicBezTo>
                    <a:pt x="501" y="136"/>
                    <a:pt x="498" y="135"/>
                    <a:pt x="495" y="128"/>
                  </a:cubicBezTo>
                  <a:cubicBezTo>
                    <a:pt x="492" y="114"/>
                    <a:pt x="487" y="106"/>
                    <a:pt x="470" y="106"/>
                  </a:cubicBezTo>
                  <a:cubicBezTo>
                    <a:pt x="466" y="106"/>
                    <a:pt x="462" y="105"/>
                    <a:pt x="459" y="104"/>
                  </a:cubicBezTo>
                  <a:cubicBezTo>
                    <a:pt x="455" y="103"/>
                    <a:pt x="452" y="102"/>
                    <a:pt x="449" y="102"/>
                  </a:cubicBezTo>
                  <a:cubicBezTo>
                    <a:pt x="441" y="102"/>
                    <a:pt x="435" y="106"/>
                    <a:pt x="429" y="113"/>
                  </a:cubicBezTo>
                  <a:cubicBezTo>
                    <a:pt x="422" y="124"/>
                    <a:pt x="414" y="129"/>
                    <a:pt x="409" y="129"/>
                  </a:cubicBezTo>
                  <a:cubicBezTo>
                    <a:pt x="407" y="129"/>
                    <a:pt x="406" y="128"/>
                    <a:pt x="404" y="126"/>
                  </a:cubicBezTo>
                  <a:cubicBezTo>
                    <a:pt x="401" y="124"/>
                    <a:pt x="400" y="120"/>
                    <a:pt x="398" y="116"/>
                  </a:cubicBezTo>
                  <a:cubicBezTo>
                    <a:pt x="395" y="109"/>
                    <a:pt x="390" y="101"/>
                    <a:pt x="381" y="91"/>
                  </a:cubicBezTo>
                  <a:cubicBezTo>
                    <a:pt x="370" y="78"/>
                    <a:pt x="359" y="72"/>
                    <a:pt x="344" y="64"/>
                  </a:cubicBezTo>
                  <a:cubicBezTo>
                    <a:pt x="340" y="61"/>
                    <a:pt x="335" y="58"/>
                    <a:pt x="329" y="54"/>
                  </a:cubicBezTo>
                  <a:cubicBezTo>
                    <a:pt x="309" y="42"/>
                    <a:pt x="295" y="30"/>
                    <a:pt x="286" y="21"/>
                  </a:cubicBezTo>
                  <a:cubicBezTo>
                    <a:pt x="284" y="20"/>
                    <a:pt x="282" y="18"/>
                    <a:pt x="281" y="16"/>
                  </a:cubicBezTo>
                  <a:cubicBezTo>
                    <a:pt x="278" y="15"/>
                    <a:pt x="276" y="12"/>
                    <a:pt x="275" y="10"/>
                  </a:cubicBezTo>
                  <a:cubicBezTo>
                    <a:pt x="271" y="5"/>
                    <a:pt x="266" y="0"/>
                    <a:pt x="260" y="0"/>
                  </a:cubicBezTo>
                  <a:cubicBezTo>
                    <a:pt x="255" y="0"/>
                    <a:pt x="251" y="2"/>
                    <a:pt x="247" y="6"/>
                  </a:cubicBezTo>
                  <a:cubicBezTo>
                    <a:pt x="240" y="11"/>
                    <a:pt x="234" y="12"/>
                    <a:pt x="227" y="13"/>
                  </a:cubicBezTo>
                  <a:cubicBezTo>
                    <a:pt x="220" y="13"/>
                    <a:pt x="211" y="14"/>
                    <a:pt x="203" y="22"/>
                  </a:cubicBezTo>
                  <a:cubicBezTo>
                    <a:pt x="191" y="34"/>
                    <a:pt x="185" y="35"/>
                    <a:pt x="173" y="37"/>
                  </a:cubicBezTo>
                  <a:cubicBezTo>
                    <a:pt x="170" y="37"/>
                    <a:pt x="168" y="37"/>
                    <a:pt x="164" y="37"/>
                  </a:cubicBezTo>
                  <a:cubicBezTo>
                    <a:pt x="143" y="41"/>
                    <a:pt x="139" y="51"/>
                    <a:pt x="139" y="67"/>
                  </a:cubicBezTo>
                  <a:cubicBezTo>
                    <a:pt x="139" y="75"/>
                    <a:pt x="141" y="79"/>
                    <a:pt x="142" y="83"/>
                  </a:cubicBezTo>
                  <a:cubicBezTo>
                    <a:pt x="144" y="87"/>
                    <a:pt x="146" y="91"/>
                    <a:pt x="146" y="102"/>
                  </a:cubicBezTo>
                  <a:cubicBezTo>
                    <a:pt x="146" y="102"/>
                    <a:pt x="146" y="102"/>
                    <a:pt x="146" y="102"/>
                  </a:cubicBezTo>
                  <a:cubicBezTo>
                    <a:pt x="148" y="103"/>
                    <a:pt x="148" y="103"/>
                    <a:pt x="148" y="103"/>
                  </a:cubicBezTo>
                  <a:cubicBezTo>
                    <a:pt x="149" y="104"/>
                    <a:pt x="151" y="107"/>
                    <a:pt x="152" y="108"/>
                  </a:cubicBezTo>
                  <a:cubicBezTo>
                    <a:pt x="152" y="109"/>
                    <a:pt x="152" y="111"/>
                    <a:pt x="151" y="113"/>
                  </a:cubicBezTo>
                  <a:cubicBezTo>
                    <a:pt x="151" y="114"/>
                    <a:pt x="150" y="114"/>
                    <a:pt x="149" y="114"/>
                  </a:cubicBezTo>
                  <a:cubicBezTo>
                    <a:pt x="146" y="114"/>
                    <a:pt x="142" y="111"/>
                    <a:pt x="139" y="107"/>
                  </a:cubicBezTo>
                  <a:cubicBezTo>
                    <a:pt x="138" y="104"/>
                    <a:pt x="136" y="102"/>
                    <a:pt x="135" y="101"/>
                  </a:cubicBezTo>
                  <a:cubicBezTo>
                    <a:pt x="133" y="98"/>
                    <a:pt x="130" y="97"/>
                    <a:pt x="125" y="97"/>
                  </a:cubicBezTo>
                  <a:cubicBezTo>
                    <a:pt x="121" y="97"/>
                    <a:pt x="115" y="99"/>
                    <a:pt x="109" y="101"/>
                  </a:cubicBezTo>
                  <a:cubicBezTo>
                    <a:pt x="104" y="102"/>
                    <a:pt x="99" y="103"/>
                    <a:pt x="94" y="104"/>
                  </a:cubicBezTo>
                  <a:cubicBezTo>
                    <a:pt x="78" y="106"/>
                    <a:pt x="75" y="118"/>
                    <a:pt x="72" y="132"/>
                  </a:cubicBezTo>
                  <a:cubicBezTo>
                    <a:pt x="71" y="135"/>
                    <a:pt x="71" y="135"/>
                    <a:pt x="71" y="135"/>
                  </a:cubicBezTo>
                  <a:cubicBezTo>
                    <a:pt x="70" y="141"/>
                    <a:pt x="70" y="146"/>
                    <a:pt x="74" y="150"/>
                  </a:cubicBezTo>
                  <a:cubicBezTo>
                    <a:pt x="80" y="158"/>
                    <a:pt x="92" y="161"/>
                    <a:pt x="98" y="162"/>
                  </a:cubicBezTo>
                  <a:cubicBezTo>
                    <a:pt x="101" y="162"/>
                    <a:pt x="103" y="162"/>
                    <a:pt x="105" y="162"/>
                  </a:cubicBezTo>
                  <a:cubicBezTo>
                    <a:pt x="108" y="162"/>
                    <a:pt x="108" y="162"/>
                    <a:pt x="108" y="162"/>
                  </a:cubicBezTo>
                  <a:cubicBezTo>
                    <a:pt x="113" y="162"/>
                    <a:pt x="114" y="162"/>
                    <a:pt x="119" y="167"/>
                  </a:cubicBezTo>
                  <a:cubicBezTo>
                    <a:pt x="124" y="173"/>
                    <a:pt x="124" y="174"/>
                    <a:pt x="110" y="185"/>
                  </a:cubicBezTo>
                  <a:cubicBezTo>
                    <a:pt x="109" y="186"/>
                    <a:pt x="109" y="186"/>
                    <a:pt x="109" y="186"/>
                  </a:cubicBezTo>
                  <a:cubicBezTo>
                    <a:pt x="103" y="192"/>
                    <a:pt x="96" y="192"/>
                    <a:pt x="88" y="192"/>
                  </a:cubicBezTo>
                  <a:cubicBezTo>
                    <a:pt x="82" y="192"/>
                    <a:pt x="82" y="192"/>
                    <a:pt x="82" y="192"/>
                  </a:cubicBezTo>
                  <a:cubicBezTo>
                    <a:pt x="79" y="192"/>
                    <a:pt x="75" y="192"/>
                    <a:pt x="70" y="193"/>
                  </a:cubicBezTo>
                  <a:cubicBezTo>
                    <a:pt x="57" y="194"/>
                    <a:pt x="50" y="202"/>
                    <a:pt x="44" y="209"/>
                  </a:cubicBezTo>
                  <a:cubicBezTo>
                    <a:pt x="42" y="212"/>
                    <a:pt x="39" y="215"/>
                    <a:pt x="36" y="217"/>
                  </a:cubicBezTo>
                  <a:cubicBezTo>
                    <a:pt x="27" y="225"/>
                    <a:pt x="28" y="232"/>
                    <a:pt x="29" y="238"/>
                  </a:cubicBezTo>
                  <a:cubicBezTo>
                    <a:pt x="30" y="242"/>
                    <a:pt x="31" y="245"/>
                    <a:pt x="29" y="249"/>
                  </a:cubicBezTo>
                  <a:cubicBezTo>
                    <a:pt x="29" y="252"/>
                    <a:pt x="28" y="256"/>
                    <a:pt x="31" y="260"/>
                  </a:cubicBezTo>
                  <a:cubicBezTo>
                    <a:pt x="32" y="262"/>
                    <a:pt x="37" y="262"/>
                    <a:pt x="37" y="262"/>
                  </a:cubicBezTo>
                  <a:cubicBezTo>
                    <a:pt x="40" y="262"/>
                    <a:pt x="42" y="262"/>
                    <a:pt x="44" y="261"/>
                  </a:cubicBezTo>
                  <a:cubicBezTo>
                    <a:pt x="47" y="261"/>
                    <a:pt x="49" y="260"/>
                    <a:pt x="51" y="260"/>
                  </a:cubicBezTo>
                  <a:cubicBezTo>
                    <a:pt x="53" y="260"/>
                    <a:pt x="54" y="260"/>
                    <a:pt x="54" y="261"/>
                  </a:cubicBezTo>
                  <a:cubicBezTo>
                    <a:pt x="54" y="263"/>
                    <a:pt x="51" y="268"/>
                    <a:pt x="49" y="272"/>
                  </a:cubicBezTo>
                  <a:cubicBezTo>
                    <a:pt x="48" y="275"/>
                    <a:pt x="48" y="275"/>
                    <a:pt x="48" y="275"/>
                  </a:cubicBezTo>
                  <a:cubicBezTo>
                    <a:pt x="45" y="280"/>
                    <a:pt x="46" y="285"/>
                    <a:pt x="48" y="290"/>
                  </a:cubicBezTo>
                  <a:cubicBezTo>
                    <a:pt x="53" y="297"/>
                    <a:pt x="62" y="302"/>
                    <a:pt x="69" y="302"/>
                  </a:cubicBezTo>
                  <a:cubicBezTo>
                    <a:pt x="71" y="302"/>
                    <a:pt x="73" y="304"/>
                    <a:pt x="74" y="306"/>
                  </a:cubicBezTo>
                  <a:cubicBezTo>
                    <a:pt x="75" y="312"/>
                    <a:pt x="75" y="319"/>
                    <a:pt x="73" y="323"/>
                  </a:cubicBezTo>
                  <a:cubicBezTo>
                    <a:pt x="67" y="329"/>
                    <a:pt x="53" y="338"/>
                    <a:pt x="27" y="352"/>
                  </a:cubicBezTo>
                  <a:cubicBezTo>
                    <a:pt x="17" y="356"/>
                    <a:pt x="12" y="358"/>
                    <a:pt x="9" y="360"/>
                  </a:cubicBezTo>
                  <a:cubicBezTo>
                    <a:pt x="3" y="363"/>
                    <a:pt x="1" y="363"/>
                    <a:pt x="1" y="368"/>
                  </a:cubicBezTo>
                  <a:cubicBezTo>
                    <a:pt x="1" y="368"/>
                    <a:pt x="0" y="369"/>
                    <a:pt x="0" y="370"/>
                  </a:cubicBezTo>
                  <a:cubicBezTo>
                    <a:pt x="0" y="372"/>
                    <a:pt x="1" y="374"/>
                    <a:pt x="2" y="374"/>
                  </a:cubicBezTo>
                  <a:cubicBezTo>
                    <a:pt x="4" y="376"/>
                    <a:pt x="6" y="377"/>
                    <a:pt x="10" y="377"/>
                  </a:cubicBezTo>
                  <a:cubicBezTo>
                    <a:pt x="21" y="377"/>
                    <a:pt x="38" y="373"/>
                    <a:pt x="50" y="367"/>
                  </a:cubicBezTo>
                  <a:cubicBezTo>
                    <a:pt x="67" y="357"/>
                    <a:pt x="76" y="351"/>
                    <a:pt x="83" y="346"/>
                  </a:cubicBezTo>
                  <a:cubicBezTo>
                    <a:pt x="85" y="345"/>
                    <a:pt x="86" y="344"/>
                    <a:pt x="88" y="343"/>
                  </a:cubicBezTo>
                  <a:cubicBezTo>
                    <a:pt x="93" y="340"/>
                    <a:pt x="97" y="336"/>
                    <a:pt x="100" y="333"/>
                  </a:cubicBezTo>
                  <a:cubicBezTo>
                    <a:pt x="103" y="330"/>
                    <a:pt x="104" y="328"/>
                    <a:pt x="108" y="326"/>
                  </a:cubicBezTo>
                  <a:cubicBezTo>
                    <a:pt x="116" y="321"/>
                    <a:pt x="118" y="314"/>
                    <a:pt x="119" y="309"/>
                  </a:cubicBezTo>
                  <a:cubicBezTo>
                    <a:pt x="119" y="308"/>
                    <a:pt x="119" y="308"/>
                    <a:pt x="119" y="307"/>
                  </a:cubicBezTo>
                  <a:cubicBezTo>
                    <a:pt x="119" y="305"/>
                    <a:pt x="119" y="305"/>
                    <a:pt x="119" y="305"/>
                  </a:cubicBezTo>
                  <a:cubicBezTo>
                    <a:pt x="123" y="296"/>
                    <a:pt x="124" y="292"/>
                    <a:pt x="127" y="291"/>
                  </a:cubicBezTo>
                  <a:cubicBezTo>
                    <a:pt x="128" y="290"/>
                    <a:pt x="130" y="289"/>
                    <a:pt x="132" y="288"/>
                  </a:cubicBezTo>
                  <a:cubicBezTo>
                    <a:pt x="134" y="287"/>
                    <a:pt x="138" y="285"/>
                    <a:pt x="140" y="285"/>
                  </a:cubicBezTo>
                  <a:cubicBezTo>
                    <a:pt x="140" y="285"/>
                    <a:pt x="141" y="286"/>
                    <a:pt x="141" y="287"/>
                  </a:cubicBezTo>
                  <a:cubicBezTo>
                    <a:pt x="141" y="292"/>
                    <a:pt x="137" y="296"/>
                    <a:pt x="135" y="298"/>
                  </a:cubicBezTo>
                  <a:cubicBezTo>
                    <a:pt x="133" y="301"/>
                    <a:pt x="130" y="303"/>
                    <a:pt x="132" y="307"/>
                  </a:cubicBezTo>
                  <a:cubicBezTo>
                    <a:pt x="134" y="310"/>
                    <a:pt x="137" y="310"/>
                    <a:pt x="144" y="310"/>
                  </a:cubicBezTo>
                  <a:cubicBezTo>
                    <a:pt x="162" y="310"/>
                    <a:pt x="168" y="308"/>
                    <a:pt x="174" y="304"/>
                  </a:cubicBezTo>
                  <a:cubicBezTo>
                    <a:pt x="176" y="303"/>
                    <a:pt x="176" y="303"/>
                    <a:pt x="176" y="303"/>
                  </a:cubicBezTo>
                  <a:cubicBezTo>
                    <a:pt x="181" y="301"/>
                    <a:pt x="184" y="297"/>
                    <a:pt x="189" y="291"/>
                  </a:cubicBezTo>
                  <a:cubicBezTo>
                    <a:pt x="190" y="288"/>
                    <a:pt x="192" y="286"/>
                    <a:pt x="195" y="284"/>
                  </a:cubicBezTo>
                  <a:cubicBezTo>
                    <a:pt x="196" y="282"/>
                    <a:pt x="197" y="281"/>
                    <a:pt x="198" y="281"/>
                  </a:cubicBezTo>
                  <a:cubicBezTo>
                    <a:pt x="200" y="281"/>
                    <a:pt x="203" y="284"/>
                    <a:pt x="206" y="288"/>
                  </a:cubicBezTo>
                  <a:cubicBezTo>
                    <a:pt x="208" y="289"/>
                    <a:pt x="210" y="291"/>
                    <a:pt x="211" y="292"/>
                  </a:cubicBezTo>
                  <a:cubicBezTo>
                    <a:pt x="216" y="296"/>
                    <a:pt x="220" y="298"/>
                    <a:pt x="223" y="301"/>
                  </a:cubicBezTo>
                  <a:cubicBezTo>
                    <a:pt x="230" y="305"/>
                    <a:pt x="234" y="308"/>
                    <a:pt x="238" y="314"/>
                  </a:cubicBezTo>
                  <a:cubicBezTo>
                    <a:pt x="244" y="323"/>
                    <a:pt x="261" y="339"/>
                    <a:pt x="271" y="341"/>
                  </a:cubicBezTo>
                  <a:cubicBezTo>
                    <a:pt x="278" y="342"/>
                    <a:pt x="282" y="343"/>
                    <a:pt x="285" y="355"/>
                  </a:cubicBezTo>
                  <a:cubicBezTo>
                    <a:pt x="287" y="367"/>
                    <a:pt x="293" y="380"/>
                    <a:pt x="303" y="395"/>
                  </a:cubicBezTo>
                  <a:cubicBezTo>
                    <a:pt x="307" y="401"/>
                    <a:pt x="305" y="411"/>
                    <a:pt x="304" y="420"/>
                  </a:cubicBezTo>
                  <a:cubicBezTo>
                    <a:pt x="303" y="427"/>
                    <a:pt x="302" y="433"/>
                    <a:pt x="303" y="440"/>
                  </a:cubicBezTo>
                  <a:cubicBezTo>
                    <a:pt x="303" y="447"/>
                    <a:pt x="303" y="450"/>
                    <a:pt x="303" y="452"/>
                  </a:cubicBezTo>
                  <a:cubicBezTo>
                    <a:pt x="302" y="456"/>
                    <a:pt x="302" y="458"/>
                    <a:pt x="306" y="465"/>
                  </a:cubicBezTo>
                  <a:cubicBezTo>
                    <a:pt x="313" y="474"/>
                    <a:pt x="318" y="492"/>
                    <a:pt x="314" y="502"/>
                  </a:cubicBezTo>
                  <a:cubicBezTo>
                    <a:pt x="309" y="516"/>
                    <a:pt x="318" y="521"/>
                    <a:pt x="325" y="525"/>
                  </a:cubicBezTo>
                  <a:cubicBezTo>
                    <a:pt x="333" y="527"/>
                    <a:pt x="338" y="534"/>
                    <a:pt x="338" y="541"/>
                  </a:cubicBezTo>
                  <a:cubicBezTo>
                    <a:pt x="338" y="544"/>
                    <a:pt x="339" y="547"/>
                    <a:pt x="339" y="550"/>
                  </a:cubicBezTo>
                  <a:cubicBezTo>
                    <a:pt x="340" y="553"/>
                    <a:pt x="341" y="557"/>
                    <a:pt x="340" y="558"/>
                  </a:cubicBezTo>
                  <a:cubicBezTo>
                    <a:pt x="339" y="558"/>
                    <a:pt x="339" y="558"/>
                    <a:pt x="337" y="558"/>
                  </a:cubicBezTo>
                  <a:cubicBezTo>
                    <a:pt x="336" y="558"/>
                    <a:pt x="332" y="558"/>
                    <a:pt x="328" y="558"/>
                  </a:cubicBezTo>
                  <a:cubicBezTo>
                    <a:pt x="326" y="558"/>
                    <a:pt x="326" y="558"/>
                    <a:pt x="326" y="558"/>
                  </a:cubicBezTo>
                  <a:cubicBezTo>
                    <a:pt x="322" y="559"/>
                    <a:pt x="318" y="560"/>
                    <a:pt x="315" y="564"/>
                  </a:cubicBezTo>
                  <a:cubicBezTo>
                    <a:pt x="313" y="568"/>
                    <a:pt x="312" y="573"/>
                    <a:pt x="314" y="580"/>
                  </a:cubicBezTo>
                  <a:cubicBezTo>
                    <a:pt x="316" y="594"/>
                    <a:pt x="309" y="607"/>
                    <a:pt x="303" y="615"/>
                  </a:cubicBezTo>
                  <a:cubicBezTo>
                    <a:pt x="303" y="617"/>
                    <a:pt x="303" y="617"/>
                    <a:pt x="303" y="617"/>
                  </a:cubicBezTo>
                  <a:cubicBezTo>
                    <a:pt x="298" y="626"/>
                    <a:pt x="289" y="666"/>
                    <a:pt x="296" y="697"/>
                  </a:cubicBezTo>
                  <a:cubicBezTo>
                    <a:pt x="296" y="698"/>
                    <a:pt x="296" y="698"/>
                    <a:pt x="296" y="698"/>
                  </a:cubicBezTo>
                  <a:cubicBezTo>
                    <a:pt x="305" y="741"/>
                    <a:pt x="312" y="769"/>
                    <a:pt x="320" y="772"/>
                  </a:cubicBezTo>
                  <a:cubicBezTo>
                    <a:pt x="322" y="773"/>
                    <a:pt x="324" y="774"/>
                    <a:pt x="325" y="774"/>
                  </a:cubicBezTo>
                  <a:cubicBezTo>
                    <a:pt x="331" y="775"/>
                    <a:pt x="335" y="777"/>
                    <a:pt x="338" y="790"/>
                  </a:cubicBezTo>
                  <a:cubicBezTo>
                    <a:pt x="340" y="797"/>
                    <a:pt x="341" y="803"/>
                    <a:pt x="341" y="810"/>
                  </a:cubicBezTo>
                  <a:cubicBezTo>
                    <a:pt x="342" y="820"/>
                    <a:pt x="343" y="830"/>
                    <a:pt x="348" y="839"/>
                  </a:cubicBezTo>
                  <a:cubicBezTo>
                    <a:pt x="352" y="846"/>
                    <a:pt x="353" y="851"/>
                    <a:pt x="355" y="855"/>
                  </a:cubicBezTo>
                  <a:cubicBezTo>
                    <a:pt x="357" y="860"/>
                    <a:pt x="358" y="865"/>
                    <a:pt x="363" y="873"/>
                  </a:cubicBezTo>
                  <a:cubicBezTo>
                    <a:pt x="365" y="877"/>
                    <a:pt x="365" y="877"/>
                    <a:pt x="365" y="877"/>
                  </a:cubicBezTo>
                  <a:cubicBezTo>
                    <a:pt x="370" y="885"/>
                    <a:pt x="372" y="887"/>
                    <a:pt x="379" y="901"/>
                  </a:cubicBezTo>
                  <a:cubicBezTo>
                    <a:pt x="381" y="907"/>
                    <a:pt x="385" y="910"/>
                    <a:pt x="389" y="910"/>
                  </a:cubicBezTo>
                  <a:cubicBezTo>
                    <a:pt x="396" y="910"/>
                    <a:pt x="401" y="900"/>
                    <a:pt x="401" y="895"/>
                  </a:cubicBezTo>
                  <a:cubicBezTo>
                    <a:pt x="401" y="891"/>
                    <a:pt x="400" y="886"/>
                    <a:pt x="391" y="873"/>
                  </a:cubicBezTo>
                  <a:cubicBezTo>
                    <a:pt x="390" y="870"/>
                    <a:pt x="390" y="870"/>
                    <a:pt x="390" y="870"/>
                  </a:cubicBezTo>
                  <a:cubicBezTo>
                    <a:pt x="385" y="862"/>
                    <a:pt x="383" y="859"/>
                    <a:pt x="379" y="847"/>
                  </a:cubicBezTo>
                  <a:cubicBezTo>
                    <a:pt x="377" y="843"/>
                    <a:pt x="375" y="840"/>
                    <a:pt x="374" y="838"/>
                  </a:cubicBezTo>
                  <a:cubicBezTo>
                    <a:pt x="372" y="834"/>
                    <a:pt x="371" y="833"/>
                    <a:pt x="373" y="827"/>
                  </a:cubicBezTo>
                  <a:cubicBezTo>
                    <a:pt x="374" y="818"/>
                    <a:pt x="374" y="814"/>
                    <a:pt x="376" y="814"/>
                  </a:cubicBezTo>
                  <a:cubicBezTo>
                    <a:pt x="377" y="814"/>
                    <a:pt x="377" y="814"/>
                    <a:pt x="378" y="815"/>
                  </a:cubicBezTo>
                  <a:cubicBezTo>
                    <a:pt x="379" y="815"/>
                    <a:pt x="379" y="817"/>
                    <a:pt x="380" y="821"/>
                  </a:cubicBezTo>
                  <a:cubicBezTo>
                    <a:pt x="382" y="825"/>
                    <a:pt x="383" y="832"/>
                    <a:pt x="387" y="838"/>
                  </a:cubicBezTo>
                  <a:cubicBezTo>
                    <a:pt x="390" y="842"/>
                    <a:pt x="391" y="846"/>
                    <a:pt x="392" y="849"/>
                  </a:cubicBezTo>
                  <a:cubicBezTo>
                    <a:pt x="392" y="854"/>
                    <a:pt x="393" y="858"/>
                    <a:pt x="399" y="864"/>
                  </a:cubicBezTo>
                  <a:cubicBezTo>
                    <a:pt x="403" y="868"/>
                    <a:pt x="407" y="873"/>
                    <a:pt x="408" y="876"/>
                  </a:cubicBezTo>
                  <a:cubicBezTo>
                    <a:pt x="411" y="880"/>
                    <a:pt x="413" y="884"/>
                    <a:pt x="417" y="884"/>
                  </a:cubicBezTo>
                  <a:cubicBezTo>
                    <a:pt x="417" y="885"/>
                    <a:pt x="418" y="885"/>
                    <a:pt x="420" y="885"/>
                  </a:cubicBezTo>
                  <a:cubicBezTo>
                    <a:pt x="423" y="886"/>
                    <a:pt x="427" y="887"/>
                    <a:pt x="429" y="896"/>
                  </a:cubicBezTo>
                  <a:cubicBezTo>
                    <a:pt x="429" y="899"/>
                    <a:pt x="429" y="899"/>
                    <a:pt x="429" y="899"/>
                  </a:cubicBezTo>
                  <a:cubicBezTo>
                    <a:pt x="433" y="911"/>
                    <a:pt x="433" y="914"/>
                    <a:pt x="442" y="932"/>
                  </a:cubicBezTo>
                  <a:cubicBezTo>
                    <a:pt x="446" y="939"/>
                    <a:pt x="446" y="941"/>
                    <a:pt x="445" y="944"/>
                  </a:cubicBezTo>
                  <a:cubicBezTo>
                    <a:pt x="445" y="948"/>
                    <a:pt x="445" y="950"/>
                    <a:pt x="452" y="958"/>
                  </a:cubicBezTo>
                  <a:cubicBezTo>
                    <a:pt x="455" y="961"/>
                    <a:pt x="455" y="961"/>
                    <a:pt x="455" y="961"/>
                  </a:cubicBezTo>
                  <a:cubicBezTo>
                    <a:pt x="466" y="974"/>
                    <a:pt x="471" y="979"/>
                    <a:pt x="487" y="981"/>
                  </a:cubicBezTo>
                  <a:cubicBezTo>
                    <a:pt x="499" y="982"/>
                    <a:pt x="504" y="986"/>
                    <a:pt x="512" y="992"/>
                  </a:cubicBezTo>
                  <a:cubicBezTo>
                    <a:pt x="515" y="993"/>
                    <a:pt x="518" y="996"/>
                    <a:pt x="521" y="998"/>
                  </a:cubicBezTo>
                  <a:cubicBezTo>
                    <a:pt x="532" y="1004"/>
                    <a:pt x="538" y="1005"/>
                    <a:pt x="548" y="1006"/>
                  </a:cubicBezTo>
                  <a:cubicBezTo>
                    <a:pt x="551" y="1006"/>
                    <a:pt x="553" y="1006"/>
                    <a:pt x="557" y="1006"/>
                  </a:cubicBezTo>
                  <a:cubicBezTo>
                    <a:pt x="573" y="1008"/>
                    <a:pt x="581" y="1011"/>
                    <a:pt x="587" y="1017"/>
                  </a:cubicBezTo>
                  <a:cubicBezTo>
                    <a:pt x="589" y="1018"/>
                    <a:pt x="590" y="1020"/>
                    <a:pt x="590" y="1020"/>
                  </a:cubicBezTo>
                  <a:cubicBezTo>
                    <a:pt x="593" y="1025"/>
                    <a:pt x="596" y="1025"/>
                    <a:pt x="609" y="1025"/>
                  </a:cubicBezTo>
                  <a:cubicBezTo>
                    <a:pt x="626" y="1025"/>
                    <a:pt x="628" y="1029"/>
                    <a:pt x="632" y="1037"/>
                  </a:cubicBezTo>
                  <a:cubicBezTo>
                    <a:pt x="637" y="1047"/>
                    <a:pt x="649" y="1058"/>
                    <a:pt x="655" y="1063"/>
                  </a:cubicBezTo>
                  <a:cubicBezTo>
                    <a:pt x="656" y="1064"/>
                    <a:pt x="657" y="1066"/>
                    <a:pt x="659" y="1068"/>
                  </a:cubicBezTo>
                  <a:cubicBezTo>
                    <a:pt x="662" y="1074"/>
                    <a:pt x="665" y="1079"/>
                    <a:pt x="675" y="1081"/>
                  </a:cubicBezTo>
                  <a:cubicBezTo>
                    <a:pt x="678" y="1081"/>
                    <a:pt x="679" y="1081"/>
                    <a:pt x="681" y="1081"/>
                  </a:cubicBezTo>
                  <a:cubicBezTo>
                    <a:pt x="684" y="1081"/>
                    <a:pt x="687" y="1081"/>
                    <a:pt x="689" y="1080"/>
                  </a:cubicBezTo>
                  <a:cubicBezTo>
                    <a:pt x="693" y="1079"/>
                    <a:pt x="696" y="1079"/>
                    <a:pt x="700" y="1081"/>
                  </a:cubicBezTo>
                  <a:cubicBezTo>
                    <a:pt x="705" y="1082"/>
                    <a:pt x="708" y="1082"/>
                    <a:pt x="711" y="1082"/>
                  </a:cubicBezTo>
                  <a:cubicBezTo>
                    <a:pt x="720" y="1083"/>
                    <a:pt x="725" y="1084"/>
                    <a:pt x="727" y="1091"/>
                  </a:cubicBezTo>
                  <a:cubicBezTo>
                    <a:pt x="732" y="1105"/>
                    <a:pt x="729" y="1119"/>
                    <a:pt x="727" y="1128"/>
                  </a:cubicBezTo>
                  <a:cubicBezTo>
                    <a:pt x="727" y="1131"/>
                    <a:pt x="727" y="1131"/>
                    <a:pt x="727" y="1131"/>
                  </a:cubicBezTo>
                  <a:cubicBezTo>
                    <a:pt x="727" y="1138"/>
                    <a:pt x="723" y="1142"/>
                    <a:pt x="719" y="1148"/>
                  </a:cubicBezTo>
                  <a:cubicBezTo>
                    <a:pt x="718" y="1150"/>
                    <a:pt x="716" y="1151"/>
                    <a:pt x="715" y="1154"/>
                  </a:cubicBezTo>
                  <a:cubicBezTo>
                    <a:pt x="713" y="1157"/>
                    <a:pt x="711" y="1159"/>
                    <a:pt x="708" y="1161"/>
                  </a:cubicBezTo>
                  <a:cubicBezTo>
                    <a:pt x="704" y="1166"/>
                    <a:pt x="700" y="1170"/>
                    <a:pt x="698" y="1177"/>
                  </a:cubicBezTo>
                  <a:cubicBezTo>
                    <a:pt x="698" y="1182"/>
                    <a:pt x="698" y="1187"/>
                    <a:pt x="698" y="1190"/>
                  </a:cubicBezTo>
                  <a:cubicBezTo>
                    <a:pt x="699" y="1196"/>
                    <a:pt x="699" y="1201"/>
                    <a:pt x="695" y="1205"/>
                  </a:cubicBezTo>
                  <a:cubicBezTo>
                    <a:pt x="695" y="1205"/>
                    <a:pt x="695" y="1205"/>
                    <a:pt x="695" y="1205"/>
                  </a:cubicBezTo>
                  <a:cubicBezTo>
                    <a:pt x="689" y="1214"/>
                    <a:pt x="680" y="1224"/>
                    <a:pt x="690" y="1234"/>
                  </a:cubicBezTo>
                  <a:cubicBezTo>
                    <a:pt x="693" y="1237"/>
                    <a:pt x="695" y="1238"/>
                    <a:pt x="697" y="1240"/>
                  </a:cubicBezTo>
                  <a:cubicBezTo>
                    <a:pt x="703" y="1244"/>
                    <a:pt x="707" y="1248"/>
                    <a:pt x="711" y="1260"/>
                  </a:cubicBezTo>
                  <a:cubicBezTo>
                    <a:pt x="718" y="1280"/>
                    <a:pt x="724" y="1289"/>
                    <a:pt x="731" y="1298"/>
                  </a:cubicBezTo>
                  <a:cubicBezTo>
                    <a:pt x="733" y="1302"/>
                    <a:pt x="734" y="1306"/>
                    <a:pt x="735" y="1310"/>
                  </a:cubicBezTo>
                  <a:cubicBezTo>
                    <a:pt x="738" y="1318"/>
                    <a:pt x="740" y="1327"/>
                    <a:pt x="750" y="1334"/>
                  </a:cubicBezTo>
                  <a:cubicBezTo>
                    <a:pt x="758" y="1339"/>
                    <a:pt x="765" y="1341"/>
                    <a:pt x="771" y="1345"/>
                  </a:cubicBezTo>
                  <a:cubicBezTo>
                    <a:pt x="778" y="1347"/>
                    <a:pt x="784" y="1349"/>
                    <a:pt x="789" y="1353"/>
                  </a:cubicBezTo>
                  <a:cubicBezTo>
                    <a:pt x="797" y="1358"/>
                    <a:pt x="799" y="1369"/>
                    <a:pt x="802" y="1380"/>
                  </a:cubicBezTo>
                  <a:cubicBezTo>
                    <a:pt x="803" y="1384"/>
                    <a:pt x="804" y="1388"/>
                    <a:pt x="805" y="1392"/>
                  </a:cubicBezTo>
                  <a:cubicBezTo>
                    <a:pt x="809" y="1402"/>
                    <a:pt x="808" y="1418"/>
                    <a:pt x="807" y="1439"/>
                  </a:cubicBezTo>
                  <a:cubicBezTo>
                    <a:pt x="806" y="1446"/>
                    <a:pt x="806" y="1454"/>
                    <a:pt x="805" y="1462"/>
                  </a:cubicBezTo>
                  <a:cubicBezTo>
                    <a:pt x="803" y="1495"/>
                    <a:pt x="803" y="1549"/>
                    <a:pt x="808" y="1567"/>
                  </a:cubicBezTo>
                  <a:cubicBezTo>
                    <a:pt x="809" y="1573"/>
                    <a:pt x="808" y="1584"/>
                    <a:pt x="808" y="1594"/>
                  </a:cubicBezTo>
                  <a:cubicBezTo>
                    <a:pt x="806" y="1606"/>
                    <a:pt x="805" y="1619"/>
                    <a:pt x="808" y="1628"/>
                  </a:cubicBezTo>
                  <a:cubicBezTo>
                    <a:pt x="809" y="1633"/>
                    <a:pt x="810" y="1636"/>
                    <a:pt x="812" y="1638"/>
                  </a:cubicBezTo>
                  <a:cubicBezTo>
                    <a:pt x="815" y="1647"/>
                    <a:pt x="817" y="1651"/>
                    <a:pt x="817" y="1666"/>
                  </a:cubicBezTo>
                  <a:cubicBezTo>
                    <a:pt x="817" y="1675"/>
                    <a:pt x="817" y="1680"/>
                    <a:pt x="818" y="1685"/>
                  </a:cubicBezTo>
                  <a:cubicBezTo>
                    <a:pt x="818" y="1693"/>
                    <a:pt x="819" y="1699"/>
                    <a:pt x="817" y="1709"/>
                  </a:cubicBezTo>
                  <a:cubicBezTo>
                    <a:pt x="814" y="1727"/>
                    <a:pt x="816" y="1736"/>
                    <a:pt x="822" y="1752"/>
                  </a:cubicBezTo>
                  <a:cubicBezTo>
                    <a:pt x="823" y="1757"/>
                    <a:pt x="823" y="1757"/>
                    <a:pt x="823" y="1757"/>
                  </a:cubicBezTo>
                  <a:cubicBezTo>
                    <a:pt x="825" y="1763"/>
                    <a:pt x="825" y="1769"/>
                    <a:pt x="826" y="1774"/>
                  </a:cubicBezTo>
                  <a:cubicBezTo>
                    <a:pt x="827" y="1780"/>
                    <a:pt x="827" y="1786"/>
                    <a:pt x="834" y="1796"/>
                  </a:cubicBezTo>
                  <a:cubicBezTo>
                    <a:pt x="840" y="1807"/>
                    <a:pt x="848" y="1810"/>
                    <a:pt x="855" y="1813"/>
                  </a:cubicBezTo>
                  <a:cubicBezTo>
                    <a:pt x="860" y="1815"/>
                    <a:pt x="864" y="1817"/>
                    <a:pt x="868" y="1820"/>
                  </a:cubicBezTo>
                  <a:cubicBezTo>
                    <a:pt x="871" y="1822"/>
                    <a:pt x="873" y="1824"/>
                    <a:pt x="875" y="1827"/>
                  </a:cubicBezTo>
                  <a:cubicBezTo>
                    <a:pt x="882" y="1834"/>
                    <a:pt x="890" y="1840"/>
                    <a:pt x="904" y="1842"/>
                  </a:cubicBezTo>
                  <a:cubicBezTo>
                    <a:pt x="906" y="1842"/>
                    <a:pt x="906" y="1842"/>
                    <a:pt x="907" y="1842"/>
                  </a:cubicBezTo>
                  <a:cubicBezTo>
                    <a:pt x="909" y="1842"/>
                    <a:pt x="915" y="1842"/>
                    <a:pt x="917" y="1838"/>
                  </a:cubicBezTo>
                  <a:cubicBezTo>
                    <a:pt x="918" y="1833"/>
                    <a:pt x="912" y="1827"/>
                    <a:pt x="908" y="1823"/>
                  </a:cubicBezTo>
                  <a:cubicBezTo>
                    <a:pt x="906" y="1822"/>
                    <a:pt x="906" y="1822"/>
                    <a:pt x="906" y="1822"/>
                  </a:cubicBezTo>
                  <a:cubicBezTo>
                    <a:pt x="905" y="1819"/>
                    <a:pt x="902" y="1818"/>
                    <a:pt x="900" y="1818"/>
                  </a:cubicBezTo>
                  <a:cubicBezTo>
                    <a:pt x="895" y="1815"/>
                    <a:pt x="891" y="1813"/>
                    <a:pt x="886" y="1804"/>
                  </a:cubicBezTo>
                  <a:cubicBezTo>
                    <a:pt x="884" y="1801"/>
                    <a:pt x="884" y="1800"/>
                    <a:pt x="882" y="1797"/>
                  </a:cubicBezTo>
                  <a:cubicBezTo>
                    <a:pt x="875" y="1786"/>
                    <a:pt x="873" y="1780"/>
                    <a:pt x="876" y="1774"/>
                  </a:cubicBezTo>
                  <a:cubicBezTo>
                    <a:pt x="879" y="1771"/>
                    <a:pt x="880" y="1769"/>
                    <a:pt x="882" y="1769"/>
                  </a:cubicBezTo>
                  <a:cubicBezTo>
                    <a:pt x="887" y="1766"/>
                    <a:pt x="890" y="1763"/>
                    <a:pt x="890" y="1752"/>
                  </a:cubicBezTo>
                  <a:cubicBezTo>
                    <a:pt x="890" y="1736"/>
                    <a:pt x="890" y="1725"/>
                    <a:pt x="884" y="1715"/>
                  </a:cubicBezTo>
                  <a:cubicBezTo>
                    <a:pt x="884" y="1713"/>
                    <a:pt x="882" y="1710"/>
                    <a:pt x="880" y="1709"/>
                  </a:cubicBezTo>
                  <a:cubicBezTo>
                    <a:pt x="876" y="1702"/>
                    <a:pt x="874" y="1698"/>
                    <a:pt x="878" y="1693"/>
                  </a:cubicBezTo>
                  <a:cubicBezTo>
                    <a:pt x="879" y="1690"/>
                    <a:pt x="881" y="1688"/>
                    <a:pt x="883" y="1687"/>
                  </a:cubicBezTo>
                  <a:cubicBezTo>
                    <a:pt x="887" y="1682"/>
                    <a:pt x="890" y="1678"/>
                    <a:pt x="895" y="1665"/>
                  </a:cubicBezTo>
                  <a:cubicBezTo>
                    <a:pt x="897" y="1657"/>
                    <a:pt x="897" y="1650"/>
                    <a:pt x="898" y="1645"/>
                  </a:cubicBezTo>
                  <a:cubicBezTo>
                    <a:pt x="899" y="1637"/>
                    <a:pt x="899" y="1633"/>
                    <a:pt x="908" y="1628"/>
                  </a:cubicBezTo>
                  <a:cubicBezTo>
                    <a:pt x="917" y="1622"/>
                    <a:pt x="922" y="1621"/>
                    <a:pt x="927" y="1619"/>
                  </a:cubicBezTo>
                  <a:cubicBezTo>
                    <a:pt x="931" y="1618"/>
                    <a:pt x="935" y="1617"/>
                    <a:pt x="941" y="1614"/>
                  </a:cubicBezTo>
                  <a:cubicBezTo>
                    <a:pt x="954" y="1609"/>
                    <a:pt x="966" y="1590"/>
                    <a:pt x="968" y="1575"/>
                  </a:cubicBezTo>
                  <a:cubicBezTo>
                    <a:pt x="969" y="1568"/>
                    <a:pt x="966" y="1563"/>
                    <a:pt x="961" y="1560"/>
                  </a:cubicBezTo>
                  <a:cubicBezTo>
                    <a:pt x="947" y="1550"/>
                    <a:pt x="939" y="1540"/>
                    <a:pt x="939" y="1530"/>
                  </a:cubicBezTo>
                  <a:cubicBezTo>
                    <a:pt x="939" y="1529"/>
                    <a:pt x="939" y="1527"/>
                    <a:pt x="939" y="1525"/>
                  </a:cubicBezTo>
                  <a:cubicBezTo>
                    <a:pt x="939" y="1516"/>
                    <a:pt x="939" y="1510"/>
                    <a:pt x="944" y="1507"/>
                  </a:cubicBezTo>
                  <a:cubicBezTo>
                    <a:pt x="945" y="1506"/>
                    <a:pt x="947" y="1504"/>
                    <a:pt x="949" y="1503"/>
                  </a:cubicBezTo>
                  <a:cubicBezTo>
                    <a:pt x="953" y="1500"/>
                    <a:pt x="957" y="1497"/>
                    <a:pt x="961" y="1497"/>
                  </a:cubicBezTo>
                  <a:cubicBezTo>
                    <a:pt x="964" y="1497"/>
                    <a:pt x="967" y="1498"/>
                    <a:pt x="970" y="1502"/>
                  </a:cubicBezTo>
                  <a:cubicBezTo>
                    <a:pt x="971" y="1503"/>
                    <a:pt x="973" y="1505"/>
                    <a:pt x="975" y="1507"/>
                  </a:cubicBezTo>
                  <a:cubicBezTo>
                    <a:pt x="984" y="1518"/>
                    <a:pt x="990" y="1525"/>
                    <a:pt x="998" y="1525"/>
                  </a:cubicBezTo>
                  <a:cubicBezTo>
                    <a:pt x="998" y="1525"/>
                    <a:pt x="998" y="1525"/>
                    <a:pt x="998" y="1525"/>
                  </a:cubicBezTo>
                  <a:cubicBezTo>
                    <a:pt x="999" y="1525"/>
                    <a:pt x="1002" y="1524"/>
                    <a:pt x="1004" y="1524"/>
                  </a:cubicBezTo>
                  <a:cubicBezTo>
                    <a:pt x="1014" y="1517"/>
                    <a:pt x="1038" y="1496"/>
                    <a:pt x="1031" y="1470"/>
                  </a:cubicBezTo>
                  <a:cubicBezTo>
                    <a:pt x="1027" y="1454"/>
                    <a:pt x="1036" y="1442"/>
                    <a:pt x="1047" y="1436"/>
                  </a:cubicBezTo>
                  <a:cubicBezTo>
                    <a:pt x="1052" y="1433"/>
                    <a:pt x="1055" y="1431"/>
                    <a:pt x="1059" y="1428"/>
                  </a:cubicBezTo>
                  <a:cubicBezTo>
                    <a:pt x="1067" y="1422"/>
                    <a:pt x="1074" y="1416"/>
                    <a:pt x="1090" y="1413"/>
                  </a:cubicBezTo>
                  <a:cubicBezTo>
                    <a:pt x="1115" y="1409"/>
                    <a:pt x="1126" y="1403"/>
                    <a:pt x="1130" y="1385"/>
                  </a:cubicBezTo>
                  <a:cubicBezTo>
                    <a:pt x="1131" y="1378"/>
                    <a:pt x="1130" y="1366"/>
                    <a:pt x="1129" y="1354"/>
                  </a:cubicBezTo>
                  <a:cubicBezTo>
                    <a:pt x="1127" y="1338"/>
                    <a:pt x="1125" y="1320"/>
                    <a:pt x="1129" y="1313"/>
                  </a:cubicBezTo>
                  <a:cubicBezTo>
                    <a:pt x="1134" y="1305"/>
                    <a:pt x="1138" y="1301"/>
                    <a:pt x="1141" y="1296"/>
                  </a:cubicBezTo>
                  <a:cubicBezTo>
                    <a:pt x="1145" y="1293"/>
                    <a:pt x="1147" y="1289"/>
                    <a:pt x="1150" y="1284"/>
                  </a:cubicBezTo>
                  <a:cubicBezTo>
                    <a:pt x="1152" y="1280"/>
                    <a:pt x="1156" y="1276"/>
                    <a:pt x="1158" y="1272"/>
                  </a:cubicBezTo>
                  <a:cubicBezTo>
                    <a:pt x="1166" y="1261"/>
                    <a:pt x="1173" y="1250"/>
                    <a:pt x="1174" y="1242"/>
                  </a:cubicBezTo>
                  <a:cubicBezTo>
                    <a:pt x="1175" y="1227"/>
                    <a:pt x="1145" y="1204"/>
                    <a:pt x="1136" y="11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2" name="world map piece"/>
            <p:cNvSpPr>
              <a:spLocks/>
            </p:cNvSpPr>
            <p:nvPr/>
          </p:nvSpPr>
          <p:spPr bwMode="auto">
            <a:xfrm>
              <a:off x="2430463" y="644525"/>
              <a:ext cx="754063" cy="584200"/>
            </a:xfrm>
            <a:custGeom>
              <a:avLst/>
              <a:gdLst>
                <a:gd name="T0" fmla="*/ 25 w 271"/>
                <a:gd name="T1" fmla="*/ 204 h 210"/>
                <a:gd name="T2" fmla="*/ 49 w 271"/>
                <a:gd name="T3" fmla="*/ 205 h 210"/>
                <a:gd name="T4" fmla="*/ 65 w 271"/>
                <a:gd name="T5" fmla="*/ 209 h 210"/>
                <a:gd name="T6" fmla="*/ 73 w 271"/>
                <a:gd name="T7" fmla="*/ 210 h 210"/>
                <a:gd name="T8" fmla="*/ 87 w 271"/>
                <a:gd name="T9" fmla="*/ 204 h 210"/>
                <a:gd name="T10" fmla="*/ 98 w 271"/>
                <a:gd name="T11" fmla="*/ 194 h 210"/>
                <a:gd name="T12" fmla="*/ 105 w 271"/>
                <a:gd name="T13" fmla="*/ 183 h 210"/>
                <a:gd name="T14" fmla="*/ 120 w 271"/>
                <a:gd name="T15" fmla="*/ 173 h 210"/>
                <a:gd name="T16" fmla="*/ 138 w 271"/>
                <a:gd name="T17" fmla="*/ 150 h 210"/>
                <a:gd name="T18" fmla="*/ 149 w 271"/>
                <a:gd name="T19" fmla="*/ 135 h 210"/>
                <a:gd name="T20" fmla="*/ 152 w 271"/>
                <a:gd name="T21" fmla="*/ 135 h 210"/>
                <a:gd name="T22" fmla="*/ 156 w 271"/>
                <a:gd name="T23" fmla="*/ 135 h 210"/>
                <a:gd name="T24" fmla="*/ 165 w 271"/>
                <a:gd name="T25" fmla="*/ 134 h 210"/>
                <a:gd name="T26" fmla="*/ 174 w 271"/>
                <a:gd name="T27" fmla="*/ 125 h 210"/>
                <a:gd name="T28" fmla="*/ 180 w 271"/>
                <a:gd name="T29" fmla="*/ 121 h 210"/>
                <a:gd name="T30" fmla="*/ 200 w 271"/>
                <a:gd name="T31" fmla="*/ 110 h 210"/>
                <a:gd name="T32" fmla="*/ 218 w 271"/>
                <a:gd name="T33" fmla="*/ 101 h 210"/>
                <a:gd name="T34" fmla="*/ 228 w 271"/>
                <a:gd name="T35" fmla="*/ 86 h 210"/>
                <a:gd name="T36" fmla="*/ 234 w 271"/>
                <a:gd name="T37" fmla="*/ 73 h 210"/>
                <a:gd name="T38" fmla="*/ 239 w 271"/>
                <a:gd name="T39" fmla="*/ 68 h 210"/>
                <a:gd name="T40" fmla="*/ 245 w 271"/>
                <a:gd name="T41" fmla="*/ 63 h 210"/>
                <a:gd name="T42" fmla="*/ 249 w 271"/>
                <a:gd name="T43" fmla="*/ 63 h 210"/>
                <a:gd name="T44" fmla="*/ 250 w 271"/>
                <a:gd name="T45" fmla="*/ 63 h 210"/>
                <a:gd name="T46" fmla="*/ 256 w 271"/>
                <a:gd name="T47" fmla="*/ 60 h 210"/>
                <a:gd name="T48" fmla="*/ 256 w 271"/>
                <a:gd name="T49" fmla="*/ 58 h 210"/>
                <a:gd name="T50" fmla="*/ 260 w 271"/>
                <a:gd name="T51" fmla="*/ 57 h 210"/>
                <a:gd name="T52" fmla="*/ 269 w 271"/>
                <a:gd name="T53" fmla="*/ 49 h 210"/>
                <a:gd name="T54" fmla="*/ 267 w 271"/>
                <a:gd name="T55" fmla="*/ 38 h 210"/>
                <a:gd name="T56" fmla="*/ 266 w 271"/>
                <a:gd name="T57" fmla="*/ 36 h 210"/>
                <a:gd name="T58" fmla="*/ 266 w 271"/>
                <a:gd name="T59" fmla="*/ 34 h 210"/>
                <a:gd name="T60" fmla="*/ 261 w 271"/>
                <a:gd name="T61" fmla="*/ 22 h 210"/>
                <a:gd name="T62" fmla="*/ 191 w 271"/>
                <a:gd name="T63" fmla="*/ 0 h 210"/>
                <a:gd name="T64" fmla="*/ 160 w 271"/>
                <a:gd name="T65" fmla="*/ 2 h 210"/>
                <a:gd name="T66" fmla="*/ 141 w 271"/>
                <a:gd name="T67" fmla="*/ 3 h 210"/>
                <a:gd name="T68" fmla="*/ 102 w 271"/>
                <a:gd name="T69" fmla="*/ 13 h 210"/>
                <a:gd name="T70" fmla="*/ 100 w 271"/>
                <a:gd name="T71" fmla="*/ 14 h 210"/>
                <a:gd name="T72" fmla="*/ 89 w 271"/>
                <a:gd name="T73" fmla="*/ 52 h 210"/>
                <a:gd name="T74" fmla="*/ 89 w 271"/>
                <a:gd name="T75" fmla="*/ 57 h 210"/>
                <a:gd name="T76" fmla="*/ 104 w 271"/>
                <a:gd name="T77" fmla="*/ 77 h 210"/>
                <a:gd name="T78" fmla="*/ 109 w 271"/>
                <a:gd name="T79" fmla="*/ 80 h 210"/>
                <a:gd name="T80" fmla="*/ 109 w 271"/>
                <a:gd name="T81" fmla="*/ 82 h 210"/>
                <a:gd name="T82" fmla="*/ 104 w 271"/>
                <a:gd name="T83" fmla="*/ 84 h 210"/>
                <a:gd name="T84" fmla="*/ 94 w 271"/>
                <a:gd name="T85" fmla="*/ 82 h 210"/>
                <a:gd name="T86" fmla="*/ 76 w 271"/>
                <a:gd name="T87" fmla="*/ 52 h 210"/>
                <a:gd name="T88" fmla="*/ 63 w 271"/>
                <a:gd name="T89" fmla="*/ 38 h 210"/>
                <a:gd name="T90" fmla="*/ 38 w 271"/>
                <a:gd name="T91" fmla="*/ 49 h 210"/>
                <a:gd name="T92" fmla="*/ 14 w 271"/>
                <a:gd name="T93" fmla="*/ 80 h 210"/>
                <a:gd name="T94" fmla="*/ 14 w 271"/>
                <a:gd name="T95" fmla="*/ 90 h 210"/>
                <a:gd name="T96" fmla="*/ 33 w 271"/>
                <a:gd name="T97" fmla="*/ 101 h 210"/>
                <a:gd name="T98" fmla="*/ 25 w 271"/>
                <a:gd name="T99" fmla="*/ 107 h 210"/>
                <a:gd name="T100" fmla="*/ 20 w 271"/>
                <a:gd name="T101" fmla="*/ 109 h 210"/>
                <a:gd name="T102" fmla="*/ 6 w 271"/>
                <a:gd name="T103" fmla="*/ 118 h 210"/>
                <a:gd name="T104" fmla="*/ 8 w 271"/>
                <a:gd name="T105" fmla="*/ 135 h 210"/>
                <a:gd name="T106" fmla="*/ 33 w 271"/>
                <a:gd name="T107" fmla="*/ 149 h 210"/>
                <a:gd name="T108" fmla="*/ 38 w 271"/>
                <a:gd name="T109" fmla="*/ 149 h 210"/>
                <a:gd name="T110" fmla="*/ 55 w 271"/>
                <a:gd name="T111" fmla="*/ 152 h 210"/>
                <a:gd name="T112" fmla="*/ 60 w 271"/>
                <a:gd name="T113" fmla="*/ 156 h 210"/>
                <a:gd name="T114" fmla="*/ 38 w 271"/>
                <a:gd name="T115" fmla="*/ 166 h 210"/>
                <a:gd name="T116" fmla="*/ 33 w 271"/>
                <a:gd name="T117" fmla="*/ 168 h 210"/>
                <a:gd name="T118" fmla="*/ 17 w 271"/>
                <a:gd name="T119" fmla="*/ 177 h 210"/>
                <a:gd name="T120" fmla="*/ 6 w 271"/>
                <a:gd name="T121" fmla="*/ 187 h 210"/>
                <a:gd name="T122" fmla="*/ 0 w 271"/>
                <a:gd name="T123" fmla="*/ 198 h 210"/>
                <a:gd name="T124" fmla="*/ 25 w 271"/>
                <a:gd name="T125" fmla="*/ 20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1" h="210">
                  <a:moveTo>
                    <a:pt x="25" y="204"/>
                  </a:moveTo>
                  <a:cubicBezTo>
                    <a:pt x="33" y="204"/>
                    <a:pt x="42" y="204"/>
                    <a:pt x="49" y="205"/>
                  </a:cubicBezTo>
                  <a:cubicBezTo>
                    <a:pt x="57" y="206"/>
                    <a:pt x="61" y="207"/>
                    <a:pt x="65" y="209"/>
                  </a:cubicBezTo>
                  <a:cubicBezTo>
                    <a:pt x="68" y="210"/>
                    <a:pt x="71" y="210"/>
                    <a:pt x="73" y="210"/>
                  </a:cubicBezTo>
                  <a:cubicBezTo>
                    <a:pt x="76" y="210"/>
                    <a:pt x="81" y="209"/>
                    <a:pt x="87" y="204"/>
                  </a:cubicBezTo>
                  <a:cubicBezTo>
                    <a:pt x="97" y="200"/>
                    <a:pt x="98" y="198"/>
                    <a:pt x="98" y="194"/>
                  </a:cubicBezTo>
                  <a:cubicBezTo>
                    <a:pt x="98" y="192"/>
                    <a:pt x="99" y="189"/>
                    <a:pt x="105" y="183"/>
                  </a:cubicBezTo>
                  <a:cubicBezTo>
                    <a:pt x="111" y="177"/>
                    <a:pt x="116" y="175"/>
                    <a:pt x="120" y="173"/>
                  </a:cubicBezTo>
                  <a:cubicBezTo>
                    <a:pt x="128" y="170"/>
                    <a:pt x="136" y="167"/>
                    <a:pt x="138" y="150"/>
                  </a:cubicBezTo>
                  <a:cubicBezTo>
                    <a:pt x="140" y="135"/>
                    <a:pt x="144" y="135"/>
                    <a:pt x="149" y="135"/>
                  </a:cubicBezTo>
                  <a:cubicBezTo>
                    <a:pt x="150" y="135"/>
                    <a:pt x="151" y="135"/>
                    <a:pt x="152" y="135"/>
                  </a:cubicBezTo>
                  <a:cubicBezTo>
                    <a:pt x="153" y="135"/>
                    <a:pt x="154" y="135"/>
                    <a:pt x="156" y="135"/>
                  </a:cubicBezTo>
                  <a:cubicBezTo>
                    <a:pt x="158" y="135"/>
                    <a:pt x="161" y="135"/>
                    <a:pt x="165" y="134"/>
                  </a:cubicBezTo>
                  <a:cubicBezTo>
                    <a:pt x="173" y="133"/>
                    <a:pt x="174" y="129"/>
                    <a:pt x="174" y="125"/>
                  </a:cubicBezTo>
                  <a:cubicBezTo>
                    <a:pt x="174" y="123"/>
                    <a:pt x="174" y="123"/>
                    <a:pt x="180" y="121"/>
                  </a:cubicBezTo>
                  <a:cubicBezTo>
                    <a:pt x="188" y="118"/>
                    <a:pt x="194" y="114"/>
                    <a:pt x="200" y="110"/>
                  </a:cubicBezTo>
                  <a:cubicBezTo>
                    <a:pt x="207" y="106"/>
                    <a:pt x="212" y="102"/>
                    <a:pt x="218" y="101"/>
                  </a:cubicBezTo>
                  <a:cubicBezTo>
                    <a:pt x="227" y="100"/>
                    <a:pt x="228" y="92"/>
                    <a:pt x="228" y="86"/>
                  </a:cubicBezTo>
                  <a:cubicBezTo>
                    <a:pt x="229" y="81"/>
                    <a:pt x="230" y="76"/>
                    <a:pt x="234" y="73"/>
                  </a:cubicBezTo>
                  <a:cubicBezTo>
                    <a:pt x="236" y="72"/>
                    <a:pt x="238" y="70"/>
                    <a:pt x="239" y="68"/>
                  </a:cubicBezTo>
                  <a:cubicBezTo>
                    <a:pt x="242" y="66"/>
                    <a:pt x="244" y="63"/>
                    <a:pt x="245" y="63"/>
                  </a:cubicBezTo>
                  <a:cubicBezTo>
                    <a:pt x="246" y="63"/>
                    <a:pt x="247" y="63"/>
                    <a:pt x="249" y="63"/>
                  </a:cubicBezTo>
                  <a:cubicBezTo>
                    <a:pt x="250" y="63"/>
                    <a:pt x="250" y="63"/>
                    <a:pt x="250" y="63"/>
                  </a:cubicBezTo>
                  <a:cubicBezTo>
                    <a:pt x="252" y="63"/>
                    <a:pt x="254" y="62"/>
                    <a:pt x="256" y="60"/>
                  </a:cubicBezTo>
                  <a:cubicBezTo>
                    <a:pt x="256" y="59"/>
                    <a:pt x="256" y="59"/>
                    <a:pt x="256" y="58"/>
                  </a:cubicBezTo>
                  <a:cubicBezTo>
                    <a:pt x="257" y="58"/>
                    <a:pt x="259" y="58"/>
                    <a:pt x="260" y="57"/>
                  </a:cubicBezTo>
                  <a:cubicBezTo>
                    <a:pt x="263" y="54"/>
                    <a:pt x="267" y="52"/>
                    <a:pt x="269" y="49"/>
                  </a:cubicBezTo>
                  <a:cubicBezTo>
                    <a:pt x="271" y="45"/>
                    <a:pt x="269" y="42"/>
                    <a:pt x="267" y="38"/>
                  </a:cubicBezTo>
                  <a:cubicBezTo>
                    <a:pt x="267" y="37"/>
                    <a:pt x="266" y="36"/>
                    <a:pt x="266" y="36"/>
                  </a:cubicBezTo>
                  <a:cubicBezTo>
                    <a:pt x="266" y="34"/>
                    <a:pt x="266" y="34"/>
                    <a:pt x="266" y="34"/>
                  </a:cubicBezTo>
                  <a:cubicBezTo>
                    <a:pt x="265" y="30"/>
                    <a:pt x="264" y="26"/>
                    <a:pt x="261" y="22"/>
                  </a:cubicBezTo>
                  <a:cubicBezTo>
                    <a:pt x="251" y="7"/>
                    <a:pt x="214" y="0"/>
                    <a:pt x="191" y="0"/>
                  </a:cubicBezTo>
                  <a:cubicBezTo>
                    <a:pt x="177" y="0"/>
                    <a:pt x="169" y="1"/>
                    <a:pt x="160" y="2"/>
                  </a:cubicBezTo>
                  <a:cubicBezTo>
                    <a:pt x="154" y="2"/>
                    <a:pt x="148" y="3"/>
                    <a:pt x="141" y="3"/>
                  </a:cubicBezTo>
                  <a:cubicBezTo>
                    <a:pt x="120" y="4"/>
                    <a:pt x="112" y="8"/>
                    <a:pt x="102" y="13"/>
                  </a:cubicBezTo>
                  <a:cubicBezTo>
                    <a:pt x="100" y="14"/>
                    <a:pt x="100" y="14"/>
                    <a:pt x="100" y="14"/>
                  </a:cubicBezTo>
                  <a:cubicBezTo>
                    <a:pt x="89" y="20"/>
                    <a:pt x="89" y="36"/>
                    <a:pt x="89" y="52"/>
                  </a:cubicBezTo>
                  <a:cubicBezTo>
                    <a:pt x="89" y="53"/>
                    <a:pt x="89" y="55"/>
                    <a:pt x="89" y="57"/>
                  </a:cubicBezTo>
                  <a:cubicBezTo>
                    <a:pt x="89" y="69"/>
                    <a:pt x="98" y="74"/>
                    <a:pt x="104" y="77"/>
                  </a:cubicBezTo>
                  <a:cubicBezTo>
                    <a:pt x="106" y="78"/>
                    <a:pt x="108" y="80"/>
                    <a:pt x="109" y="80"/>
                  </a:cubicBezTo>
                  <a:cubicBezTo>
                    <a:pt x="109" y="80"/>
                    <a:pt x="109" y="81"/>
                    <a:pt x="109" y="82"/>
                  </a:cubicBezTo>
                  <a:cubicBezTo>
                    <a:pt x="109" y="83"/>
                    <a:pt x="107" y="84"/>
                    <a:pt x="104" y="84"/>
                  </a:cubicBezTo>
                  <a:cubicBezTo>
                    <a:pt x="101" y="84"/>
                    <a:pt x="98" y="83"/>
                    <a:pt x="94" y="82"/>
                  </a:cubicBezTo>
                  <a:cubicBezTo>
                    <a:pt x="79" y="78"/>
                    <a:pt x="78" y="69"/>
                    <a:pt x="76" y="52"/>
                  </a:cubicBezTo>
                  <a:cubicBezTo>
                    <a:pt x="76" y="43"/>
                    <a:pt x="71" y="38"/>
                    <a:pt x="63" y="38"/>
                  </a:cubicBezTo>
                  <a:cubicBezTo>
                    <a:pt x="55" y="38"/>
                    <a:pt x="44" y="44"/>
                    <a:pt x="38" y="49"/>
                  </a:cubicBezTo>
                  <a:cubicBezTo>
                    <a:pt x="28" y="56"/>
                    <a:pt x="16" y="68"/>
                    <a:pt x="14" y="80"/>
                  </a:cubicBezTo>
                  <a:cubicBezTo>
                    <a:pt x="13" y="84"/>
                    <a:pt x="13" y="87"/>
                    <a:pt x="14" y="90"/>
                  </a:cubicBezTo>
                  <a:cubicBezTo>
                    <a:pt x="17" y="99"/>
                    <a:pt x="24" y="103"/>
                    <a:pt x="33" y="101"/>
                  </a:cubicBezTo>
                  <a:cubicBezTo>
                    <a:pt x="32" y="104"/>
                    <a:pt x="29" y="106"/>
                    <a:pt x="25" y="107"/>
                  </a:cubicBezTo>
                  <a:cubicBezTo>
                    <a:pt x="23" y="108"/>
                    <a:pt x="22" y="108"/>
                    <a:pt x="20" y="109"/>
                  </a:cubicBezTo>
                  <a:cubicBezTo>
                    <a:pt x="15" y="111"/>
                    <a:pt x="9" y="112"/>
                    <a:pt x="6" y="118"/>
                  </a:cubicBezTo>
                  <a:cubicBezTo>
                    <a:pt x="5" y="122"/>
                    <a:pt x="5" y="128"/>
                    <a:pt x="8" y="135"/>
                  </a:cubicBezTo>
                  <a:cubicBezTo>
                    <a:pt x="13" y="149"/>
                    <a:pt x="25" y="149"/>
                    <a:pt x="33" y="149"/>
                  </a:cubicBezTo>
                  <a:cubicBezTo>
                    <a:pt x="38" y="149"/>
                    <a:pt x="38" y="149"/>
                    <a:pt x="38" y="149"/>
                  </a:cubicBezTo>
                  <a:cubicBezTo>
                    <a:pt x="44" y="149"/>
                    <a:pt x="50" y="149"/>
                    <a:pt x="55" y="152"/>
                  </a:cubicBezTo>
                  <a:cubicBezTo>
                    <a:pt x="60" y="156"/>
                    <a:pt x="60" y="156"/>
                    <a:pt x="60" y="156"/>
                  </a:cubicBezTo>
                  <a:cubicBezTo>
                    <a:pt x="60" y="159"/>
                    <a:pt x="47" y="164"/>
                    <a:pt x="38" y="166"/>
                  </a:cubicBezTo>
                  <a:cubicBezTo>
                    <a:pt x="33" y="168"/>
                    <a:pt x="33" y="168"/>
                    <a:pt x="33" y="168"/>
                  </a:cubicBezTo>
                  <a:cubicBezTo>
                    <a:pt x="22" y="172"/>
                    <a:pt x="21" y="172"/>
                    <a:pt x="17" y="177"/>
                  </a:cubicBezTo>
                  <a:cubicBezTo>
                    <a:pt x="15" y="178"/>
                    <a:pt x="12" y="181"/>
                    <a:pt x="6" y="187"/>
                  </a:cubicBezTo>
                  <a:cubicBezTo>
                    <a:pt x="3" y="189"/>
                    <a:pt x="0" y="194"/>
                    <a:pt x="0" y="198"/>
                  </a:cubicBezTo>
                  <a:cubicBezTo>
                    <a:pt x="3" y="203"/>
                    <a:pt x="11" y="204"/>
                    <a:pt x="25" y="2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3" name="world map piece"/>
            <p:cNvSpPr>
              <a:spLocks/>
            </p:cNvSpPr>
            <p:nvPr/>
          </p:nvSpPr>
          <p:spPr bwMode="auto">
            <a:xfrm>
              <a:off x="2840038" y="715963"/>
              <a:ext cx="1222375" cy="1555750"/>
            </a:xfrm>
            <a:custGeom>
              <a:avLst/>
              <a:gdLst>
                <a:gd name="T0" fmla="*/ 308 w 440"/>
                <a:gd name="T1" fmla="*/ 396 h 559"/>
                <a:gd name="T2" fmla="*/ 286 w 440"/>
                <a:gd name="T3" fmla="*/ 384 h 559"/>
                <a:gd name="T4" fmla="*/ 299 w 440"/>
                <a:gd name="T5" fmla="*/ 388 h 559"/>
                <a:gd name="T6" fmla="*/ 330 w 440"/>
                <a:gd name="T7" fmla="*/ 389 h 559"/>
                <a:gd name="T8" fmla="*/ 352 w 440"/>
                <a:gd name="T9" fmla="*/ 380 h 559"/>
                <a:gd name="T10" fmla="*/ 335 w 440"/>
                <a:gd name="T11" fmla="*/ 356 h 559"/>
                <a:gd name="T12" fmla="*/ 319 w 440"/>
                <a:gd name="T13" fmla="*/ 340 h 559"/>
                <a:gd name="T14" fmla="*/ 337 w 440"/>
                <a:gd name="T15" fmla="*/ 323 h 559"/>
                <a:gd name="T16" fmla="*/ 352 w 440"/>
                <a:gd name="T17" fmla="*/ 327 h 559"/>
                <a:gd name="T18" fmla="*/ 361 w 440"/>
                <a:gd name="T19" fmla="*/ 306 h 559"/>
                <a:gd name="T20" fmla="*/ 365 w 440"/>
                <a:gd name="T21" fmla="*/ 256 h 559"/>
                <a:gd name="T22" fmla="*/ 355 w 440"/>
                <a:gd name="T23" fmla="*/ 242 h 559"/>
                <a:gd name="T24" fmla="*/ 376 w 440"/>
                <a:gd name="T25" fmla="*/ 239 h 559"/>
                <a:gd name="T26" fmla="*/ 379 w 440"/>
                <a:gd name="T27" fmla="*/ 225 h 559"/>
                <a:gd name="T28" fmla="*/ 380 w 440"/>
                <a:gd name="T29" fmla="*/ 183 h 559"/>
                <a:gd name="T30" fmla="*/ 409 w 440"/>
                <a:gd name="T31" fmla="*/ 140 h 559"/>
                <a:gd name="T32" fmla="*/ 438 w 440"/>
                <a:gd name="T33" fmla="*/ 101 h 559"/>
                <a:gd name="T34" fmla="*/ 416 w 440"/>
                <a:gd name="T35" fmla="*/ 86 h 559"/>
                <a:gd name="T36" fmla="*/ 402 w 440"/>
                <a:gd name="T37" fmla="*/ 94 h 559"/>
                <a:gd name="T38" fmla="*/ 380 w 440"/>
                <a:gd name="T39" fmla="*/ 84 h 559"/>
                <a:gd name="T40" fmla="*/ 369 w 440"/>
                <a:gd name="T41" fmla="*/ 92 h 559"/>
                <a:gd name="T42" fmla="*/ 388 w 440"/>
                <a:gd name="T43" fmla="*/ 62 h 559"/>
                <a:gd name="T44" fmla="*/ 374 w 440"/>
                <a:gd name="T45" fmla="*/ 43 h 559"/>
                <a:gd name="T46" fmla="*/ 309 w 440"/>
                <a:gd name="T47" fmla="*/ 1 h 559"/>
                <a:gd name="T48" fmla="*/ 293 w 440"/>
                <a:gd name="T49" fmla="*/ 9 h 559"/>
                <a:gd name="T50" fmla="*/ 280 w 440"/>
                <a:gd name="T51" fmla="*/ 15 h 559"/>
                <a:gd name="T52" fmla="*/ 233 w 440"/>
                <a:gd name="T53" fmla="*/ 58 h 559"/>
                <a:gd name="T54" fmla="*/ 218 w 440"/>
                <a:gd name="T55" fmla="*/ 44 h 559"/>
                <a:gd name="T56" fmla="*/ 204 w 440"/>
                <a:gd name="T57" fmla="*/ 50 h 559"/>
                <a:gd name="T58" fmla="*/ 188 w 440"/>
                <a:gd name="T59" fmla="*/ 67 h 559"/>
                <a:gd name="T60" fmla="*/ 159 w 440"/>
                <a:gd name="T61" fmla="*/ 39 h 559"/>
                <a:gd name="T62" fmla="*/ 149 w 440"/>
                <a:gd name="T63" fmla="*/ 39 h 559"/>
                <a:gd name="T64" fmla="*/ 141 w 440"/>
                <a:gd name="T65" fmla="*/ 36 h 559"/>
                <a:gd name="T66" fmla="*/ 126 w 440"/>
                <a:gd name="T67" fmla="*/ 35 h 559"/>
                <a:gd name="T68" fmla="*/ 110 w 440"/>
                <a:gd name="T69" fmla="*/ 47 h 559"/>
                <a:gd name="T70" fmla="*/ 119 w 440"/>
                <a:gd name="T71" fmla="*/ 60 h 559"/>
                <a:gd name="T72" fmla="*/ 85 w 440"/>
                <a:gd name="T73" fmla="*/ 81 h 559"/>
                <a:gd name="T74" fmla="*/ 67 w 440"/>
                <a:gd name="T75" fmla="*/ 92 h 559"/>
                <a:gd name="T76" fmla="*/ 76 w 440"/>
                <a:gd name="T77" fmla="*/ 123 h 559"/>
                <a:gd name="T78" fmla="*/ 70 w 440"/>
                <a:gd name="T79" fmla="*/ 124 h 559"/>
                <a:gd name="T80" fmla="*/ 62 w 440"/>
                <a:gd name="T81" fmla="*/ 123 h 559"/>
                <a:gd name="T82" fmla="*/ 11 w 440"/>
                <a:gd name="T83" fmla="*/ 140 h 559"/>
                <a:gd name="T84" fmla="*/ 24 w 440"/>
                <a:gd name="T85" fmla="*/ 168 h 559"/>
                <a:gd name="T86" fmla="*/ 43 w 440"/>
                <a:gd name="T87" fmla="*/ 171 h 559"/>
                <a:gd name="T88" fmla="*/ 21 w 440"/>
                <a:gd name="T89" fmla="*/ 176 h 559"/>
                <a:gd name="T90" fmla="*/ 13 w 440"/>
                <a:gd name="T91" fmla="*/ 217 h 559"/>
                <a:gd name="T92" fmla="*/ 71 w 440"/>
                <a:gd name="T93" fmla="*/ 227 h 559"/>
                <a:gd name="T94" fmla="*/ 79 w 440"/>
                <a:gd name="T95" fmla="*/ 249 h 559"/>
                <a:gd name="T96" fmla="*/ 81 w 440"/>
                <a:gd name="T97" fmla="*/ 325 h 559"/>
                <a:gd name="T98" fmla="*/ 74 w 440"/>
                <a:gd name="T99" fmla="*/ 366 h 559"/>
                <a:gd name="T100" fmla="*/ 94 w 440"/>
                <a:gd name="T101" fmla="*/ 386 h 559"/>
                <a:gd name="T102" fmla="*/ 89 w 440"/>
                <a:gd name="T103" fmla="*/ 409 h 559"/>
                <a:gd name="T104" fmla="*/ 68 w 440"/>
                <a:gd name="T105" fmla="*/ 455 h 559"/>
                <a:gd name="T106" fmla="*/ 81 w 440"/>
                <a:gd name="T107" fmla="*/ 536 h 559"/>
                <a:gd name="T108" fmla="*/ 112 w 440"/>
                <a:gd name="T109" fmla="*/ 557 h 559"/>
                <a:gd name="T110" fmla="*/ 151 w 440"/>
                <a:gd name="T111" fmla="*/ 518 h 559"/>
                <a:gd name="T112" fmla="*/ 201 w 440"/>
                <a:gd name="T113" fmla="*/ 468 h 559"/>
                <a:gd name="T114" fmla="*/ 249 w 440"/>
                <a:gd name="T115" fmla="*/ 445 h 559"/>
                <a:gd name="T116" fmla="*/ 298 w 440"/>
                <a:gd name="T117" fmla="*/ 422 h 559"/>
                <a:gd name="T118" fmla="*/ 326 w 440"/>
                <a:gd name="T119" fmla="*/ 407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0" h="559">
                  <a:moveTo>
                    <a:pt x="326" y="407"/>
                  </a:moveTo>
                  <a:cubicBezTo>
                    <a:pt x="326" y="402"/>
                    <a:pt x="318" y="400"/>
                    <a:pt x="308" y="396"/>
                  </a:cubicBezTo>
                  <a:cubicBezTo>
                    <a:pt x="299" y="393"/>
                    <a:pt x="290" y="390"/>
                    <a:pt x="288" y="386"/>
                  </a:cubicBezTo>
                  <a:cubicBezTo>
                    <a:pt x="287" y="385"/>
                    <a:pt x="286" y="385"/>
                    <a:pt x="286" y="384"/>
                  </a:cubicBezTo>
                  <a:cubicBezTo>
                    <a:pt x="288" y="385"/>
                    <a:pt x="293" y="385"/>
                    <a:pt x="297" y="387"/>
                  </a:cubicBezTo>
                  <a:cubicBezTo>
                    <a:pt x="299" y="388"/>
                    <a:pt x="299" y="388"/>
                    <a:pt x="299" y="388"/>
                  </a:cubicBezTo>
                  <a:cubicBezTo>
                    <a:pt x="306" y="390"/>
                    <a:pt x="310" y="391"/>
                    <a:pt x="315" y="391"/>
                  </a:cubicBezTo>
                  <a:cubicBezTo>
                    <a:pt x="319" y="391"/>
                    <a:pt x="323" y="390"/>
                    <a:pt x="330" y="389"/>
                  </a:cubicBezTo>
                  <a:cubicBezTo>
                    <a:pt x="332" y="389"/>
                    <a:pt x="335" y="388"/>
                    <a:pt x="337" y="388"/>
                  </a:cubicBezTo>
                  <a:cubicBezTo>
                    <a:pt x="347" y="386"/>
                    <a:pt x="351" y="384"/>
                    <a:pt x="352" y="380"/>
                  </a:cubicBezTo>
                  <a:cubicBezTo>
                    <a:pt x="353" y="375"/>
                    <a:pt x="349" y="371"/>
                    <a:pt x="343" y="365"/>
                  </a:cubicBezTo>
                  <a:cubicBezTo>
                    <a:pt x="341" y="363"/>
                    <a:pt x="337" y="359"/>
                    <a:pt x="335" y="356"/>
                  </a:cubicBezTo>
                  <a:cubicBezTo>
                    <a:pt x="328" y="347"/>
                    <a:pt x="324" y="346"/>
                    <a:pt x="321" y="345"/>
                  </a:cubicBezTo>
                  <a:cubicBezTo>
                    <a:pt x="320" y="344"/>
                    <a:pt x="320" y="344"/>
                    <a:pt x="319" y="340"/>
                  </a:cubicBezTo>
                  <a:cubicBezTo>
                    <a:pt x="318" y="337"/>
                    <a:pt x="319" y="333"/>
                    <a:pt x="321" y="329"/>
                  </a:cubicBezTo>
                  <a:cubicBezTo>
                    <a:pt x="326" y="324"/>
                    <a:pt x="331" y="321"/>
                    <a:pt x="337" y="323"/>
                  </a:cubicBezTo>
                  <a:cubicBezTo>
                    <a:pt x="342" y="324"/>
                    <a:pt x="345" y="325"/>
                    <a:pt x="347" y="325"/>
                  </a:cubicBezTo>
                  <a:cubicBezTo>
                    <a:pt x="348" y="326"/>
                    <a:pt x="350" y="327"/>
                    <a:pt x="352" y="327"/>
                  </a:cubicBezTo>
                  <a:cubicBezTo>
                    <a:pt x="355" y="327"/>
                    <a:pt x="357" y="325"/>
                    <a:pt x="359" y="321"/>
                  </a:cubicBezTo>
                  <a:cubicBezTo>
                    <a:pt x="363" y="318"/>
                    <a:pt x="362" y="312"/>
                    <a:pt x="361" y="306"/>
                  </a:cubicBezTo>
                  <a:cubicBezTo>
                    <a:pt x="360" y="298"/>
                    <a:pt x="359" y="291"/>
                    <a:pt x="367" y="285"/>
                  </a:cubicBezTo>
                  <a:cubicBezTo>
                    <a:pt x="380" y="272"/>
                    <a:pt x="373" y="265"/>
                    <a:pt x="365" y="256"/>
                  </a:cubicBezTo>
                  <a:cubicBezTo>
                    <a:pt x="363" y="254"/>
                    <a:pt x="360" y="250"/>
                    <a:pt x="358" y="247"/>
                  </a:cubicBezTo>
                  <a:cubicBezTo>
                    <a:pt x="356" y="244"/>
                    <a:pt x="355" y="242"/>
                    <a:pt x="355" y="242"/>
                  </a:cubicBezTo>
                  <a:cubicBezTo>
                    <a:pt x="356" y="241"/>
                    <a:pt x="359" y="241"/>
                    <a:pt x="362" y="241"/>
                  </a:cubicBezTo>
                  <a:cubicBezTo>
                    <a:pt x="366" y="241"/>
                    <a:pt x="371" y="240"/>
                    <a:pt x="376" y="239"/>
                  </a:cubicBezTo>
                  <a:cubicBezTo>
                    <a:pt x="380" y="238"/>
                    <a:pt x="385" y="237"/>
                    <a:pt x="385" y="233"/>
                  </a:cubicBezTo>
                  <a:cubicBezTo>
                    <a:pt x="386" y="230"/>
                    <a:pt x="383" y="227"/>
                    <a:pt x="379" y="225"/>
                  </a:cubicBezTo>
                  <a:cubicBezTo>
                    <a:pt x="376" y="224"/>
                    <a:pt x="374" y="222"/>
                    <a:pt x="371" y="221"/>
                  </a:cubicBezTo>
                  <a:cubicBezTo>
                    <a:pt x="366" y="216"/>
                    <a:pt x="373" y="199"/>
                    <a:pt x="380" y="183"/>
                  </a:cubicBezTo>
                  <a:cubicBezTo>
                    <a:pt x="382" y="178"/>
                    <a:pt x="384" y="173"/>
                    <a:pt x="386" y="168"/>
                  </a:cubicBezTo>
                  <a:cubicBezTo>
                    <a:pt x="391" y="154"/>
                    <a:pt x="400" y="148"/>
                    <a:pt x="409" y="140"/>
                  </a:cubicBezTo>
                  <a:cubicBezTo>
                    <a:pt x="417" y="135"/>
                    <a:pt x="424" y="130"/>
                    <a:pt x="432" y="121"/>
                  </a:cubicBezTo>
                  <a:cubicBezTo>
                    <a:pt x="438" y="114"/>
                    <a:pt x="440" y="107"/>
                    <a:pt x="438" y="101"/>
                  </a:cubicBezTo>
                  <a:cubicBezTo>
                    <a:pt x="435" y="93"/>
                    <a:pt x="429" y="88"/>
                    <a:pt x="420" y="86"/>
                  </a:cubicBezTo>
                  <a:cubicBezTo>
                    <a:pt x="418" y="86"/>
                    <a:pt x="417" y="86"/>
                    <a:pt x="416" y="86"/>
                  </a:cubicBezTo>
                  <a:cubicBezTo>
                    <a:pt x="410" y="86"/>
                    <a:pt x="407" y="89"/>
                    <a:pt x="404" y="92"/>
                  </a:cubicBezTo>
                  <a:cubicBezTo>
                    <a:pt x="403" y="93"/>
                    <a:pt x="402" y="94"/>
                    <a:pt x="402" y="94"/>
                  </a:cubicBezTo>
                  <a:cubicBezTo>
                    <a:pt x="401" y="94"/>
                    <a:pt x="399" y="93"/>
                    <a:pt x="396" y="91"/>
                  </a:cubicBezTo>
                  <a:cubicBezTo>
                    <a:pt x="389" y="86"/>
                    <a:pt x="385" y="84"/>
                    <a:pt x="380" y="84"/>
                  </a:cubicBezTo>
                  <a:cubicBezTo>
                    <a:pt x="376" y="84"/>
                    <a:pt x="374" y="86"/>
                    <a:pt x="371" y="89"/>
                  </a:cubicBezTo>
                  <a:cubicBezTo>
                    <a:pt x="370" y="90"/>
                    <a:pt x="369" y="91"/>
                    <a:pt x="369" y="92"/>
                  </a:cubicBezTo>
                  <a:cubicBezTo>
                    <a:pt x="367" y="89"/>
                    <a:pt x="368" y="81"/>
                    <a:pt x="369" y="78"/>
                  </a:cubicBezTo>
                  <a:cubicBezTo>
                    <a:pt x="373" y="77"/>
                    <a:pt x="386" y="70"/>
                    <a:pt x="388" y="62"/>
                  </a:cubicBezTo>
                  <a:cubicBezTo>
                    <a:pt x="388" y="59"/>
                    <a:pt x="388" y="56"/>
                    <a:pt x="383" y="53"/>
                  </a:cubicBezTo>
                  <a:cubicBezTo>
                    <a:pt x="380" y="51"/>
                    <a:pt x="377" y="47"/>
                    <a:pt x="374" y="43"/>
                  </a:cubicBezTo>
                  <a:cubicBezTo>
                    <a:pt x="367" y="34"/>
                    <a:pt x="358" y="23"/>
                    <a:pt x="338" y="11"/>
                  </a:cubicBezTo>
                  <a:cubicBezTo>
                    <a:pt x="322" y="1"/>
                    <a:pt x="317" y="0"/>
                    <a:pt x="309" y="1"/>
                  </a:cubicBezTo>
                  <a:cubicBezTo>
                    <a:pt x="309" y="1"/>
                    <a:pt x="308" y="1"/>
                    <a:pt x="306" y="1"/>
                  </a:cubicBezTo>
                  <a:cubicBezTo>
                    <a:pt x="300" y="1"/>
                    <a:pt x="297" y="5"/>
                    <a:pt x="293" y="9"/>
                  </a:cubicBezTo>
                  <a:cubicBezTo>
                    <a:pt x="290" y="13"/>
                    <a:pt x="288" y="16"/>
                    <a:pt x="283" y="16"/>
                  </a:cubicBezTo>
                  <a:cubicBezTo>
                    <a:pt x="282" y="15"/>
                    <a:pt x="281" y="15"/>
                    <a:pt x="280" y="15"/>
                  </a:cubicBezTo>
                  <a:cubicBezTo>
                    <a:pt x="269" y="15"/>
                    <a:pt x="261" y="21"/>
                    <a:pt x="245" y="34"/>
                  </a:cubicBezTo>
                  <a:cubicBezTo>
                    <a:pt x="233" y="43"/>
                    <a:pt x="233" y="48"/>
                    <a:pt x="233" y="58"/>
                  </a:cubicBezTo>
                  <a:cubicBezTo>
                    <a:pt x="233" y="61"/>
                    <a:pt x="232" y="65"/>
                    <a:pt x="231" y="70"/>
                  </a:cubicBezTo>
                  <a:cubicBezTo>
                    <a:pt x="228" y="64"/>
                    <a:pt x="225" y="54"/>
                    <a:pt x="218" y="44"/>
                  </a:cubicBezTo>
                  <a:cubicBezTo>
                    <a:pt x="217" y="43"/>
                    <a:pt x="215" y="40"/>
                    <a:pt x="212" y="40"/>
                  </a:cubicBezTo>
                  <a:cubicBezTo>
                    <a:pt x="208" y="40"/>
                    <a:pt x="206" y="44"/>
                    <a:pt x="204" y="50"/>
                  </a:cubicBezTo>
                  <a:cubicBezTo>
                    <a:pt x="201" y="58"/>
                    <a:pt x="198" y="69"/>
                    <a:pt x="189" y="70"/>
                  </a:cubicBezTo>
                  <a:cubicBezTo>
                    <a:pt x="189" y="70"/>
                    <a:pt x="188" y="68"/>
                    <a:pt x="188" y="67"/>
                  </a:cubicBezTo>
                  <a:cubicBezTo>
                    <a:pt x="187" y="62"/>
                    <a:pt x="185" y="54"/>
                    <a:pt x="178" y="47"/>
                  </a:cubicBezTo>
                  <a:cubicBezTo>
                    <a:pt x="171" y="40"/>
                    <a:pt x="164" y="39"/>
                    <a:pt x="159" y="39"/>
                  </a:cubicBezTo>
                  <a:cubicBezTo>
                    <a:pt x="157" y="39"/>
                    <a:pt x="156" y="39"/>
                    <a:pt x="154" y="39"/>
                  </a:cubicBezTo>
                  <a:cubicBezTo>
                    <a:pt x="152" y="39"/>
                    <a:pt x="151" y="39"/>
                    <a:pt x="149" y="39"/>
                  </a:cubicBezTo>
                  <a:cubicBezTo>
                    <a:pt x="147" y="39"/>
                    <a:pt x="145" y="39"/>
                    <a:pt x="143" y="38"/>
                  </a:cubicBezTo>
                  <a:cubicBezTo>
                    <a:pt x="142" y="38"/>
                    <a:pt x="141" y="37"/>
                    <a:pt x="141" y="36"/>
                  </a:cubicBezTo>
                  <a:cubicBezTo>
                    <a:pt x="139" y="34"/>
                    <a:pt x="137" y="32"/>
                    <a:pt x="134" y="32"/>
                  </a:cubicBezTo>
                  <a:cubicBezTo>
                    <a:pt x="131" y="32"/>
                    <a:pt x="129" y="32"/>
                    <a:pt x="126" y="35"/>
                  </a:cubicBezTo>
                  <a:cubicBezTo>
                    <a:pt x="125" y="36"/>
                    <a:pt x="123" y="37"/>
                    <a:pt x="120" y="37"/>
                  </a:cubicBezTo>
                  <a:cubicBezTo>
                    <a:pt x="117" y="37"/>
                    <a:pt x="110" y="39"/>
                    <a:pt x="110" y="47"/>
                  </a:cubicBezTo>
                  <a:cubicBezTo>
                    <a:pt x="110" y="54"/>
                    <a:pt x="114" y="57"/>
                    <a:pt x="119" y="59"/>
                  </a:cubicBezTo>
                  <a:cubicBezTo>
                    <a:pt x="119" y="59"/>
                    <a:pt x="119" y="59"/>
                    <a:pt x="119" y="60"/>
                  </a:cubicBezTo>
                  <a:cubicBezTo>
                    <a:pt x="119" y="62"/>
                    <a:pt x="118" y="65"/>
                    <a:pt x="108" y="72"/>
                  </a:cubicBezTo>
                  <a:cubicBezTo>
                    <a:pt x="101" y="77"/>
                    <a:pt x="93" y="79"/>
                    <a:pt x="85" y="81"/>
                  </a:cubicBezTo>
                  <a:cubicBezTo>
                    <a:pt x="83" y="81"/>
                    <a:pt x="81" y="82"/>
                    <a:pt x="78" y="83"/>
                  </a:cubicBezTo>
                  <a:cubicBezTo>
                    <a:pt x="72" y="84"/>
                    <a:pt x="69" y="87"/>
                    <a:pt x="67" y="92"/>
                  </a:cubicBezTo>
                  <a:cubicBezTo>
                    <a:pt x="65" y="98"/>
                    <a:pt x="66" y="106"/>
                    <a:pt x="71" y="113"/>
                  </a:cubicBezTo>
                  <a:cubicBezTo>
                    <a:pt x="76" y="121"/>
                    <a:pt x="76" y="123"/>
                    <a:pt x="76" y="123"/>
                  </a:cubicBezTo>
                  <a:cubicBezTo>
                    <a:pt x="76" y="123"/>
                    <a:pt x="75" y="124"/>
                    <a:pt x="72" y="124"/>
                  </a:cubicBezTo>
                  <a:cubicBezTo>
                    <a:pt x="71" y="124"/>
                    <a:pt x="71" y="124"/>
                    <a:pt x="70" y="124"/>
                  </a:cubicBezTo>
                  <a:cubicBezTo>
                    <a:pt x="68" y="124"/>
                    <a:pt x="67" y="124"/>
                    <a:pt x="66" y="124"/>
                  </a:cubicBezTo>
                  <a:cubicBezTo>
                    <a:pt x="65" y="124"/>
                    <a:pt x="64" y="123"/>
                    <a:pt x="62" y="123"/>
                  </a:cubicBezTo>
                  <a:cubicBezTo>
                    <a:pt x="59" y="122"/>
                    <a:pt x="54" y="121"/>
                    <a:pt x="49" y="121"/>
                  </a:cubicBezTo>
                  <a:cubicBezTo>
                    <a:pt x="34" y="121"/>
                    <a:pt x="22" y="128"/>
                    <a:pt x="11" y="140"/>
                  </a:cubicBezTo>
                  <a:cubicBezTo>
                    <a:pt x="4" y="150"/>
                    <a:pt x="2" y="156"/>
                    <a:pt x="4" y="160"/>
                  </a:cubicBezTo>
                  <a:cubicBezTo>
                    <a:pt x="6" y="166"/>
                    <a:pt x="15" y="167"/>
                    <a:pt x="24" y="168"/>
                  </a:cubicBezTo>
                  <a:cubicBezTo>
                    <a:pt x="29" y="168"/>
                    <a:pt x="35" y="168"/>
                    <a:pt x="39" y="169"/>
                  </a:cubicBezTo>
                  <a:cubicBezTo>
                    <a:pt x="42" y="170"/>
                    <a:pt x="43" y="171"/>
                    <a:pt x="43" y="171"/>
                  </a:cubicBezTo>
                  <a:cubicBezTo>
                    <a:pt x="41" y="173"/>
                    <a:pt x="33" y="176"/>
                    <a:pt x="22" y="176"/>
                  </a:cubicBezTo>
                  <a:cubicBezTo>
                    <a:pt x="22" y="176"/>
                    <a:pt x="21" y="176"/>
                    <a:pt x="21" y="176"/>
                  </a:cubicBezTo>
                  <a:cubicBezTo>
                    <a:pt x="13" y="175"/>
                    <a:pt x="7" y="178"/>
                    <a:pt x="5" y="184"/>
                  </a:cubicBezTo>
                  <a:cubicBezTo>
                    <a:pt x="0" y="193"/>
                    <a:pt x="4" y="206"/>
                    <a:pt x="13" y="217"/>
                  </a:cubicBezTo>
                  <a:cubicBezTo>
                    <a:pt x="18" y="224"/>
                    <a:pt x="27" y="224"/>
                    <a:pt x="39" y="224"/>
                  </a:cubicBezTo>
                  <a:cubicBezTo>
                    <a:pt x="48" y="224"/>
                    <a:pt x="58" y="224"/>
                    <a:pt x="71" y="227"/>
                  </a:cubicBezTo>
                  <a:cubicBezTo>
                    <a:pt x="76" y="227"/>
                    <a:pt x="80" y="229"/>
                    <a:pt x="81" y="232"/>
                  </a:cubicBezTo>
                  <a:cubicBezTo>
                    <a:pt x="84" y="235"/>
                    <a:pt x="81" y="241"/>
                    <a:pt x="79" y="249"/>
                  </a:cubicBezTo>
                  <a:cubicBezTo>
                    <a:pt x="76" y="257"/>
                    <a:pt x="74" y="266"/>
                    <a:pt x="76" y="276"/>
                  </a:cubicBezTo>
                  <a:cubicBezTo>
                    <a:pt x="79" y="293"/>
                    <a:pt x="81" y="309"/>
                    <a:pt x="81" y="325"/>
                  </a:cubicBezTo>
                  <a:cubicBezTo>
                    <a:pt x="81" y="329"/>
                    <a:pt x="79" y="335"/>
                    <a:pt x="77" y="341"/>
                  </a:cubicBezTo>
                  <a:cubicBezTo>
                    <a:pt x="75" y="351"/>
                    <a:pt x="72" y="359"/>
                    <a:pt x="74" y="366"/>
                  </a:cubicBezTo>
                  <a:cubicBezTo>
                    <a:pt x="76" y="373"/>
                    <a:pt x="81" y="376"/>
                    <a:pt x="86" y="379"/>
                  </a:cubicBezTo>
                  <a:cubicBezTo>
                    <a:pt x="89" y="381"/>
                    <a:pt x="92" y="384"/>
                    <a:pt x="94" y="386"/>
                  </a:cubicBezTo>
                  <a:cubicBezTo>
                    <a:pt x="97" y="393"/>
                    <a:pt x="95" y="396"/>
                    <a:pt x="92" y="403"/>
                  </a:cubicBezTo>
                  <a:cubicBezTo>
                    <a:pt x="91" y="405"/>
                    <a:pt x="90" y="406"/>
                    <a:pt x="89" y="409"/>
                  </a:cubicBezTo>
                  <a:cubicBezTo>
                    <a:pt x="85" y="420"/>
                    <a:pt x="82" y="425"/>
                    <a:pt x="79" y="432"/>
                  </a:cubicBezTo>
                  <a:cubicBezTo>
                    <a:pt x="76" y="438"/>
                    <a:pt x="73" y="444"/>
                    <a:pt x="68" y="455"/>
                  </a:cubicBezTo>
                  <a:cubicBezTo>
                    <a:pt x="60" y="476"/>
                    <a:pt x="65" y="493"/>
                    <a:pt x="75" y="517"/>
                  </a:cubicBezTo>
                  <a:cubicBezTo>
                    <a:pt x="77" y="523"/>
                    <a:pt x="79" y="529"/>
                    <a:pt x="81" y="536"/>
                  </a:cubicBezTo>
                  <a:cubicBezTo>
                    <a:pt x="87" y="553"/>
                    <a:pt x="93" y="559"/>
                    <a:pt x="102" y="559"/>
                  </a:cubicBezTo>
                  <a:cubicBezTo>
                    <a:pt x="105" y="559"/>
                    <a:pt x="109" y="558"/>
                    <a:pt x="112" y="557"/>
                  </a:cubicBezTo>
                  <a:cubicBezTo>
                    <a:pt x="116" y="556"/>
                    <a:pt x="120" y="554"/>
                    <a:pt x="126" y="555"/>
                  </a:cubicBezTo>
                  <a:cubicBezTo>
                    <a:pt x="141" y="556"/>
                    <a:pt x="146" y="537"/>
                    <a:pt x="151" y="518"/>
                  </a:cubicBezTo>
                  <a:cubicBezTo>
                    <a:pt x="153" y="507"/>
                    <a:pt x="156" y="496"/>
                    <a:pt x="160" y="488"/>
                  </a:cubicBezTo>
                  <a:cubicBezTo>
                    <a:pt x="168" y="475"/>
                    <a:pt x="182" y="472"/>
                    <a:pt x="201" y="468"/>
                  </a:cubicBezTo>
                  <a:cubicBezTo>
                    <a:pt x="208" y="467"/>
                    <a:pt x="215" y="466"/>
                    <a:pt x="223" y="464"/>
                  </a:cubicBezTo>
                  <a:cubicBezTo>
                    <a:pt x="240" y="460"/>
                    <a:pt x="244" y="452"/>
                    <a:pt x="249" y="445"/>
                  </a:cubicBezTo>
                  <a:cubicBezTo>
                    <a:pt x="252" y="439"/>
                    <a:pt x="255" y="434"/>
                    <a:pt x="267" y="428"/>
                  </a:cubicBezTo>
                  <a:cubicBezTo>
                    <a:pt x="281" y="423"/>
                    <a:pt x="290" y="423"/>
                    <a:pt x="298" y="422"/>
                  </a:cubicBezTo>
                  <a:cubicBezTo>
                    <a:pt x="305" y="422"/>
                    <a:pt x="312" y="422"/>
                    <a:pt x="321" y="416"/>
                  </a:cubicBezTo>
                  <a:cubicBezTo>
                    <a:pt x="323" y="415"/>
                    <a:pt x="327" y="412"/>
                    <a:pt x="326" y="4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4" name="world map piece"/>
            <p:cNvSpPr>
              <a:spLocks/>
            </p:cNvSpPr>
            <p:nvPr/>
          </p:nvSpPr>
          <p:spPr bwMode="auto">
            <a:xfrm>
              <a:off x="2706688" y="2571750"/>
              <a:ext cx="233363" cy="220663"/>
            </a:xfrm>
            <a:custGeom>
              <a:avLst/>
              <a:gdLst>
                <a:gd name="T0" fmla="*/ 58 w 84"/>
                <a:gd name="T1" fmla="*/ 3 h 79"/>
                <a:gd name="T2" fmla="*/ 54 w 84"/>
                <a:gd name="T3" fmla="*/ 0 h 79"/>
                <a:gd name="T4" fmla="*/ 52 w 84"/>
                <a:gd name="T5" fmla="*/ 0 h 79"/>
                <a:gd name="T6" fmla="*/ 32 w 84"/>
                <a:gd name="T7" fmla="*/ 22 h 79"/>
                <a:gd name="T8" fmla="*/ 30 w 84"/>
                <a:gd name="T9" fmla="*/ 25 h 79"/>
                <a:gd name="T10" fmla="*/ 24 w 84"/>
                <a:gd name="T11" fmla="*/ 33 h 79"/>
                <a:gd name="T12" fmla="*/ 15 w 84"/>
                <a:gd name="T13" fmla="*/ 48 h 79"/>
                <a:gd name="T14" fmla="*/ 10 w 84"/>
                <a:gd name="T15" fmla="*/ 55 h 79"/>
                <a:gd name="T16" fmla="*/ 1 w 84"/>
                <a:gd name="T17" fmla="*/ 68 h 79"/>
                <a:gd name="T18" fmla="*/ 20 w 84"/>
                <a:gd name="T19" fmla="*/ 76 h 79"/>
                <a:gd name="T20" fmla="*/ 22 w 84"/>
                <a:gd name="T21" fmla="*/ 76 h 79"/>
                <a:gd name="T22" fmla="*/ 23 w 84"/>
                <a:gd name="T23" fmla="*/ 76 h 79"/>
                <a:gd name="T24" fmla="*/ 65 w 84"/>
                <a:gd name="T25" fmla="*/ 79 h 79"/>
                <a:gd name="T26" fmla="*/ 67 w 84"/>
                <a:gd name="T27" fmla="*/ 79 h 79"/>
                <a:gd name="T28" fmla="*/ 84 w 84"/>
                <a:gd name="T29" fmla="*/ 52 h 79"/>
                <a:gd name="T30" fmla="*/ 70 w 84"/>
                <a:gd name="T31" fmla="*/ 36 h 79"/>
                <a:gd name="T32" fmla="*/ 63 w 84"/>
                <a:gd name="T33" fmla="*/ 35 h 79"/>
                <a:gd name="T34" fmla="*/ 49 w 84"/>
                <a:gd name="T35" fmla="*/ 25 h 79"/>
                <a:gd name="T36" fmla="*/ 49 w 84"/>
                <a:gd name="T37" fmla="*/ 25 h 79"/>
                <a:gd name="T38" fmla="*/ 53 w 84"/>
                <a:gd name="T39" fmla="*/ 14 h 79"/>
                <a:gd name="T40" fmla="*/ 58 w 84"/>
                <a:gd name="T41" fmla="*/ 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79">
                  <a:moveTo>
                    <a:pt x="58" y="3"/>
                  </a:moveTo>
                  <a:cubicBezTo>
                    <a:pt x="57" y="1"/>
                    <a:pt x="55" y="0"/>
                    <a:pt x="54" y="0"/>
                  </a:cubicBezTo>
                  <a:cubicBezTo>
                    <a:pt x="53" y="0"/>
                    <a:pt x="53" y="0"/>
                    <a:pt x="52" y="0"/>
                  </a:cubicBezTo>
                  <a:cubicBezTo>
                    <a:pt x="45" y="0"/>
                    <a:pt x="39" y="8"/>
                    <a:pt x="32" y="22"/>
                  </a:cubicBezTo>
                  <a:cubicBezTo>
                    <a:pt x="30" y="25"/>
                    <a:pt x="30" y="25"/>
                    <a:pt x="30" y="25"/>
                  </a:cubicBezTo>
                  <a:cubicBezTo>
                    <a:pt x="28" y="28"/>
                    <a:pt x="26" y="31"/>
                    <a:pt x="24" y="33"/>
                  </a:cubicBezTo>
                  <a:cubicBezTo>
                    <a:pt x="21" y="37"/>
                    <a:pt x="19" y="40"/>
                    <a:pt x="15" y="48"/>
                  </a:cubicBezTo>
                  <a:cubicBezTo>
                    <a:pt x="15" y="49"/>
                    <a:pt x="11" y="53"/>
                    <a:pt x="10" y="55"/>
                  </a:cubicBezTo>
                  <a:cubicBezTo>
                    <a:pt x="4" y="61"/>
                    <a:pt x="0" y="65"/>
                    <a:pt x="1" y="68"/>
                  </a:cubicBezTo>
                  <a:cubicBezTo>
                    <a:pt x="2" y="75"/>
                    <a:pt x="11" y="76"/>
                    <a:pt x="20" y="76"/>
                  </a:cubicBezTo>
                  <a:cubicBezTo>
                    <a:pt x="21" y="76"/>
                    <a:pt x="21" y="76"/>
                    <a:pt x="22" y="76"/>
                  </a:cubicBezTo>
                  <a:cubicBezTo>
                    <a:pt x="23" y="76"/>
                    <a:pt x="23" y="76"/>
                    <a:pt x="23" y="76"/>
                  </a:cubicBezTo>
                  <a:cubicBezTo>
                    <a:pt x="28" y="76"/>
                    <a:pt x="53" y="77"/>
                    <a:pt x="65" y="79"/>
                  </a:cubicBezTo>
                  <a:cubicBezTo>
                    <a:pt x="66" y="79"/>
                    <a:pt x="67" y="79"/>
                    <a:pt x="67" y="79"/>
                  </a:cubicBezTo>
                  <a:cubicBezTo>
                    <a:pt x="84" y="79"/>
                    <a:pt x="84" y="59"/>
                    <a:pt x="84" y="52"/>
                  </a:cubicBezTo>
                  <a:cubicBezTo>
                    <a:pt x="84" y="38"/>
                    <a:pt x="78" y="37"/>
                    <a:pt x="70" y="36"/>
                  </a:cubicBezTo>
                  <a:cubicBezTo>
                    <a:pt x="68" y="36"/>
                    <a:pt x="65" y="35"/>
                    <a:pt x="63" y="35"/>
                  </a:cubicBezTo>
                  <a:cubicBezTo>
                    <a:pt x="53" y="32"/>
                    <a:pt x="53" y="31"/>
                    <a:pt x="49" y="25"/>
                  </a:cubicBezTo>
                  <a:cubicBezTo>
                    <a:pt x="49" y="25"/>
                    <a:pt x="49" y="25"/>
                    <a:pt x="49" y="25"/>
                  </a:cubicBezTo>
                  <a:cubicBezTo>
                    <a:pt x="48" y="23"/>
                    <a:pt x="52" y="17"/>
                    <a:pt x="53" y="14"/>
                  </a:cubicBezTo>
                  <a:cubicBezTo>
                    <a:pt x="56" y="10"/>
                    <a:pt x="59" y="5"/>
                    <a:pt x="5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5" name="world map piece"/>
            <p:cNvSpPr>
              <a:spLocks/>
            </p:cNvSpPr>
            <p:nvPr/>
          </p:nvSpPr>
          <p:spPr bwMode="auto">
            <a:xfrm>
              <a:off x="4600575" y="3181350"/>
              <a:ext cx="104775" cy="69850"/>
            </a:xfrm>
            <a:custGeom>
              <a:avLst/>
              <a:gdLst>
                <a:gd name="T0" fmla="*/ 16 w 38"/>
                <a:gd name="T1" fmla="*/ 16 h 25"/>
                <a:gd name="T2" fmla="*/ 19 w 38"/>
                <a:gd name="T3" fmla="*/ 18 h 25"/>
                <a:gd name="T4" fmla="*/ 24 w 38"/>
                <a:gd name="T5" fmla="*/ 21 h 25"/>
                <a:gd name="T6" fmla="*/ 29 w 38"/>
                <a:gd name="T7" fmla="*/ 25 h 25"/>
                <a:gd name="T8" fmla="*/ 35 w 38"/>
                <a:gd name="T9" fmla="*/ 21 h 25"/>
                <a:gd name="T10" fmla="*/ 35 w 38"/>
                <a:gd name="T11" fmla="*/ 20 h 25"/>
                <a:gd name="T12" fmla="*/ 37 w 38"/>
                <a:gd name="T13" fmla="*/ 11 h 25"/>
                <a:gd name="T14" fmla="*/ 36 w 38"/>
                <a:gd name="T15" fmla="*/ 9 h 25"/>
                <a:gd name="T16" fmla="*/ 30 w 38"/>
                <a:gd name="T17" fmla="*/ 1 h 25"/>
                <a:gd name="T18" fmla="*/ 28 w 38"/>
                <a:gd name="T19" fmla="*/ 1 h 25"/>
                <a:gd name="T20" fmla="*/ 23 w 38"/>
                <a:gd name="T21" fmla="*/ 2 h 25"/>
                <a:gd name="T22" fmla="*/ 17 w 38"/>
                <a:gd name="T23" fmla="*/ 1 h 25"/>
                <a:gd name="T24" fmla="*/ 15 w 38"/>
                <a:gd name="T25" fmla="*/ 1 h 25"/>
                <a:gd name="T26" fmla="*/ 8 w 38"/>
                <a:gd name="T27" fmla="*/ 0 h 25"/>
                <a:gd name="T28" fmla="*/ 2 w 38"/>
                <a:gd name="T29" fmla="*/ 2 h 25"/>
                <a:gd name="T30" fmla="*/ 1 w 38"/>
                <a:gd name="T31" fmla="*/ 6 h 25"/>
                <a:gd name="T32" fmla="*/ 16 w 38"/>
                <a:gd name="T33"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25">
                  <a:moveTo>
                    <a:pt x="16" y="16"/>
                  </a:moveTo>
                  <a:cubicBezTo>
                    <a:pt x="18" y="16"/>
                    <a:pt x="18" y="16"/>
                    <a:pt x="19" y="18"/>
                  </a:cubicBezTo>
                  <a:cubicBezTo>
                    <a:pt x="20" y="18"/>
                    <a:pt x="21" y="20"/>
                    <a:pt x="24" y="21"/>
                  </a:cubicBezTo>
                  <a:cubicBezTo>
                    <a:pt x="26" y="23"/>
                    <a:pt x="28" y="25"/>
                    <a:pt x="29" y="25"/>
                  </a:cubicBezTo>
                  <a:cubicBezTo>
                    <a:pt x="32" y="25"/>
                    <a:pt x="34" y="23"/>
                    <a:pt x="35" y="21"/>
                  </a:cubicBezTo>
                  <a:cubicBezTo>
                    <a:pt x="35" y="21"/>
                    <a:pt x="35" y="21"/>
                    <a:pt x="35" y="20"/>
                  </a:cubicBezTo>
                  <a:cubicBezTo>
                    <a:pt x="38" y="18"/>
                    <a:pt x="37" y="14"/>
                    <a:pt x="37" y="11"/>
                  </a:cubicBezTo>
                  <a:cubicBezTo>
                    <a:pt x="36" y="10"/>
                    <a:pt x="36" y="9"/>
                    <a:pt x="36" y="9"/>
                  </a:cubicBezTo>
                  <a:cubicBezTo>
                    <a:pt x="36" y="2"/>
                    <a:pt x="32" y="1"/>
                    <a:pt x="30" y="1"/>
                  </a:cubicBezTo>
                  <a:cubicBezTo>
                    <a:pt x="29" y="1"/>
                    <a:pt x="29" y="1"/>
                    <a:pt x="28" y="1"/>
                  </a:cubicBezTo>
                  <a:cubicBezTo>
                    <a:pt x="26" y="1"/>
                    <a:pt x="24" y="2"/>
                    <a:pt x="23" y="2"/>
                  </a:cubicBezTo>
                  <a:cubicBezTo>
                    <a:pt x="20" y="2"/>
                    <a:pt x="18" y="1"/>
                    <a:pt x="17" y="1"/>
                  </a:cubicBezTo>
                  <a:cubicBezTo>
                    <a:pt x="15" y="1"/>
                    <a:pt x="15" y="1"/>
                    <a:pt x="15" y="1"/>
                  </a:cubicBezTo>
                  <a:cubicBezTo>
                    <a:pt x="13" y="1"/>
                    <a:pt x="11" y="0"/>
                    <a:pt x="8" y="0"/>
                  </a:cubicBezTo>
                  <a:cubicBezTo>
                    <a:pt x="6" y="0"/>
                    <a:pt x="4" y="1"/>
                    <a:pt x="2" y="2"/>
                  </a:cubicBezTo>
                  <a:cubicBezTo>
                    <a:pt x="1" y="3"/>
                    <a:pt x="0" y="4"/>
                    <a:pt x="1" y="6"/>
                  </a:cubicBezTo>
                  <a:cubicBezTo>
                    <a:pt x="2" y="11"/>
                    <a:pt x="11" y="15"/>
                    <a:pt x="1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6" name="world map piece"/>
            <p:cNvSpPr>
              <a:spLocks/>
            </p:cNvSpPr>
            <p:nvPr/>
          </p:nvSpPr>
          <p:spPr bwMode="auto">
            <a:xfrm>
              <a:off x="4483100" y="3000375"/>
              <a:ext cx="60325" cy="80963"/>
            </a:xfrm>
            <a:custGeom>
              <a:avLst/>
              <a:gdLst>
                <a:gd name="T0" fmla="*/ 17 w 22"/>
                <a:gd name="T1" fmla="*/ 0 h 29"/>
                <a:gd name="T2" fmla="*/ 12 w 22"/>
                <a:gd name="T3" fmla="*/ 3 h 29"/>
                <a:gd name="T4" fmla="*/ 10 w 22"/>
                <a:gd name="T5" fmla="*/ 6 h 29"/>
                <a:gd name="T6" fmla="*/ 10 w 22"/>
                <a:gd name="T7" fmla="*/ 6 h 29"/>
                <a:gd name="T8" fmla="*/ 6 w 22"/>
                <a:gd name="T9" fmla="*/ 7 h 29"/>
                <a:gd name="T10" fmla="*/ 0 w 22"/>
                <a:gd name="T11" fmla="*/ 12 h 29"/>
                <a:gd name="T12" fmla="*/ 1 w 22"/>
                <a:gd name="T13" fmla="*/ 17 h 29"/>
                <a:gd name="T14" fmla="*/ 3 w 22"/>
                <a:gd name="T15" fmla="*/ 20 h 29"/>
                <a:gd name="T16" fmla="*/ 6 w 22"/>
                <a:gd name="T17" fmla="*/ 21 h 29"/>
                <a:gd name="T18" fmla="*/ 10 w 22"/>
                <a:gd name="T19" fmla="*/ 27 h 29"/>
                <a:gd name="T20" fmla="*/ 11 w 22"/>
                <a:gd name="T21" fmla="*/ 28 h 29"/>
                <a:gd name="T22" fmla="*/ 14 w 22"/>
                <a:gd name="T23" fmla="*/ 29 h 29"/>
                <a:gd name="T24" fmla="*/ 22 w 22"/>
                <a:gd name="T25" fmla="*/ 21 h 29"/>
                <a:gd name="T26" fmla="*/ 20 w 22"/>
                <a:gd name="T27" fmla="*/ 3 h 29"/>
                <a:gd name="T28" fmla="*/ 17 w 22"/>
                <a:gd name="T2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9">
                  <a:moveTo>
                    <a:pt x="17" y="0"/>
                  </a:moveTo>
                  <a:cubicBezTo>
                    <a:pt x="14" y="0"/>
                    <a:pt x="13" y="2"/>
                    <a:pt x="12" y="3"/>
                  </a:cubicBezTo>
                  <a:cubicBezTo>
                    <a:pt x="12" y="4"/>
                    <a:pt x="11" y="5"/>
                    <a:pt x="10" y="6"/>
                  </a:cubicBezTo>
                  <a:cubicBezTo>
                    <a:pt x="10" y="6"/>
                    <a:pt x="10" y="6"/>
                    <a:pt x="10" y="6"/>
                  </a:cubicBezTo>
                  <a:cubicBezTo>
                    <a:pt x="9" y="6"/>
                    <a:pt x="7" y="6"/>
                    <a:pt x="6" y="7"/>
                  </a:cubicBezTo>
                  <a:cubicBezTo>
                    <a:pt x="4" y="8"/>
                    <a:pt x="1" y="9"/>
                    <a:pt x="0" y="12"/>
                  </a:cubicBezTo>
                  <a:cubicBezTo>
                    <a:pt x="0" y="14"/>
                    <a:pt x="0" y="15"/>
                    <a:pt x="1" y="17"/>
                  </a:cubicBezTo>
                  <a:cubicBezTo>
                    <a:pt x="1" y="18"/>
                    <a:pt x="3" y="19"/>
                    <a:pt x="3" y="20"/>
                  </a:cubicBezTo>
                  <a:cubicBezTo>
                    <a:pt x="4" y="20"/>
                    <a:pt x="5" y="20"/>
                    <a:pt x="6" y="21"/>
                  </a:cubicBezTo>
                  <a:cubicBezTo>
                    <a:pt x="6" y="25"/>
                    <a:pt x="7" y="26"/>
                    <a:pt x="10" y="27"/>
                  </a:cubicBezTo>
                  <a:cubicBezTo>
                    <a:pt x="10" y="28"/>
                    <a:pt x="11" y="28"/>
                    <a:pt x="11" y="28"/>
                  </a:cubicBezTo>
                  <a:cubicBezTo>
                    <a:pt x="12" y="29"/>
                    <a:pt x="13" y="29"/>
                    <a:pt x="14" y="29"/>
                  </a:cubicBezTo>
                  <a:cubicBezTo>
                    <a:pt x="18" y="29"/>
                    <a:pt x="21" y="24"/>
                    <a:pt x="22" y="21"/>
                  </a:cubicBezTo>
                  <a:cubicBezTo>
                    <a:pt x="22" y="18"/>
                    <a:pt x="22" y="7"/>
                    <a:pt x="20" y="3"/>
                  </a:cubicBezTo>
                  <a:cubicBezTo>
                    <a:pt x="19" y="0"/>
                    <a:pt x="17" y="0"/>
                    <a:pt x="1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7" name="world map piece"/>
            <p:cNvSpPr>
              <a:spLocks/>
            </p:cNvSpPr>
            <p:nvPr/>
          </p:nvSpPr>
          <p:spPr bwMode="auto">
            <a:xfrm>
              <a:off x="4486275" y="3084513"/>
              <a:ext cx="63500" cy="92075"/>
            </a:xfrm>
            <a:custGeom>
              <a:avLst/>
              <a:gdLst>
                <a:gd name="T0" fmla="*/ 5 w 23"/>
                <a:gd name="T1" fmla="*/ 28 h 33"/>
                <a:gd name="T2" fmla="*/ 10 w 23"/>
                <a:gd name="T3" fmla="*/ 33 h 33"/>
                <a:gd name="T4" fmla="*/ 14 w 23"/>
                <a:gd name="T5" fmla="*/ 31 h 33"/>
                <a:gd name="T6" fmla="*/ 16 w 23"/>
                <a:gd name="T7" fmla="*/ 28 h 33"/>
                <a:gd name="T8" fmla="*/ 18 w 23"/>
                <a:gd name="T9" fmla="*/ 27 h 33"/>
                <a:gd name="T10" fmla="*/ 21 w 23"/>
                <a:gd name="T11" fmla="*/ 24 h 33"/>
                <a:gd name="T12" fmla="*/ 22 w 23"/>
                <a:gd name="T13" fmla="*/ 14 h 33"/>
                <a:gd name="T14" fmla="*/ 21 w 23"/>
                <a:gd name="T15" fmla="*/ 8 h 33"/>
                <a:gd name="T16" fmla="*/ 20 w 23"/>
                <a:gd name="T17" fmla="*/ 2 h 33"/>
                <a:gd name="T18" fmla="*/ 13 w 23"/>
                <a:gd name="T19" fmla="*/ 1 h 33"/>
                <a:gd name="T20" fmla="*/ 11 w 23"/>
                <a:gd name="T21" fmla="*/ 1 h 33"/>
                <a:gd name="T22" fmla="*/ 2 w 23"/>
                <a:gd name="T23" fmla="*/ 8 h 33"/>
                <a:gd name="T24" fmla="*/ 1 w 23"/>
                <a:gd name="T25" fmla="*/ 9 h 33"/>
                <a:gd name="T26" fmla="*/ 1 w 23"/>
                <a:gd name="T27" fmla="*/ 9 h 33"/>
                <a:gd name="T28" fmla="*/ 5 w 23"/>
                <a:gd name="T29" fmla="*/ 21 h 33"/>
                <a:gd name="T30" fmla="*/ 5 w 23"/>
                <a:gd name="T31" fmla="*/ 22 h 33"/>
                <a:gd name="T32" fmla="*/ 5 w 23"/>
                <a:gd name="T33" fmla="*/ 22 h 33"/>
                <a:gd name="T34" fmla="*/ 5 w 23"/>
                <a:gd name="T35"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33">
                  <a:moveTo>
                    <a:pt x="5" y="28"/>
                  </a:moveTo>
                  <a:cubicBezTo>
                    <a:pt x="5" y="29"/>
                    <a:pt x="5" y="33"/>
                    <a:pt x="10" y="33"/>
                  </a:cubicBezTo>
                  <a:cubicBezTo>
                    <a:pt x="11" y="33"/>
                    <a:pt x="13" y="33"/>
                    <a:pt x="14" y="31"/>
                  </a:cubicBezTo>
                  <a:cubicBezTo>
                    <a:pt x="15" y="30"/>
                    <a:pt x="16" y="29"/>
                    <a:pt x="16" y="28"/>
                  </a:cubicBezTo>
                  <a:cubicBezTo>
                    <a:pt x="17" y="28"/>
                    <a:pt x="17" y="28"/>
                    <a:pt x="18" y="27"/>
                  </a:cubicBezTo>
                  <a:cubicBezTo>
                    <a:pt x="19" y="26"/>
                    <a:pt x="20" y="26"/>
                    <a:pt x="21" y="24"/>
                  </a:cubicBezTo>
                  <a:cubicBezTo>
                    <a:pt x="23" y="22"/>
                    <a:pt x="22" y="18"/>
                    <a:pt x="22" y="14"/>
                  </a:cubicBezTo>
                  <a:cubicBezTo>
                    <a:pt x="21" y="12"/>
                    <a:pt x="21" y="11"/>
                    <a:pt x="21" y="8"/>
                  </a:cubicBezTo>
                  <a:cubicBezTo>
                    <a:pt x="21" y="6"/>
                    <a:pt x="21" y="4"/>
                    <a:pt x="20" y="2"/>
                  </a:cubicBezTo>
                  <a:cubicBezTo>
                    <a:pt x="18" y="1"/>
                    <a:pt x="16" y="0"/>
                    <a:pt x="13" y="1"/>
                  </a:cubicBezTo>
                  <a:cubicBezTo>
                    <a:pt x="13" y="1"/>
                    <a:pt x="12" y="1"/>
                    <a:pt x="11" y="1"/>
                  </a:cubicBezTo>
                  <a:cubicBezTo>
                    <a:pt x="6" y="1"/>
                    <a:pt x="5" y="4"/>
                    <a:pt x="2" y="8"/>
                  </a:cubicBezTo>
                  <a:cubicBezTo>
                    <a:pt x="1" y="9"/>
                    <a:pt x="1" y="9"/>
                    <a:pt x="1" y="9"/>
                  </a:cubicBezTo>
                  <a:cubicBezTo>
                    <a:pt x="1" y="9"/>
                    <a:pt x="1" y="9"/>
                    <a:pt x="1" y="9"/>
                  </a:cubicBezTo>
                  <a:cubicBezTo>
                    <a:pt x="1" y="10"/>
                    <a:pt x="0" y="17"/>
                    <a:pt x="5" y="21"/>
                  </a:cubicBezTo>
                  <a:cubicBezTo>
                    <a:pt x="5" y="22"/>
                    <a:pt x="5" y="22"/>
                    <a:pt x="5" y="22"/>
                  </a:cubicBezTo>
                  <a:cubicBezTo>
                    <a:pt x="5" y="22"/>
                    <a:pt x="5" y="22"/>
                    <a:pt x="5" y="22"/>
                  </a:cubicBezTo>
                  <a:cubicBezTo>
                    <a:pt x="5" y="23"/>
                    <a:pt x="5" y="25"/>
                    <a:pt x="5"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8" name="world map piece"/>
            <p:cNvSpPr>
              <a:spLocks/>
            </p:cNvSpPr>
            <p:nvPr/>
          </p:nvSpPr>
          <p:spPr bwMode="auto">
            <a:xfrm>
              <a:off x="5889625" y="727075"/>
              <a:ext cx="117475" cy="123825"/>
            </a:xfrm>
            <a:custGeom>
              <a:avLst/>
              <a:gdLst>
                <a:gd name="T0" fmla="*/ 4 w 42"/>
                <a:gd name="T1" fmla="*/ 22 h 44"/>
                <a:gd name="T2" fmla="*/ 5 w 42"/>
                <a:gd name="T3" fmla="*/ 28 h 44"/>
                <a:gd name="T4" fmla="*/ 4 w 42"/>
                <a:gd name="T5" fmla="*/ 33 h 44"/>
                <a:gd name="T6" fmla="*/ 4 w 42"/>
                <a:gd name="T7" fmla="*/ 35 h 44"/>
                <a:gd name="T8" fmla="*/ 5 w 42"/>
                <a:gd name="T9" fmla="*/ 36 h 44"/>
                <a:gd name="T10" fmla="*/ 21 w 42"/>
                <a:gd name="T11" fmla="*/ 44 h 44"/>
                <a:gd name="T12" fmla="*/ 26 w 42"/>
                <a:gd name="T13" fmla="*/ 44 h 44"/>
                <a:gd name="T14" fmla="*/ 32 w 42"/>
                <a:gd name="T15" fmla="*/ 40 h 44"/>
                <a:gd name="T16" fmla="*/ 36 w 42"/>
                <a:gd name="T17" fmla="*/ 36 h 44"/>
                <a:gd name="T18" fmla="*/ 42 w 42"/>
                <a:gd name="T19" fmla="*/ 27 h 44"/>
                <a:gd name="T20" fmla="*/ 36 w 42"/>
                <a:gd name="T21" fmla="*/ 17 h 44"/>
                <a:gd name="T22" fmla="*/ 32 w 42"/>
                <a:gd name="T23" fmla="*/ 11 h 44"/>
                <a:gd name="T24" fmla="*/ 25 w 42"/>
                <a:gd name="T25" fmla="*/ 6 h 44"/>
                <a:gd name="T26" fmla="*/ 21 w 42"/>
                <a:gd name="T27" fmla="*/ 3 h 44"/>
                <a:gd name="T28" fmla="*/ 11 w 42"/>
                <a:gd name="T29" fmla="*/ 0 h 44"/>
                <a:gd name="T30" fmla="*/ 6 w 42"/>
                <a:gd name="T31" fmla="*/ 1 h 44"/>
                <a:gd name="T32" fmla="*/ 3 w 42"/>
                <a:gd name="T33" fmla="*/ 18 h 44"/>
                <a:gd name="T34" fmla="*/ 4 w 42"/>
                <a:gd name="T35"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44">
                  <a:moveTo>
                    <a:pt x="4" y="22"/>
                  </a:moveTo>
                  <a:cubicBezTo>
                    <a:pt x="5" y="26"/>
                    <a:pt x="5" y="27"/>
                    <a:pt x="5" y="28"/>
                  </a:cubicBezTo>
                  <a:cubicBezTo>
                    <a:pt x="4" y="28"/>
                    <a:pt x="4" y="30"/>
                    <a:pt x="4" y="33"/>
                  </a:cubicBezTo>
                  <a:cubicBezTo>
                    <a:pt x="4" y="35"/>
                    <a:pt x="4" y="35"/>
                    <a:pt x="4" y="35"/>
                  </a:cubicBezTo>
                  <a:cubicBezTo>
                    <a:pt x="5" y="36"/>
                    <a:pt x="5" y="36"/>
                    <a:pt x="5" y="36"/>
                  </a:cubicBezTo>
                  <a:cubicBezTo>
                    <a:pt x="5" y="37"/>
                    <a:pt x="10" y="42"/>
                    <a:pt x="21" y="44"/>
                  </a:cubicBezTo>
                  <a:cubicBezTo>
                    <a:pt x="23" y="44"/>
                    <a:pt x="25" y="44"/>
                    <a:pt x="26" y="44"/>
                  </a:cubicBezTo>
                  <a:cubicBezTo>
                    <a:pt x="29" y="44"/>
                    <a:pt x="31" y="42"/>
                    <a:pt x="32" y="40"/>
                  </a:cubicBezTo>
                  <a:cubicBezTo>
                    <a:pt x="32" y="39"/>
                    <a:pt x="33" y="39"/>
                    <a:pt x="36" y="36"/>
                  </a:cubicBezTo>
                  <a:cubicBezTo>
                    <a:pt x="38" y="33"/>
                    <a:pt x="41" y="31"/>
                    <a:pt x="42" y="27"/>
                  </a:cubicBezTo>
                  <a:cubicBezTo>
                    <a:pt x="42" y="23"/>
                    <a:pt x="39" y="20"/>
                    <a:pt x="36" y="17"/>
                  </a:cubicBezTo>
                  <a:cubicBezTo>
                    <a:pt x="33" y="14"/>
                    <a:pt x="32" y="12"/>
                    <a:pt x="32" y="11"/>
                  </a:cubicBezTo>
                  <a:cubicBezTo>
                    <a:pt x="30" y="8"/>
                    <a:pt x="29" y="6"/>
                    <a:pt x="25" y="6"/>
                  </a:cubicBezTo>
                  <a:cubicBezTo>
                    <a:pt x="23" y="5"/>
                    <a:pt x="22" y="4"/>
                    <a:pt x="21" y="3"/>
                  </a:cubicBezTo>
                  <a:cubicBezTo>
                    <a:pt x="18" y="1"/>
                    <a:pt x="15" y="0"/>
                    <a:pt x="11" y="0"/>
                  </a:cubicBezTo>
                  <a:cubicBezTo>
                    <a:pt x="10" y="0"/>
                    <a:pt x="8" y="1"/>
                    <a:pt x="6" y="1"/>
                  </a:cubicBezTo>
                  <a:cubicBezTo>
                    <a:pt x="0" y="6"/>
                    <a:pt x="1" y="12"/>
                    <a:pt x="3" y="18"/>
                  </a:cubicBezTo>
                  <a:cubicBezTo>
                    <a:pt x="3" y="20"/>
                    <a:pt x="4" y="21"/>
                    <a:pt x="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9" name="world map piece"/>
            <p:cNvSpPr>
              <a:spLocks/>
            </p:cNvSpPr>
            <p:nvPr/>
          </p:nvSpPr>
          <p:spPr bwMode="auto">
            <a:xfrm>
              <a:off x="5970588" y="803275"/>
              <a:ext cx="165100" cy="147638"/>
            </a:xfrm>
            <a:custGeom>
              <a:avLst/>
              <a:gdLst>
                <a:gd name="T0" fmla="*/ 7 w 59"/>
                <a:gd name="T1" fmla="*/ 14 h 53"/>
                <a:gd name="T2" fmla="*/ 3 w 59"/>
                <a:gd name="T3" fmla="*/ 24 h 53"/>
                <a:gd name="T4" fmla="*/ 2 w 59"/>
                <a:gd name="T5" fmla="*/ 28 h 53"/>
                <a:gd name="T6" fmla="*/ 0 w 59"/>
                <a:gd name="T7" fmla="*/ 30 h 53"/>
                <a:gd name="T8" fmla="*/ 1 w 59"/>
                <a:gd name="T9" fmla="*/ 32 h 53"/>
                <a:gd name="T10" fmla="*/ 19 w 59"/>
                <a:gd name="T11" fmla="*/ 50 h 53"/>
                <a:gd name="T12" fmla="*/ 29 w 59"/>
                <a:gd name="T13" fmla="*/ 53 h 53"/>
                <a:gd name="T14" fmla="*/ 34 w 59"/>
                <a:gd name="T15" fmla="*/ 52 h 53"/>
                <a:gd name="T16" fmla="*/ 45 w 59"/>
                <a:gd name="T17" fmla="*/ 51 h 53"/>
                <a:gd name="T18" fmla="*/ 57 w 59"/>
                <a:gd name="T19" fmla="*/ 47 h 53"/>
                <a:gd name="T20" fmla="*/ 57 w 59"/>
                <a:gd name="T21" fmla="*/ 36 h 53"/>
                <a:gd name="T22" fmla="*/ 54 w 59"/>
                <a:gd name="T23" fmla="*/ 30 h 53"/>
                <a:gd name="T24" fmla="*/ 49 w 59"/>
                <a:gd name="T25" fmla="*/ 21 h 53"/>
                <a:gd name="T26" fmla="*/ 47 w 59"/>
                <a:gd name="T27" fmla="*/ 14 h 53"/>
                <a:gd name="T28" fmla="*/ 31 w 59"/>
                <a:gd name="T29" fmla="*/ 6 h 53"/>
                <a:gd name="T30" fmla="*/ 25 w 59"/>
                <a:gd name="T31" fmla="*/ 6 h 53"/>
                <a:gd name="T32" fmla="*/ 25 w 59"/>
                <a:gd name="T33" fmla="*/ 4 h 53"/>
                <a:gd name="T34" fmla="*/ 19 w 59"/>
                <a:gd name="T35" fmla="*/ 0 h 53"/>
                <a:gd name="T36" fmla="*/ 10 w 59"/>
                <a:gd name="T37" fmla="*/ 8 h 53"/>
                <a:gd name="T38" fmla="*/ 7 w 59"/>
                <a:gd name="T39" fmla="*/ 1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53">
                  <a:moveTo>
                    <a:pt x="7" y="14"/>
                  </a:moveTo>
                  <a:cubicBezTo>
                    <a:pt x="3" y="18"/>
                    <a:pt x="3" y="22"/>
                    <a:pt x="3" y="24"/>
                  </a:cubicBezTo>
                  <a:cubicBezTo>
                    <a:pt x="3" y="27"/>
                    <a:pt x="3" y="28"/>
                    <a:pt x="2" y="28"/>
                  </a:cubicBezTo>
                  <a:cubicBezTo>
                    <a:pt x="0" y="30"/>
                    <a:pt x="0" y="30"/>
                    <a:pt x="0" y="30"/>
                  </a:cubicBezTo>
                  <a:cubicBezTo>
                    <a:pt x="1" y="32"/>
                    <a:pt x="1" y="32"/>
                    <a:pt x="1" y="32"/>
                  </a:cubicBezTo>
                  <a:cubicBezTo>
                    <a:pt x="1" y="33"/>
                    <a:pt x="5" y="46"/>
                    <a:pt x="19" y="50"/>
                  </a:cubicBezTo>
                  <a:cubicBezTo>
                    <a:pt x="23" y="52"/>
                    <a:pt x="26" y="53"/>
                    <a:pt x="29" y="53"/>
                  </a:cubicBezTo>
                  <a:cubicBezTo>
                    <a:pt x="30" y="53"/>
                    <a:pt x="32" y="53"/>
                    <a:pt x="34" y="52"/>
                  </a:cubicBezTo>
                  <a:cubicBezTo>
                    <a:pt x="36" y="51"/>
                    <a:pt x="40" y="51"/>
                    <a:pt x="45" y="51"/>
                  </a:cubicBezTo>
                  <a:cubicBezTo>
                    <a:pt x="51" y="51"/>
                    <a:pt x="55" y="50"/>
                    <a:pt x="57" y="47"/>
                  </a:cubicBezTo>
                  <a:cubicBezTo>
                    <a:pt x="59" y="44"/>
                    <a:pt x="58" y="41"/>
                    <a:pt x="57" y="36"/>
                  </a:cubicBezTo>
                  <a:cubicBezTo>
                    <a:pt x="56" y="34"/>
                    <a:pt x="55" y="33"/>
                    <a:pt x="54" y="30"/>
                  </a:cubicBezTo>
                  <a:cubicBezTo>
                    <a:pt x="53" y="27"/>
                    <a:pt x="52" y="23"/>
                    <a:pt x="49" y="21"/>
                  </a:cubicBezTo>
                  <a:cubicBezTo>
                    <a:pt x="49" y="18"/>
                    <a:pt x="49" y="17"/>
                    <a:pt x="47" y="14"/>
                  </a:cubicBezTo>
                  <a:cubicBezTo>
                    <a:pt x="45" y="11"/>
                    <a:pt x="40" y="8"/>
                    <a:pt x="31" y="6"/>
                  </a:cubicBezTo>
                  <a:cubicBezTo>
                    <a:pt x="29" y="6"/>
                    <a:pt x="27" y="6"/>
                    <a:pt x="25" y="6"/>
                  </a:cubicBezTo>
                  <a:cubicBezTo>
                    <a:pt x="25" y="6"/>
                    <a:pt x="25" y="5"/>
                    <a:pt x="25" y="4"/>
                  </a:cubicBezTo>
                  <a:cubicBezTo>
                    <a:pt x="23" y="1"/>
                    <a:pt x="21" y="0"/>
                    <a:pt x="19" y="0"/>
                  </a:cubicBezTo>
                  <a:cubicBezTo>
                    <a:pt x="14" y="0"/>
                    <a:pt x="13" y="4"/>
                    <a:pt x="10" y="8"/>
                  </a:cubicBezTo>
                  <a:cubicBezTo>
                    <a:pt x="9" y="11"/>
                    <a:pt x="8" y="13"/>
                    <a:pt x="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0" name="world map piece"/>
            <p:cNvSpPr>
              <a:spLocks/>
            </p:cNvSpPr>
            <p:nvPr/>
          </p:nvSpPr>
          <p:spPr bwMode="auto">
            <a:xfrm>
              <a:off x="6132513" y="847725"/>
              <a:ext cx="133350" cy="149225"/>
            </a:xfrm>
            <a:custGeom>
              <a:avLst/>
              <a:gdLst>
                <a:gd name="T0" fmla="*/ 10 w 48"/>
                <a:gd name="T1" fmla="*/ 53 h 54"/>
                <a:gd name="T2" fmla="*/ 14 w 48"/>
                <a:gd name="T3" fmla="*/ 54 h 54"/>
                <a:gd name="T4" fmla="*/ 16 w 48"/>
                <a:gd name="T5" fmla="*/ 54 h 54"/>
                <a:gd name="T6" fmla="*/ 19 w 48"/>
                <a:gd name="T7" fmla="*/ 52 h 54"/>
                <a:gd name="T8" fmla="*/ 26 w 48"/>
                <a:gd name="T9" fmla="*/ 48 h 54"/>
                <a:gd name="T10" fmla="*/ 33 w 48"/>
                <a:gd name="T11" fmla="*/ 44 h 54"/>
                <a:gd name="T12" fmla="*/ 47 w 48"/>
                <a:gd name="T13" fmla="*/ 33 h 54"/>
                <a:gd name="T14" fmla="*/ 46 w 48"/>
                <a:gd name="T15" fmla="*/ 24 h 54"/>
                <a:gd name="T16" fmla="*/ 32 w 48"/>
                <a:gd name="T17" fmla="*/ 12 h 54"/>
                <a:gd name="T18" fmla="*/ 27 w 48"/>
                <a:gd name="T19" fmla="*/ 9 h 54"/>
                <a:gd name="T20" fmla="*/ 17 w 48"/>
                <a:gd name="T21" fmla="*/ 0 h 54"/>
                <a:gd name="T22" fmla="*/ 10 w 48"/>
                <a:gd name="T23" fmla="*/ 3 h 54"/>
                <a:gd name="T24" fmla="*/ 6 w 48"/>
                <a:gd name="T25" fmla="*/ 27 h 54"/>
                <a:gd name="T26" fmla="*/ 5 w 48"/>
                <a:gd name="T27" fmla="*/ 34 h 54"/>
                <a:gd name="T28" fmla="*/ 3 w 48"/>
                <a:gd name="T29" fmla="*/ 50 h 54"/>
                <a:gd name="T30" fmla="*/ 10 w 48"/>
                <a:gd name="T31"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54">
                  <a:moveTo>
                    <a:pt x="10" y="53"/>
                  </a:moveTo>
                  <a:cubicBezTo>
                    <a:pt x="11" y="53"/>
                    <a:pt x="13" y="54"/>
                    <a:pt x="14" y="54"/>
                  </a:cubicBezTo>
                  <a:cubicBezTo>
                    <a:pt x="15" y="54"/>
                    <a:pt x="15" y="54"/>
                    <a:pt x="16" y="54"/>
                  </a:cubicBezTo>
                  <a:cubicBezTo>
                    <a:pt x="17" y="54"/>
                    <a:pt x="18" y="53"/>
                    <a:pt x="19" y="52"/>
                  </a:cubicBezTo>
                  <a:cubicBezTo>
                    <a:pt x="20" y="51"/>
                    <a:pt x="21" y="50"/>
                    <a:pt x="26" y="48"/>
                  </a:cubicBezTo>
                  <a:cubicBezTo>
                    <a:pt x="28" y="46"/>
                    <a:pt x="31" y="45"/>
                    <a:pt x="33" y="44"/>
                  </a:cubicBezTo>
                  <a:cubicBezTo>
                    <a:pt x="40" y="40"/>
                    <a:pt x="46" y="38"/>
                    <a:pt x="47" y="33"/>
                  </a:cubicBezTo>
                  <a:cubicBezTo>
                    <a:pt x="48" y="30"/>
                    <a:pt x="48" y="28"/>
                    <a:pt x="46" y="24"/>
                  </a:cubicBezTo>
                  <a:cubicBezTo>
                    <a:pt x="43" y="18"/>
                    <a:pt x="36" y="15"/>
                    <a:pt x="32" y="12"/>
                  </a:cubicBezTo>
                  <a:cubicBezTo>
                    <a:pt x="31" y="11"/>
                    <a:pt x="28" y="10"/>
                    <a:pt x="27" y="9"/>
                  </a:cubicBezTo>
                  <a:cubicBezTo>
                    <a:pt x="27" y="6"/>
                    <a:pt x="23" y="0"/>
                    <a:pt x="17" y="0"/>
                  </a:cubicBezTo>
                  <a:cubicBezTo>
                    <a:pt x="16" y="0"/>
                    <a:pt x="13" y="1"/>
                    <a:pt x="10" y="3"/>
                  </a:cubicBezTo>
                  <a:cubicBezTo>
                    <a:pt x="5" y="9"/>
                    <a:pt x="6" y="24"/>
                    <a:pt x="6" y="27"/>
                  </a:cubicBezTo>
                  <a:cubicBezTo>
                    <a:pt x="6" y="28"/>
                    <a:pt x="5" y="31"/>
                    <a:pt x="5" y="34"/>
                  </a:cubicBezTo>
                  <a:cubicBezTo>
                    <a:pt x="2" y="39"/>
                    <a:pt x="0" y="45"/>
                    <a:pt x="3" y="50"/>
                  </a:cubicBezTo>
                  <a:cubicBezTo>
                    <a:pt x="4" y="51"/>
                    <a:pt x="5" y="53"/>
                    <a:pt x="10"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1" name="world map piece"/>
            <p:cNvSpPr>
              <a:spLocks/>
            </p:cNvSpPr>
            <p:nvPr/>
          </p:nvSpPr>
          <p:spPr bwMode="auto">
            <a:xfrm>
              <a:off x="7072313" y="804863"/>
              <a:ext cx="196850" cy="157163"/>
            </a:xfrm>
            <a:custGeom>
              <a:avLst/>
              <a:gdLst>
                <a:gd name="T0" fmla="*/ 6 w 71"/>
                <a:gd name="T1" fmla="*/ 29 h 56"/>
                <a:gd name="T2" fmla="*/ 9 w 71"/>
                <a:gd name="T3" fmla="*/ 31 h 56"/>
                <a:gd name="T4" fmla="*/ 9 w 71"/>
                <a:gd name="T5" fmla="*/ 31 h 56"/>
                <a:gd name="T6" fmla="*/ 11 w 71"/>
                <a:gd name="T7" fmla="*/ 38 h 56"/>
                <a:gd name="T8" fmla="*/ 16 w 71"/>
                <a:gd name="T9" fmla="*/ 47 h 56"/>
                <a:gd name="T10" fmla="*/ 22 w 71"/>
                <a:gd name="T11" fmla="*/ 50 h 56"/>
                <a:gd name="T12" fmla="*/ 24 w 71"/>
                <a:gd name="T13" fmla="*/ 52 h 56"/>
                <a:gd name="T14" fmla="*/ 36 w 71"/>
                <a:gd name="T15" fmla="*/ 56 h 56"/>
                <a:gd name="T16" fmla="*/ 47 w 71"/>
                <a:gd name="T17" fmla="*/ 52 h 56"/>
                <a:gd name="T18" fmla="*/ 48 w 71"/>
                <a:gd name="T19" fmla="*/ 47 h 56"/>
                <a:gd name="T20" fmla="*/ 54 w 71"/>
                <a:gd name="T21" fmla="*/ 43 h 56"/>
                <a:gd name="T22" fmla="*/ 63 w 71"/>
                <a:gd name="T23" fmla="*/ 38 h 56"/>
                <a:gd name="T24" fmla="*/ 66 w 71"/>
                <a:gd name="T25" fmla="*/ 38 h 56"/>
                <a:gd name="T26" fmla="*/ 71 w 71"/>
                <a:gd name="T27" fmla="*/ 32 h 56"/>
                <a:gd name="T28" fmla="*/ 64 w 71"/>
                <a:gd name="T29" fmla="*/ 27 h 56"/>
                <a:gd name="T30" fmla="*/ 58 w 71"/>
                <a:gd name="T31" fmla="*/ 24 h 56"/>
                <a:gd name="T32" fmla="*/ 49 w 71"/>
                <a:gd name="T33" fmla="*/ 9 h 56"/>
                <a:gd name="T34" fmla="*/ 49 w 71"/>
                <a:gd name="T35" fmla="*/ 7 h 56"/>
                <a:gd name="T36" fmla="*/ 43 w 71"/>
                <a:gd name="T37" fmla="*/ 0 h 56"/>
                <a:gd name="T38" fmla="*/ 41 w 71"/>
                <a:gd name="T39" fmla="*/ 0 h 56"/>
                <a:gd name="T40" fmla="*/ 37 w 71"/>
                <a:gd name="T41" fmla="*/ 0 h 56"/>
                <a:gd name="T42" fmla="*/ 36 w 71"/>
                <a:gd name="T43" fmla="*/ 0 h 56"/>
                <a:gd name="T44" fmla="*/ 31 w 71"/>
                <a:gd name="T45" fmla="*/ 2 h 56"/>
                <a:gd name="T46" fmla="*/ 31 w 71"/>
                <a:gd name="T47" fmla="*/ 12 h 56"/>
                <a:gd name="T48" fmla="*/ 32 w 71"/>
                <a:gd name="T49" fmla="*/ 14 h 56"/>
                <a:gd name="T50" fmla="*/ 30 w 71"/>
                <a:gd name="T51" fmla="*/ 11 h 56"/>
                <a:gd name="T52" fmla="*/ 27 w 71"/>
                <a:gd name="T53" fmla="*/ 10 h 56"/>
                <a:gd name="T54" fmla="*/ 5 w 71"/>
                <a:gd name="T55" fmla="*/ 10 h 56"/>
                <a:gd name="T56" fmla="*/ 1 w 71"/>
                <a:gd name="T57" fmla="*/ 21 h 56"/>
                <a:gd name="T58" fmla="*/ 6 w 71"/>
                <a:gd name="T59" fmla="*/ 2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56">
                  <a:moveTo>
                    <a:pt x="6" y="29"/>
                  </a:moveTo>
                  <a:cubicBezTo>
                    <a:pt x="8" y="31"/>
                    <a:pt x="9" y="31"/>
                    <a:pt x="9" y="31"/>
                  </a:cubicBezTo>
                  <a:cubicBezTo>
                    <a:pt x="9" y="31"/>
                    <a:pt x="9" y="31"/>
                    <a:pt x="9" y="31"/>
                  </a:cubicBezTo>
                  <a:cubicBezTo>
                    <a:pt x="11" y="32"/>
                    <a:pt x="12" y="35"/>
                    <a:pt x="11" y="38"/>
                  </a:cubicBezTo>
                  <a:cubicBezTo>
                    <a:pt x="9" y="44"/>
                    <a:pt x="14" y="46"/>
                    <a:pt x="16" y="47"/>
                  </a:cubicBezTo>
                  <a:cubicBezTo>
                    <a:pt x="18" y="48"/>
                    <a:pt x="20" y="49"/>
                    <a:pt x="22" y="50"/>
                  </a:cubicBezTo>
                  <a:cubicBezTo>
                    <a:pt x="24" y="52"/>
                    <a:pt x="24" y="52"/>
                    <a:pt x="24" y="52"/>
                  </a:cubicBezTo>
                  <a:cubicBezTo>
                    <a:pt x="29" y="56"/>
                    <a:pt x="30" y="56"/>
                    <a:pt x="36" y="56"/>
                  </a:cubicBezTo>
                  <a:cubicBezTo>
                    <a:pt x="41" y="56"/>
                    <a:pt x="45" y="54"/>
                    <a:pt x="47" y="52"/>
                  </a:cubicBezTo>
                  <a:cubicBezTo>
                    <a:pt x="47" y="50"/>
                    <a:pt x="48" y="49"/>
                    <a:pt x="48" y="47"/>
                  </a:cubicBezTo>
                  <a:cubicBezTo>
                    <a:pt x="51" y="47"/>
                    <a:pt x="52" y="46"/>
                    <a:pt x="54" y="43"/>
                  </a:cubicBezTo>
                  <a:cubicBezTo>
                    <a:pt x="56" y="41"/>
                    <a:pt x="58" y="40"/>
                    <a:pt x="63" y="38"/>
                  </a:cubicBezTo>
                  <a:cubicBezTo>
                    <a:pt x="64" y="38"/>
                    <a:pt x="65" y="38"/>
                    <a:pt x="66" y="38"/>
                  </a:cubicBezTo>
                  <a:cubicBezTo>
                    <a:pt x="68" y="37"/>
                    <a:pt x="71" y="36"/>
                    <a:pt x="71" y="32"/>
                  </a:cubicBezTo>
                  <a:cubicBezTo>
                    <a:pt x="71" y="29"/>
                    <a:pt x="68" y="28"/>
                    <a:pt x="64" y="27"/>
                  </a:cubicBezTo>
                  <a:cubicBezTo>
                    <a:pt x="62" y="26"/>
                    <a:pt x="59" y="25"/>
                    <a:pt x="58" y="24"/>
                  </a:cubicBezTo>
                  <a:cubicBezTo>
                    <a:pt x="52" y="20"/>
                    <a:pt x="51" y="16"/>
                    <a:pt x="49" y="9"/>
                  </a:cubicBezTo>
                  <a:cubicBezTo>
                    <a:pt x="49" y="7"/>
                    <a:pt x="49" y="7"/>
                    <a:pt x="49" y="7"/>
                  </a:cubicBezTo>
                  <a:cubicBezTo>
                    <a:pt x="48" y="3"/>
                    <a:pt x="47" y="0"/>
                    <a:pt x="43" y="0"/>
                  </a:cubicBezTo>
                  <a:cubicBezTo>
                    <a:pt x="43" y="0"/>
                    <a:pt x="42" y="0"/>
                    <a:pt x="41" y="0"/>
                  </a:cubicBezTo>
                  <a:cubicBezTo>
                    <a:pt x="41" y="0"/>
                    <a:pt x="40" y="0"/>
                    <a:pt x="37" y="0"/>
                  </a:cubicBezTo>
                  <a:cubicBezTo>
                    <a:pt x="36" y="0"/>
                    <a:pt x="36" y="0"/>
                    <a:pt x="36" y="0"/>
                  </a:cubicBezTo>
                  <a:cubicBezTo>
                    <a:pt x="33" y="0"/>
                    <a:pt x="31" y="1"/>
                    <a:pt x="31" y="2"/>
                  </a:cubicBezTo>
                  <a:cubicBezTo>
                    <a:pt x="29" y="5"/>
                    <a:pt x="30" y="9"/>
                    <a:pt x="31" y="12"/>
                  </a:cubicBezTo>
                  <a:cubicBezTo>
                    <a:pt x="32" y="13"/>
                    <a:pt x="32" y="13"/>
                    <a:pt x="32" y="14"/>
                  </a:cubicBezTo>
                  <a:cubicBezTo>
                    <a:pt x="31" y="13"/>
                    <a:pt x="31" y="12"/>
                    <a:pt x="30" y="11"/>
                  </a:cubicBezTo>
                  <a:cubicBezTo>
                    <a:pt x="29" y="11"/>
                    <a:pt x="28" y="11"/>
                    <a:pt x="27" y="10"/>
                  </a:cubicBezTo>
                  <a:cubicBezTo>
                    <a:pt x="20" y="3"/>
                    <a:pt x="12" y="4"/>
                    <a:pt x="5" y="10"/>
                  </a:cubicBezTo>
                  <a:cubicBezTo>
                    <a:pt x="2" y="13"/>
                    <a:pt x="0" y="16"/>
                    <a:pt x="1" y="21"/>
                  </a:cubicBezTo>
                  <a:cubicBezTo>
                    <a:pt x="1" y="24"/>
                    <a:pt x="3" y="27"/>
                    <a:pt x="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2" name="world map piece"/>
            <p:cNvSpPr>
              <a:spLocks/>
            </p:cNvSpPr>
            <p:nvPr/>
          </p:nvSpPr>
          <p:spPr bwMode="auto">
            <a:xfrm>
              <a:off x="7216775" y="792163"/>
              <a:ext cx="84138" cy="85725"/>
            </a:xfrm>
            <a:custGeom>
              <a:avLst/>
              <a:gdLst>
                <a:gd name="T0" fmla="*/ 14 w 30"/>
                <a:gd name="T1" fmla="*/ 31 h 31"/>
                <a:gd name="T2" fmla="*/ 19 w 30"/>
                <a:gd name="T3" fmla="*/ 30 h 31"/>
                <a:gd name="T4" fmla="*/ 22 w 30"/>
                <a:gd name="T5" fmla="*/ 30 h 31"/>
                <a:gd name="T6" fmla="*/ 29 w 30"/>
                <a:gd name="T7" fmla="*/ 27 h 31"/>
                <a:gd name="T8" fmla="*/ 22 w 30"/>
                <a:gd name="T9" fmla="*/ 16 h 31"/>
                <a:gd name="T10" fmla="*/ 22 w 30"/>
                <a:gd name="T11" fmla="*/ 15 h 31"/>
                <a:gd name="T12" fmla="*/ 21 w 30"/>
                <a:gd name="T13" fmla="*/ 14 h 31"/>
                <a:gd name="T14" fmla="*/ 22 w 30"/>
                <a:gd name="T15" fmla="*/ 8 h 31"/>
                <a:gd name="T16" fmla="*/ 21 w 30"/>
                <a:gd name="T17" fmla="*/ 3 h 31"/>
                <a:gd name="T18" fmla="*/ 15 w 30"/>
                <a:gd name="T19" fmla="*/ 0 h 31"/>
                <a:gd name="T20" fmla="*/ 4 w 30"/>
                <a:gd name="T21" fmla="*/ 6 h 31"/>
                <a:gd name="T22" fmla="*/ 4 w 30"/>
                <a:gd name="T23" fmla="*/ 26 h 31"/>
                <a:gd name="T24" fmla="*/ 14 w 30"/>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1">
                  <a:moveTo>
                    <a:pt x="14" y="31"/>
                  </a:moveTo>
                  <a:cubicBezTo>
                    <a:pt x="16" y="31"/>
                    <a:pt x="17" y="31"/>
                    <a:pt x="19" y="30"/>
                  </a:cubicBezTo>
                  <a:cubicBezTo>
                    <a:pt x="20" y="30"/>
                    <a:pt x="21" y="30"/>
                    <a:pt x="22" y="30"/>
                  </a:cubicBezTo>
                  <a:cubicBezTo>
                    <a:pt x="24" y="30"/>
                    <a:pt x="27" y="30"/>
                    <a:pt x="29" y="27"/>
                  </a:cubicBezTo>
                  <a:cubicBezTo>
                    <a:pt x="30" y="22"/>
                    <a:pt x="27" y="20"/>
                    <a:pt x="22" y="16"/>
                  </a:cubicBezTo>
                  <a:cubicBezTo>
                    <a:pt x="22" y="15"/>
                    <a:pt x="22" y="15"/>
                    <a:pt x="22" y="15"/>
                  </a:cubicBezTo>
                  <a:cubicBezTo>
                    <a:pt x="21" y="14"/>
                    <a:pt x="21" y="14"/>
                    <a:pt x="21" y="14"/>
                  </a:cubicBezTo>
                  <a:cubicBezTo>
                    <a:pt x="21" y="13"/>
                    <a:pt x="22" y="10"/>
                    <a:pt x="22" y="8"/>
                  </a:cubicBezTo>
                  <a:cubicBezTo>
                    <a:pt x="22" y="5"/>
                    <a:pt x="22" y="4"/>
                    <a:pt x="21" y="3"/>
                  </a:cubicBezTo>
                  <a:cubicBezTo>
                    <a:pt x="19" y="1"/>
                    <a:pt x="17" y="0"/>
                    <a:pt x="15" y="0"/>
                  </a:cubicBezTo>
                  <a:cubicBezTo>
                    <a:pt x="11" y="0"/>
                    <a:pt x="6" y="2"/>
                    <a:pt x="4" y="6"/>
                  </a:cubicBezTo>
                  <a:cubicBezTo>
                    <a:pt x="1" y="11"/>
                    <a:pt x="0" y="20"/>
                    <a:pt x="4" y="26"/>
                  </a:cubicBezTo>
                  <a:cubicBezTo>
                    <a:pt x="7" y="30"/>
                    <a:pt x="11" y="31"/>
                    <a:pt x="14"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3" name="world map piece"/>
            <p:cNvSpPr>
              <a:spLocks/>
            </p:cNvSpPr>
            <p:nvPr/>
          </p:nvSpPr>
          <p:spPr bwMode="auto">
            <a:xfrm>
              <a:off x="7305675" y="808038"/>
              <a:ext cx="130175" cy="61913"/>
            </a:xfrm>
            <a:custGeom>
              <a:avLst/>
              <a:gdLst>
                <a:gd name="T0" fmla="*/ 19 w 47"/>
                <a:gd name="T1" fmla="*/ 21 h 22"/>
                <a:gd name="T2" fmla="*/ 23 w 47"/>
                <a:gd name="T3" fmla="*/ 21 h 22"/>
                <a:gd name="T4" fmla="*/ 28 w 47"/>
                <a:gd name="T5" fmla="*/ 22 h 22"/>
                <a:gd name="T6" fmla="*/ 44 w 47"/>
                <a:gd name="T7" fmla="*/ 10 h 22"/>
                <a:gd name="T8" fmla="*/ 44 w 47"/>
                <a:gd name="T9" fmla="*/ 10 h 22"/>
                <a:gd name="T10" fmla="*/ 45 w 47"/>
                <a:gd name="T11" fmla="*/ 2 h 22"/>
                <a:gd name="T12" fmla="*/ 42 w 47"/>
                <a:gd name="T13" fmla="*/ 0 h 22"/>
                <a:gd name="T14" fmla="*/ 36 w 47"/>
                <a:gd name="T15" fmla="*/ 2 h 22"/>
                <a:gd name="T16" fmla="*/ 29 w 47"/>
                <a:gd name="T17" fmla="*/ 4 h 22"/>
                <a:gd name="T18" fmla="*/ 20 w 47"/>
                <a:gd name="T19" fmla="*/ 3 h 22"/>
                <a:gd name="T20" fmla="*/ 11 w 47"/>
                <a:gd name="T21" fmla="*/ 1 h 22"/>
                <a:gd name="T22" fmla="*/ 1 w 47"/>
                <a:gd name="T23" fmla="*/ 6 h 22"/>
                <a:gd name="T24" fmla="*/ 1 w 47"/>
                <a:gd name="T25" fmla="*/ 13 h 22"/>
                <a:gd name="T26" fmla="*/ 19 w 47"/>
                <a:gd name="T2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22">
                  <a:moveTo>
                    <a:pt x="19" y="21"/>
                  </a:moveTo>
                  <a:cubicBezTo>
                    <a:pt x="20" y="21"/>
                    <a:pt x="21" y="21"/>
                    <a:pt x="23" y="21"/>
                  </a:cubicBezTo>
                  <a:cubicBezTo>
                    <a:pt x="24" y="22"/>
                    <a:pt x="26" y="22"/>
                    <a:pt x="28" y="22"/>
                  </a:cubicBezTo>
                  <a:cubicBezTo>
                    <a:pt x="36" y="22"/>
                    <a:pt x="39" y="17"/>
                    <a:pt x="44" y="10"/>
                  </a:cubicBezTo>
                  <a:cubicBezTo>
                    <a:pt x="44" y="10"/>
                    <a:pt x="44" y="10"/>
                    <a:pt x="44" y="10"/>
                  </a:cubicBezTo>
                  <a:cubicBezTo>
                    <a:pt x="45" y="7"/>
                    <a:pt x="47" y="4"/>
                    <a:pt x="45" y="2"/>
                  </a:cubicBezTo>
                  <a:cubicBezTo>
                    <a:pt x="45" y="1"/>
                    <a:pt x="44" y="0"/>
                    <a:pt x="42" y="0"/>
                  </a:cubicBezTo>
                  <a:cubicBezTo>
                    <a:pt x="40" y="0"/>
                    <a:pt x="39" y="0"/>
                    <a:pt x="36" y="2"/>
                  </a:cubicBezTo>
                  <a:cubicBezTo>
                    <a:pt x="34" y="2"/>
                    <a:pt x="32" y="3"/>
                    <a:pt x="29" y="4"/>
                  </a:cubicBezTo>
                  <a:cubicBezTo>
                    <a:pt x="28" y="4"/>
                    <a:pt x="23" y="4"/>
                    <a:pt x="20" y="3"/>
                  </a:cubicBezTo>
                  <a:cubicBezTo>
                    <a:pt x="17" y="2"/>
                    <a:pt x="14" y="1"/>
                    <a:pt x="11" y="1"/>
                  </a:cubicBezTo>
                  <a:cubicBezTo>
                    <a:pt x="6" y="1"/>
                    <a:pt x="3" y="3"/>
                    <a:pt x="1" y="6"/>
                  </a:cubicBezTo>
                  <a:cubicBezTo>
                    <a:pt x="0" y="9"/>
                    <a:pt x="1" y="11"/>
                    <a:pt x="1" y="13"/>
                  </a:cubicBezTo>
                  <a:cubicBezTo>
                    <a:pt x="4" y="18"/>
                    <a:pt x="12" y="20"/>
                    <a:pt x="19"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4" name="world map piece"/>
            <p:cNvSpPr>
              <a:spLocks/>
            </p:cNvSpPr>
            <p:nvPr/>
          </p:nvSpPr>
          <p:spPr bwMode="auto">
            <a:xfrm>
              <a:off x="7280275" y="973138"/>
              <a:ext cx="111125" cy="77788"/>
            </a:xfrm>
            <a:custGeom>
              <a:avLst/>
              <a:gdLst>
                <a:gd name="T0" fmla="*/ 1 w 40"/>
                <a:gd name="T1" fmla="*/ 13 h 28"/>
                <a:gd name="T2" fmla="*/ 2 w 40"/>
                <a:gd name="T3" fmla="*/ 16 h 28"/>
                <a:gd name="T4" fmla="*/ 4 w 40"/>
                <a:gd name="T5" fmla="*/ 27 h 28"/>
                <a:gd name="T6" fmla="*/ 9 w 40"/>
                <a:gd name="T7" fmla="*/ 28 h 28"/>
                <a:gd name="T8" fmla="*/ 20 w 40"/>
                <a:gd name="T9" fmla="*/ 25 h 28"/>
                <a:gd name="T10" fmla="*/ 25 w 40"/>
                <a:gd name="T11" fmla="*/ 22 h 28"/>
                <a:gd name="T12" fmla="*/ 26 w 40"/>
                <a:gd name="T13" fmla="*/ 22 h 28"/>
                <a:gd name="T14" fmla="*/ 32 w 40"/>
                <a:gd name="T15" fmla="*/ 23 h 28"/>
                <a:gd name="T16" fmla="*/ 39 w 40"/>
                <a:gd name="T17" fmla="*/ 20 h 28"/>
                <a:gd name="T18" fmla="*/ 32 w 40"/>
                <a:gd name="T19" fmla="*/ 10 h 28"/>
                <a:gd name="T20" fmla="*/ 25 w 40"/>
                <a:gd name="T21" fmla="*/ 4 h 28"/>
                <a:gd name="T22" fmla="*/ 15 w 40"/>
                <a:gd name="T23" fmla="*/ 0 h 28"/>
                <a:gd name="T24" fmla="*/ 9 w 40"/>
                <a:gd name="T25" fmla="*/ 2 h 28"/>
                <a:gd name="T26" fmla="*/ 6 w 40"/>
                <a:gd name="T27" fmla="*/ 4 h 28"/>
                <a:gd name="T28" fmla="*/ 1 w 40"/>
                <a:gd name="T2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8">
                  <a:moveTo>
                    <a:pt x="1" y="13"/>
                  </a:moveTo>
                  <a:cubicBezTo>
                    <a:pt x="2" y="14"/>
                    <a:pt x="2" y="15"/>
                    <a:pt x="2" y="16"/>
                  </a:cubicBezTo>
                  <a:cubicBezTo>
                    <a:pt x="1" y="18"/>
                    <a:pt x="1" y="23"/>
                    <a:pt x="4" y="27"/>
                  </a:cubicBezTo>
                  <a:cubicBezTo>
                    <a:pt x="5" y="28"/>
                    <a:pt x="7" y="28"/>
                    <a:pt x="9" y="28"/>
                  </a:cubicBezTo>
                  <a:cubicBezTo>
                    <a:pt x="11" y="28"/>
                    <a:pt x="14" y="27"/>
                    <a:pt x="20" y="25"/>
                  </a:cubicBezTo>
                  <a:cubicBezTo>
                    <a:pt x="23" y="23"/>
                    <a:pt x="24" y="22"/>
                    <a:pt x="25" y="22"/>
                  </a:cubicBezTo>
                  <a:cubicBezTo>
                    <a:pt x="26" y="22"/>
                    <a:pt x="26" y="22"/>
                    <a:pt x="26" y="22"/>
                  </a:cubicBezTo>
                  <a:cubicBezTo>
                    <a:pt x="27" y="23"/>
                    <a:pt x="29" y="23"/>
                    <a:pt x="32" y="23"/>
                  </a:cubicBezTo>
                  <a:cubicBezTo>
                    <a:pt x="34" y="23"/>
                    <a:pt x="37" y="22"/>
                    <a:pt x="39" y="20"/>
                  </a:cubicBezTo>
                  <a:cubicBezTo>
                    <a:pt x="40" y="16"/>
                    <a:pt x="37" y="14"/>
                    <a:pt x="32" y="10"/>
                  </a:cubicBezTo>
                  <a:cubicBezTo>
                    <a:pt x="29" y="8"/>
                    <a:pt x="26" y="6"/>
                    <a:pt x="25" y="4"/>
                  </a:cubicBezTo>
                  <a:cubicBezTo>
                    <a:pt x="21" y="1"/>
                    <a:pt x="19" y="0"/>
                    <a:pt x="15" y="0"/>
                  </a:cubicBezTo>
                  <a:cubicBezTo>
                    <a:pt x="13" y="0"/>
                    <a:pt x="10" y="1"/>
                    <a:pt x="9" y="2"/>
                  </a:cubicBezTo>
                  <a:cubicBezTo>
                    <a:pt x="8" y="3"/>
                    <a:pt x="7" y="3"/>
                    <a:pt x="6" y="4"/>
                  </a:cubicBezTo>
                  <a:cubicBezTo>
                    <a:pt x="0" y="6"/>
                    <a:pt x="1" y="10"/>
                    <a:pt x="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5" name="world map piece"/>
            <p:cNvSpPr>
              <a:spLocks/>
            </p:cNvSpPr>
            <p:nvPr/>
          </p:nvSpPr>
          <p:spPr bwMode="auto">
            <a:xfrm>
              <a:off x="3751263" y="1000125"/>
              <a:ext cx="5000625" cy="4368800"/>
            </a:xfrm>
            <a:custGeom>
              <a:avLst/>
              <a:gdLst>
                <a:gd name="T0" fmla="*/ 1219 w 1798"/>
                <a:gd name="T1" fmla="*/ 1130 h 1570"/>
                <a:gd name="T2" fmla="*/ 1228 w 1798"/>
                <a:gd name="T3" fmla="*/ 1080 h 1570"/>
                <a:gd name="T4" fmla="*/ 1304 w 1798"/>
                <a:gd name="T5" fmla="*/ 959 h 1570"/>
                <a:gd name="T6" fmla="*/ 1377 w 1798"/>
                <a:gd name="T7" fmla="*/ 754 h 1570"/>
                <a:gd name="T8" fmla="*/ 1435 w 1798"/>
                <a:gd name="T9" fmla="*/ 722 h 1570"/>
                <a:gd name="T10" fmla="*/ 1463 w 1798"/>
                <a:gd name="T11" fmla="*/ 722 h 1570"/>
                <a:gd name="T12" fmla="*/ 1538 w 1798"/>
                <a:gd name="T13" fmla="*/ 520 h 1570"/>
                <a:gd name="T14" fmla="*/ 1477 w 1798"/>
                <a:gd name="T15" fmla="*/ 414 h 1570"/>
                <a:gd name="T16" fmla="*/ 1590 w 1798"/>
                <a:gd name="T17" fmla="*/ 292 h 1570"/>
                <a:gd name="T18" fmla="*/ 1647 w 1798"/>
                <a:gd name="T19" fmla="*/ 316 h 1570"/>
                <a:gd name="T20" fmla="*/ 1676 w 1798"/>
                <a:gd name="T21" fmla="*/ 343 h 1570"/>
                <a:gd name="T22" fmla="*/ 1716 w 1798"/>
                <a:gd name="T23" fmla="*/ 148 h 1570"/>
                <a:gd name="T24" fmla="*/ 1794 w 1798"/>
                <a:gd name="T25" fmla="*/ 72 h 1570"/>
                <a:gd name="T26" fmla="*/ 1698 w 1798"/>
                <a:gd name="T27" fmla="*/ 34 h 1570"/>
                <a:gd name="T28" fmla="*/ 1569 w 1798"/>
                <a:gd name="T29" fmla="*/ 55 h 1570"/>
                <a:gd name="T30" fmla="*/ 1415 w 1798"/>
                <a:gd name="T31" fmla="*/ 39 h 1570"/>
                <a:gd name="T32" fmla="*/ 1300 w 1798"/>
                <a:gd name="T33" fmla="*/ 36 h 1570"/>
                <a:gd name="T34" fmla="*/ 1203 w 1798"/>
                <a:gd name="T35" fmla="*/ 100 h 1570"/>
                <a:gd name="T36" fmla="*/ 1075 w 1798"/>
                <a:gd name="T37" fmla="*/ 77 h 1570"/>
                <a:gd name="T38" fmla="*/ 1014 w 1798"/>
                <a:gd name="T39" fmla="*/ 62 h 1570"/>
                <a:gd name="T40" fmla="*/ 909 w 1798"/>
                <a:gd name="T41" fmla="*/ 47 h 1570"/>
                <a:gd name="T42" fmla="*/ 805 w 1798"/>
                <a:gd name="T43" fmla="*/ 181 h 1570"/>
                <a:gd name="T44" fmla="*/ 806 w 1798"/>
                <a:gd name="T45" fmla="*/ 303 h 1570"/>
                <a:gd name="T46" fmla="*/ 708 w 1798"/>
                <a:gd name="T47" fmla="*/ 222 h 1570"/>
                <a:gd name="T48" fmla="*/ 665 w 1798"/>
                <a:gd name="T49" fmla="*/ 284 h 1570"/>
                <a:gd name="T50" fmla="*/ 543 w 1798"/>
                <a:gd name="T51" fmla="*/ 311 h 1570"/>
                <a:gd name="T52" fmla="*/ 477 w 1798"/>
                <a:gd name="T53" fmla="*/ 395 h 1570"/>
                <a:gd name="T54" fmla="*/ 502 w 1798"/>
                <a:gd name="T55" fmla="*/ 317 h 1570"/>
                <a:gd name="T56" fmla="*/ 246 w 1798"/>
                <a:gd name="T57" fmla="*/ 421 h 1570"/>
                <a:gd name="T58" fmla="*/ 292 w 1798"/>
                <a:gd name="T59" fmla="*/ 525 h 1570"/>
                <a:gd name="T60" fmla="*/ 350 w 1798"/>
                <a:gd name="T61" fmla="*/ 418 h 1570"/>
                <a:gd name="T62" fmla="*/ 428 w 1798"/>
                <a:gd name="T63" fmla="*/ 473 h 1570"/>
                <a:gd name="T64" fmla="*/ 393 w 1798"/>
                <a:gd name="T65" fmla="*/ 556 h 1570"/>
                <a:gd name="T66" fmla="*/ 260 w 1798"/>
                <a:gd name="T67" fmla="*/ 555 h 1570"/>
                <a:gd name="T68" fmla="*/ 170 w 1798"/>
                <a:gd name="T69" fmla="*/ 637 h 1570"/>
                <a:gd name="T70" fmla="*/ 169 w 1798"/>
                <a:gd name="T71" fmla="*/ 707 h 1570"/>
                <a:gd name="T72" fmla="*/ 101 w 1798"/>
                <a:gd name="T73" fmla="*/ 798 h 1570"/>
                <a:gd name="T74" fmla="*/ 203 w 1798"/>
                <a:gd name="T75" fmla="*/ 766 h 1570"/>
                <a:gd name="T76" fmla="*/ 266 w 1798"/>
                <a:gd name="T77" fmla="*/ 717 h 1570"/>
                <a:gd name="T78" fmla="*/ 349 w 1798"/>
                <a:gd name="T79" fmla="*/ 792 h 1570"/>
                <a:gd name="T80" fmla="*/ 316 w 1798"/>
                <a:gd name="T81" fmla="*/ 696 h 1570"/>
                <a:gd name="T82" fmla="*/ 416 w 1798"/>
                <a:gd name="T83" fmla="*/ 763 h 1570"/>
                <a:gd name="T84" fmla="*/ 513 w 1798"/>
                <a:gd name="T85" fmla="*/ 800 h 1570"/>
                <a:gd name="T86" fmla="*/ 459 w 1798"/>
                <a:gd name="T87" fmla="*/ 856 h 1570"/>
                <a:gd name="T88" fmla="*/ 246 w 1798"/>
                <a:gd name="T89" fmla="*/ 791 h 1570"/>
                <a:gd name="T90" fmla="*/ 8 w 1798"/>
                <a:gd name="T91" fmla="*/ 978 h 1570"/>
                <a:gd name="T92" fmla="*/ 90 w 1798"/>
                <a:gd name="T93" fmla="*/ 1156 h 1570"/>
                <a:gd name="T94" fmla="*/ 268 w 1798"/>
                <a:gd name="T95" fmla="*/ 1156 h 1570"/>
                <a:gd name="T96" fmla="*/ 299 w 1798"/>
                <a:gd name="T97" fmla="*/ 1363 h 1570"/>
                <a:gd name="T98" fmla="*/ 451 w 1798"/>
                <a:gd name="T99" fmla="*/ 1556 h 1570"/>
                <a:gd name="T100" fmla="*/ 606 w 1798"/>
                <a:gd name="T101" fmla="*/ 1335 h 1570"/>
                <a:gd name="T102" fmla="*/ 680 w 1798"/>
                <a:gd name="T103" fmla="*/ 1082 h 1570"/>
                <a:gd name="T104" fmla="*/ 531 w 1798"/>
                <a:gd name="T105" fmla="*/ 899 h 1570"/>
                <a:gd name="T106" fmla="*/ 661 w 1798"/>
                <a:gd name="T107" fmla="*/ 1057 h 1570"/>
                <a:gd name="T108" fmla="*/ 777 w 1798"/>
                <a:gd name="T109" fmla="*/ 940 h 1570"/>
                <a:gd name="T110" fmla="*/ 667 w 1798"/>
                <a:gd name="T111" fmla="*/ 880 h 1570"/>
                <a:gd name="T112" fmla="*/ 769 w 1798"/>
                <a:gd name="T113" fmla="*/ 910 h 1570"/>
                <a:gd name="T114" fmla="*/ 906 w 1798"/>
                <a:gd name="T115" fmla="*/ 967 h 1570"/>
                <a:gd name="T116" fmla="*/ 1007 w 1798"/>
                <a:gd name="T117" fmla="*/ 1105 h 1570"/>
                <a:gd name="T118" fmla="*/ 1127 w 1798"/>
                <a:gd name="T119" fmla="*/ 956 h 1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98" h="1570">
                  <a:moveTo>
                    <a:pt x="1187" y="1024"/>
                  </a:moveTo>
                  <a:cubicBezTo>
                    <a:pt x="1190" y="1021"/>
                    <a:pt x="1189" y="1018"/>
                    <a:pt x="1188" y="1016"/>
                  </a:cubicBezTo>
                  <a:cubicBezTo>
                    <a:pt x="1188" y="1015"/>
                    <a:pt x="1187" y="1012"/>
                    <a:pt x="1187" y="1012"/>
                  </a:cubicBezTo>
                  <a:cubicBezTo>
                    <a:pt x="1187" y="1012"/>
                    <a:pt x="1188" y="1011"/>
                    <a:pt x="1189" y="1011"/>
                  </a:cubicBezTo>
                  <a:cubicBezTo>
                    <a:pt x="1190" y="1011"/>
                    <a:pt x="1190" y="1011"/>
                    <a:pt x="1190" y="1011"/>
                  </a:cubicBezTo>
                  <a:cubicBezTo>
                    <a:pt x="1196" y="1011"/>
                    <a:pt x="1203" y="1031"/>
                    <a:pt x="1204" y="1047"/>
                  </a:cubicBezTo>
                  <a:cubicBezTo>
                    <a:pt x="1205" y="1053"/>
                    <a:pt x="1206" y="1057"/>
                    <a:pt x="1207" y="1061"/>
                  </a:cubicBezTo>
                  <a:cubicBezTo>
                    <a:pt x="1208" y="1067"/>
                    <a:pt x="1210" y="1073"/>
                    <a:pt x="1210" y="1082"/>
                  </a:cubicBezTo>
                  <a:cubicBezTo>
                    <a:pt x="1211" y="1090"/>
                    <a:pt x="1212" y="1095"/>
                    <a:pt x="1212" y="1099"/>
                  </a:cubicBezTo>
                  <a:cubicBezTo>
                    <a:pt x="1213" y="1103"/>
                    <a:pt x="1213" y="1107"/>
                    <a:pt x="1213" y="1113"/>
                  </a:cubicBezTo>
                  <a:cubicBezTo>
                    <a:pt x="1213" y="1122"/>
                    <a:pt x="1216" y="1126"/>
                    <a:pt x="1219" y="1130"/>
                  </a:cubicBezTo>
                  <a:cubicBezTo>
                    <a:pt x="1221" y="1131"/>
                    <a:pt x="1223" y="1133"/>
                    <a:pt x="1224" y="1135"/>
                  </a:cubicBezTo>
                  <a:cubicBezTo>
                    <a:pt x="1225" y="1137"/>
                    <a:pt x="1226" y="1138"/>
                    <a:pt x="1227" y="1140"/>
                  </a:cubicBezTo>
                  <a:cubicBezTo>
                    <a:pt x="1230" y="1143"/>
                    <a:pt x="1230" y="1145"/>
                    <a:pt x="1232" y="1157"/>
                  </a:cubicBezTo>
                  <a:cubicBezTo>
                    <a:pt x="1234" y="1167"/>
                    <a:pt x="1237" y="1169"/>
                    <a:pt x="1243" y="1171"/>
                  </a:cubicBezTo>
                  <a:cubicBezTo>
                    <a:pt x="1246" y="1173"/>
                    <a:pt x="1248" y="1173"/>
                    <a:pt x="1252" y="1178"/>
                  </a:cubicBezTo>
                  <a:cubicBezTo>
                    <a:pt x="1256" y="1182"/>
                    <a:pt x="1258" y="1184"/>
                    <a:pt x="1261" y="1184"/>
                  </a:cubicBezTo>
                  <a:cubicBezTo>
                    <a:pt x="1264" y="1184"/>
                    <a:pt x="1266" y="1181"/>
                    <a:pt x="1267" y="1178"/>
                  </a:cubicBezTo>
                  <a:cubicBezTo>
                    <a:pt x="1268" y="1175"/>
                    <a:pt x="1268" y="1173"/>
                    <a:pt x="1269" y="1169"/>
                  </a:cubicBezTo>
                  <a:cubicBezTo>
                    <a:pt x="1276" y="1154"/>
                    <a:pt x="1264" y="1143"/>
                    <a:pt x="1254" y="1133"/>
                  </a:cubicBezTo>
                  <a:cubicBezTo>
                    <a:pt x="1248" y="1128"/>
                    <a:pt x="1243" y="1123"/>
                    <a:pt x="1240" y="1117"/>
                  </a:cubicBezTo>
                  <a:cubicBezTo>
                    <a:pt x="1229" y="1100"/>
                    <a:pt x="1228" y="1095"/>
                    <a:pt x="1228" y="1080"/>
                  </a:cubicBezTo>
                  <a:cubicBezTo>
                    <a:pt x="1228" y="1067"/>
                    <a:pt x="1231" y="1062"/>
                    <a:pt x="1250" y="1062"/>
                  </a:cubicBezTo>
                  <a:cubicBezTo>
                    <a:pt x="1261" y="1062"/>
                    <a:pt x="1265" y="1071"/>
                    <a:pt x="1270" y="1082"/>
                  </a:cubicBezTo>
                  <a:cubicBezTo>
                    <a:pt x="1272" y="1086"/>
                    <a:pt x="1274" y="1091"/>
                    <a:pt x="1277" y="1095"/>
                  </a:cubicBezTo>
                  <a:cubicBezTo>
                    <a:pt x="1279" y="1099"/>
                    <a:pt x="1283" y="1101"/>
                    <a:pt x="1286" y="1101"/>
                  </a:cubicBezTo>
                  <a:cubicBezTo>
                    <a:pt x="1295" y="1101"/>
                    <a:pt x="1301" y="1089"/>
                    <a:pt x="1304" y="1080"/>
                  </a:cubicBezTo>
                  <a:cubicBezTo>
                    <a:pt x="1306" y="1075"/>
                    <a:pt x="1308" y="1074"/>
                    <a:pt x="1311" y="1072"/>
                  </a:cubicBezTo>
                  <a:cubicBezTo>
                    <a:pt x="1315" y="1070"/>
                    <a:pt x="1320" y="1068"/>
                    <a:pt x="1323" y="1059"/>
                  </a:cubicBezTo>
                  <a:cubicBezTo>
                    <a:pt x="1328" y="1048"/>
                    <a:pt x="1317" y="1031"/>
                    <a:pt x="1305" y="1010"/>
                  </a:cubicBezTo>
                  <a:cubicBezTo>
                    <a:pt x="1298" y="1000"/>
                    <a:pt x="1291" y="989"/>
                    <a:pt x="1287" y="979"/>
                  </a:cubicBezTo>
                  <a:cubicBezTo>
                    <a:pt x="1284" y="972"/>
                    <a:pt x="1284" y="967"/>
                    <a:pt x="1285" y="965"/>
                  </a:cubicBezTo>
                  <a:cubicBezTo>
                    <a:pt x="1288" y="960"/>
                    <a:pt x="1297" y="960"/>
                    <a:pt x="1304" y="959"/>
                  </a:cubicBezTo>
                  <a:cubicBezTo>
                    <a:pt x="1307" y="958"/>
                    <a:pt x="1310" y="958"/>
                    <a:pt x="1312" y="958"/>
                  </a:cubicBezTo>
                  <a:cubicBezTo>
                    <a:pt x="1327" y="956"/>
                    <a:pt x="1377" y="934"/>
                    <a:pt x="1393" y="922"/>
                  </a:cubicBezTo>
                  <a:cubicBezTo>
                    <a:pt x="1409" y="910"/>
                    <a:pt x="1422" y="885"/>
                    <a:pt x="1425" y="859"/>
                  </a:cubicBezTo>
                  <a:cubicBezTo>
                    <a:pt x="1426" y="847"/>
                    <a:pt x="1419" y="830"/>
                    <a:pt x="1412" y="813"/>
                  </a:cubicBezTo>
                  <a:cubicBezTo>
                    <a:pt x="1406" y="796"/>
                    <a:pt x="1399" y="779"/>
                    <a:pt x="1401" y="771"/>
                  </a:cubicBezTo>
                  <a:cubicBezTo>
                    <a:pt x="1403" y="760"/>
                    <a:pt x="1406" y="759"/>
                    <a:pt x="1409" y="757"/>
                  </a:cubicBezTo>
                  <a:cubicBezTo>
                    <a:pt x="1413" y="755"/>
                    <a:pt x="1416" y="753"/>
                    <a:pt x="1414" y="746"/>
                  </a:cubicBezTo>
                  <a:cubicBezTo>
                    <a:pt x="1412" y="742"/>
                    <a:pt x="1410" y="740"/>
                    <a:pt x="1407" y="740"/>
                  </a:cubicBezTo>
                  <a:cubicBezTo>
                    <a:pt x="1404" y="740"/>
                    <a:pt x="1401" y="742"/>
                    <a:pt x="1398" y="744"/>
                  </a:cubicBezTo>
                  <a:cubicBezTo>
                    <a:pt x="1393" y="748"/>
                    <a:pt x="1387" y="752"/>
                    <a:pt x="1380" y="753"/>
                  </a:cubicBezTo>
                  <a:cubicBezTo>
                    <a:pt x="1379" y="754"/>
                    <a:pt x="1378" y="754"/>
                    <a:pt x="1377" y="754"/>
                  </a:cubicBezTo>
                  <a:cubicBezTo>
                    <a:pt x="1374" y="754"/>
                    <a:pt x="1373" y="753"/>
                    <a:pt x="1372" y="752"/>
                  </a:cubicBezTo>
                  <a:cubicBezTo>
                    <a:pt x="1369" y="749"/>
                    <a:pt x="1371" y="739"/>
                    <a:pt x="1371" y="731"/>
                  </a:cubicBezTo>
                  <a:cubicBezTo>
                    <a:pt x="1371" y="729"/>
                    <a:pt x="1371" y="728"/>
                    <a:pt x="1371" y="726"/>
                  </a:cubicBezTo>
                  <a:cubicBezTo>
                    <a:pt x="1372" y="719"/>
                    <a:pt x="1375" y="717"/>
                    <a:pt x="1384" y="716"/>
                  </a:cubicBezTo>
                  <a:cubicBezTo>
                    <a:pt x="1388" y="716"/>
                    <a:pt x="1392" y="715"/>
                    <a:pt x="1396" y="713"/>
                  </a:cubicBezTo>
                  <a:cubicBezTo>
                    <a:pt x="1398" y="712"/>
                    <a:pt x="1400" y="712"/>
                    <a:pt x="1401" y="712"/>
                  </a:cubicBezTo>
                  <a:cubicBezTo>
                    <a:pt x="1403" y="712"/>
                    <a:pt x="1404" y="712"/>
                    <a:pt x="1404" y="717"/>
                  </a:cubicBezTo>
                  <a:cubicBezTo>
                    <a:pt x="1404" y="719"/>
                    <a:pt x="1405" y="721"/>
                    <a:pt x="1406" y="723"/>
                  </a:cubicBezTo>
                  <a:cubicBezTo>
                    <a:pt x="1409" y="728"/>
                    <a:pt x="1411" y="728"/>
                    <a:pt x="1414" y="728"/>
                  </a:cubicBezTo>
                  <a:cubicBezTo>
                    <a:pt x="1416" y="728"/>
                    <a:pt x="1419" y="727"/>
                    <a:pt x="1422" y="726"/>
                  </a:cubicBezTo>
                  <a:cubicBezTo>
                    <a:pt x="1425" y="724"/>
                    <a:pt x="1430" y="722"/>
                    <a:pt x="1435" y="722"/>
                  </a:cubicBezTo>
                  <a:cubicBezTo>
                    <a:pt x="1437" y="722"/>
                    <a:pt x="1440" y="722"/>
                    <a:pt x="1441" y="722"/>
                  </a:cubicBezTo>
                  <a:cubicBezTo>
                    <a:pt x="1442" y="724"/>
                    <a:pt x="1442" y="728"/>
                    <a:pt x="1441" y="733"/>
                  </a:cubicBezTo>
                  <a:cubicBezTo>
                    <a:pt x="1441" y="735"/>
                    <a:pt x="1441" y="738"/>
                    <a:pt x="1441" y="740"/>
                  </a:cubicBezTo>
                  <a:cubicBezTo>
                    <a:pt x="1441" y="749"/>
                    <a:pt x="1446" y="753"/>
                    <a:pt x="1451" y="756"/>
                  </a:cubicBezTo>
                  <a:cubicBezTo>
                    <a:pt x="1453" y="758"/>
                    <a:pt x="1454" y="759"/>
                    <a:pt x="1455" y="760"/>
                  </a:cubicBezTo>
                  <a:cubicBezTo>
                    <a:pt x="1456" y="761"/>
                    <a:pt x="1457" y="763"/>
                    <a:pt x="1458" y="765"/>
                  </a:cubicBezTo>
                  <a:cubicBezTo>
                    <a:pt x="1461" y="772"/>
                    <a:pt x="1466" y="782"/>
                    <a:pt x="1474" y="782"/>
                  </a:cubicBezTo>
                  <a:cubicBezTo>
                    <a:pt x="1477" y="782"/>
                    <a:pt x="1480" y="782"/>
                    <a:pt x="1481" y="781"/>
                  </a:cubicBezTo>
                  <a:cubicBezTo>
                    <a:pt x="1485" y="779"/>
                    <a:pt x="1487" y="776"/>
                    <a:pt x="1487" y="772"/>
                  </a:cubicBezTo>
                  <a:cubicBezTo>
                    <a:pt x="1489" y="760"/>
                    <a:pt x="1476" y="742"/>
                    <a:pt x="1468" y="733"/>
                  </a:cubicBezTo>
                  <a:cubicBezTo>
                    <a:pt x="1464" y="731"/>
                    <a:pt x="1463" y="727"/>
                    <a:pt x="1463" y="722"/>
                  </a:cubicBezTo>
                  <a:cubicBezTo>
                    <a:pt x="1463" y="716"/>
                    <a:pt x="1468" y="709"/>
                    <a:pt x="1474" y="704"/>
                  </a:cubicBezTo>
                  <a:cubicBezTo>
                    <a:pt x="1480" y="700"/>
                    <a:pt x="1480" y="695"/>
                    <a:pt x="1481" y="689"/>
                  </a:cubicBezTo>
                  <a:cubicBezTo>
                    <a:pt x="1482" y="682"/>
                    <a:pt x="1483" y="674"/>
                    <a:pt x="1494" y="663"/>
                  </a:cubicBezTo>
                  <a:cubicBezTo>
                    <a:pt x="1500" y="658"/>
                    <a:pt x="1504" y="656"/>
                    <a:pt x="1507" y="656"/>
                  </a:cubicBezTo>
                  <a:cubicBezTo>
                    <a:pt x="1508" y="656"/>
                    <a:pt x="1509" y="656"/>
                    <a:pt x="1510" y="656"/>
                  </a:cubicBezTo>
                  <a:cubicBezTo>
                    <a:pt x="1512" y="657"/>
                    <a:pt x="1512" y="657"/>
                    <a:pt x="1514" y="657"/>
                  </a:cubicBezTo>
                  <a:cubicBezTo>
                    <a:pt x="1518" y="657"/>
                    <a:pt x="1520" y="655"/>
                    <a:pt x="1523" y="652"/>
                  </a:cubicBezTo>
                  <a:cubicBezTo>
                    <a:pt x="1529" y="644"/>
                    <a:pt x="1530" y="634"/>
                    <a:pt x="1532" y="621"/>
                  </a:cubicBezTo>
                  <a:cubicBezTo>
                    <a:pt x="1533" y="611"/>
                    <a:pt x="1534" y="599"/>
                    <a:pt x="1539" y="588"/>
                  </a:cubicBezTo>
                  <a:cubicBezTo>
                    <a:pt x="1545" y="573"/>
                    <a:pt x="1543" y="562"/>
                    <a:pt x="1540" y="548"/>
                  </a:cubicBezTo>
                  <a:cubicBezTo>
                    <a:pt x="1539" y="539"/>
                    <a:pt x="1538" y="531"/>
                    <a:pt x="1538" y="520"/>
                  </a:cubicBezTo>
                  <a:cubicBezTo>
                    <a:pt x="1538" y="519"/>
                    <a:pt x="1538" y="519"/>
                    <a:pt x="1538" y="519"/>
                  </a:cubicBezTo>
                  <a:cubicBezTo>
                    <a:pt x="1538" y="519"/>
                    <a:pt x="1538" y="519"/>
                    <a:pt x="1538" y="519"/>
                  </a:cubicBezTo>
                  <a:cubicBezTo>
                    <a:pt x="1537" y="517"/>
                    <a:pt x="1519" y="478"/>
                    <a:pt x="1514" y="472"/>
                  </a:cubicBezTo>
                  <a:cubicBezTo>
                    <a:pt x="1512" y="468"/>
                    <a:pt x="1507" y="467"/>
                    <a:pt x="1505" y="467"/>
                  </a:cubicBezTo>
                  <a:cubicBezTo>
                    <a:pt x="1502" y="467"/>
                    <a:pt x="1500" y="467"/>
                    <a:pt x="1497" y="468"/>
                  </a:cubicBezTo>
                  <a:cubicBezTo>
                    <a:pt x="1494" y="468"/>
                    <a:pt x="1490" y="469"/>
                    <a:pt x="1485" y="469"/>
                  </a:cubicBezTo>
                  <a:cubicBezTo>
                    <a:pt x="1482" y="469"/>
                    <a:pt x="1479" y="469"/>
                    <a:pt x="1475" y="468"/>
                  </a:cubicBezTo>
                  <a:cubicBezTo>
                    <a:pt x="1469" y="467"/>
                    <a:pt x="1466" y="466"/>
                    <a:pt x="1465" y="465"/>
                  </a:cubicBezTo>
                  <a:cubicBezTo>
                    <a:pt x="1465" y="464"/>
                    <a:pt x="1465" y="462"/>
                    <a:pt x="1466" y="459"/>
                  </a:cubicBezTo>
                  <a:cubicBezTo>
                    <a:pt x="1467" y="456"/>
                    <a:pt x="1467" y="453"/>
                    <a:pt x="1468" y="449"/>
                  </a:cubicBezTo>
                  <a:cubicBezTo>
                    <a:pt x="1469" y="441"/>
                    <a:pt x="1472" y="429"/>
                    <a:pt x="1477" y="414"/>
                  </a:cubicBezTo>
                  <a:cubicBezTo>
                    <a:pt x="1481" y="400"/>
                    <a:pt x="1486" y="384"/>
                    <a:pt x="1491" y="369"/>
                  </a:cubicBezTo>
                  <a:cubicBezTo>
                    <a:pt x="1495" y="350"/>
                    <a:pt x="1496" y="350"/>
                    <a:pt x="1500" y="350"/>
                  </a:cubicBezTo>
                  <a:cubicBezTo>
                    <a:pt x="1501" y="350"/>
                    <a:pt x="1502" y="350"/>
                    <a:pt x="1503" y="350"/>
                  </a:cubicBezTo>
                  <a:cubicBezTo>
                    <a:pt x="1505" y="350"/>
                    <a:pt x="1507" y="350"/>
                    <a:pt x="1509" y="350"/>
                  </a:cubicBezTo>
                  <a:cubicBezTo>
                    <a:pt x="1514" y="350"/>
                    <a:pt x="1519" y="349"/>
                    <a:pt x="1524" y="348"/>
                  </a:cubicBezTo>
                  <a:cubicBezTo>
                    <a:pt x="1541" y="345"/>
                    <a:pt x="1543" y="344"/>
                    <a:pt x="1545" y="342"/>
                  </a:cubicBezTo>
                  <a:cubicBezTo>
                    <a:pt x="1546" y="340"/>
                    <a:pt x="1548" y="338"/>
                    <a:pt x="1557" y="335"/>
                  </a:cubicBezTo>
                  <a:cubicBezTo>
                    <a:pt x="1566" y="332"/>
                    <a:pt x="1569" y="332"/>
                    <a:pt x="1572" y="331"/>
                  </a:cubicBezTo>
                  <a:cubicBezTo>
                    <a:pt x="1575" y="330"/>
                    <a:pt x="1576" y="330"/>
                    <a:pt x="1581" y="325"/>
                  </a:cubicBezTo>
                  <a:cubicBezTo>
                    <a:pt x="1582" y="324"/>
                    <a:pt x="1583" y="323"/>
                    <a:pt x="1584" y="321"/>
                  </a:cubicBezTo>
                  <a:cubicBezTo>
                    <a:pt x="1595" y="312"/>
                    <a:pt x="1593" y="302"/>
                    <a:pt x="1590" y="292"/>
                  </a:cubicBezTo>
                  <a:cubicBezTo>
                    <a:pt x="1589" y="287"/>
                    <a:pt x="1588" y="281"/>
                    <a:pt x="1588" y="275"/>
                  </a:cubicBezTo>
                  <a:cubicBezTo>
                    <a:pt x="1588" y="269"/>
                    <a:pt x="1589" y="267"/>
                    <a:pt x="1590" y="267"/>
                  </a:cubicBezTo>
                  <a:cubicBezTo>
                    <a:pt x="1592" y="267"/>
                    <a:pt x="1597" y="270"/>
                    <a:pt x="1601" y="273"/>
                  </a:cubicBezTo>
                  <a:cubicBezTo>
                    <a:pt x="1603" y="274"/>
                    <a:pt x="1605" y="275"/>
                    <a:pt x="1607" y="277"/>
                  </a:cubicBezTo>
                  <a:cubicBezTo>
                    <a:pt x="1610" y="279"/>
                    <a:pt x="1614" y="280"/>
                    <a:pt x="1616" y="280"/>
                  </a:cubicBezTo>
                  <a:cubicBezTo>
                    <a:pt x="1627" y="280"/>
                    <a:pt x="1629" y="266"/>
                    <a:pt x="1630" y="256"/>
                  </a:cubicBezTo>
                  <a:cubicBezTo>
                    <a:pt x="1630" y="255"/>
                    <a:pt x="1630" y="255"/>
                    <a:pt x="1630" y="255"/>
                  </a:cubicBezTo>
                  <a:cubicBezTo>
                    <a:pt x="1630" y="251"/>
                    <a:pt x="1632" y="251"/>
                    <a:pt x="1632" y="251"/>
                  </a:cubicBezTo>
                  <a:cubicBezTo>
                    <a:pt x="1636" y="251"/>
                    <a:pt x="1643" y="257"/>
                    <a:pt x="1646" y="266"/>
                  </a:cubicBezTo>
                  <a:cubicBezTo>
                    <a:pt x="1648" y="275"/>
                    <a:pt x="1648" y="282"/>
                    <a:pt x="1648" y="294"/>
                  </a:cubicBezTo>
                  <a:cubicBezTo>
                    <a:pt x="1648" y="299"/>
                    <a:pt x="1647" y="307"/>
                    <a:pt x="1647" y="316"/>
                  </a:cubicBezTo>
                  <a:cubicBezTo>
                    <a:pt x="1647" y="332"/>
                    <a:pt x="1645" y="340"/>
                    <a:pt x="1643" y="348"/>
                  </a:cubicBezTo>
                  <a:cubicBezTo>
                    <a:pt x="1642" y="358"/>
                    <a:pt x="1640" y="368"/>
                    <a:pt x="1640" y="388"/>
                  </a:cubicBezTo>
                  <a:cubicBezTo>
                    <a:pt x="1640" y="393"/>
                    <a:pt x="1639" y="397"/>
                    <a:pt x="1639" y="400"/>
                  </a:cubicBezTo>
                  <a:cubicBezTo>
                    <a:pt x="1639" y="416"/>
                    <a:pt x="1639" y="416"/>
                    <a:pt x="1645" y="427"/>
                  </a:cubicBezTo>
                  <a:cubicBezTo>
                    <a:pt x="1646" y="429"/>
                    <a:pt x="1647" y="431"/>
                    <a:pt x="1648" y="434"/>
                  </a:cubicBezTo>
                  <a:cubicBezTo>
                    <a:pt x="1653" y="444"/>
                    <a:pt x="1657" y="448"/>
                    <a:pt x="1659" y="451"/>
                  </a:cubicBezTo>
                  <a:cubicBezTo>
                    <a:pt x="1663" y="456"/>
                    <a:pt x="1664" y="458"/>
                    <a:pt x="1667" y="466"/>
                  </a:cubicBezTo>
                  <a:cubicBezTo>
                    <a:pt x="1672" y="478"/>
                    <a:pt x="1677" y="488"/>
                    <a:pt x="1684" y="488"/>
                  </a:cubicBezTo>
                  <a:cubicBezTo>
                    <a:pt x="1691" y="488"/>
                    <a:pt x="1694" y="479"/>
                    <a:pt x="1697" y="473"/>
                  </a:cubicBezTo>
                  <a:cubicBezTo>
                    <a:pt x="1702" y="457"/>
                    <a:pt x="1703" y="416"/>
                    <a:pt x="1702" y="398"/>
                  </a:cubicBezTo>
                  <a:cubicBezTo>
                    <a:pt x="1699" y="385"/>
                    <a:pt x="1693" y="364"/>
                    <a:pt x="1676" y="343"/>
                  </a:cubicBezTo>
                  <a:cubicBezTo>
                    <a:pt x="1665" y="328"/>
                    <a:pt x="1674" y="312"/>
                    <a:pt x="1684" y="295"/>
                  </a:cubicBezTo>
                  <a:cubicBezTo>
                    <a:pt x="1685" y="294"/>
                    <a:pt x="1686" y="293"/>
                    <a:pt x="1686" y="291"/>
                  </a:cubicBezTo>
                  <a:cubicBezTo>
                    <a:pt x="1692" y="280"/>
                    <a:pt x="1697" y="280"/>
                    <a:pt x="1708" y="279"/>
                  </a:cubicBezTo>
                  <a:cubicBezTo>
                    <a:pt x="1713" y="279"/>
                    <a:pt x="1719" y="278"/>
                    <a:pt x="1728" y="276"/>
                  </a:cubicBezTo>
                  <a:cubicBezTo>
                    <a:pt x="1746" y="269"/>
                    <a:pt x="1746" y="258"/>
                    <a:pt x="1746" y="244"/>
                  </a:cubicBezTo>
                  <a:cubicBezTo>
                    <a:pt x="1746" y="239"/>
                    <a:pt x="1746" y="235"/>
                    <a:pt x="1746" y="229"/>
                  </a:cubicBezTo>
                  <a:cubicBezTo>
                    <a:pt x="1746" y="218"/>
                    <a:pt x="1751" y="212"/>
                    <a:pt x="1757" y="206"/>
                  </a:cubicBezTo>
                  <a:cubicBezTo>
                    <a:pt x="1762" y="200"/>
                    <a:pt x="1766" y="194"/>
                    <a:pt x="1766" y="186"/>
                  </a:cubicBezTo>
                  <a:cubicBezTo>
                    <a:pt x="1766" y="175"/>
                    <a:pt x="1755" y="171"/>
                    <a:pt x="1744" y="168"/>
                  </a:cubicBezTo>
                  <a:cubicBezTo>
                    <a:pt x="1738" y="165"/>
                    <a:pt x="1731" y="163"/>
                    <a:pt x="1726" y="159"/>
                  </a:cubicBezTo>
                  <a:cubicBezTo>
                    <a:pt x="1719" y="152"/>
                    <a:pt x="1717" y="149"/>
                    <a:pt x="1716" y="148"/>
                  </a:cubicBezTo>
                  <a:cubicBezTo>
                    <a:pt x="1717" y="148"/>
                    <a:pt x="1719" y="147"/>
                    <a:pt x="1722" y="147"/>
                  </a:cubicBezTo>
                  <a:cubicBezTo>
                    <a:pt x="1723" y="147"/>
                    <a:pt x="1724" y="147"/>
                    <a:pt x="1724" y="147"/>
                  </a:cubicBezTo>
                  <a:cubicBezTo>
                    <a:pt x="1729" y="148"/>
                    <a:pt x="1732" y="147"/>
                    <a:pt x="1734" y="144"/>
                  </a:cubicBezTo>
                  <a:cubicBezTo>
                    <a:pt x="1738" y="139"/>
                    <a:pt x="1735" y="132"/>
                    <a:pt x="1733" y="123"/>
                  </a:cubicBezTo>
                  <a:cubicBezTo>
                    <a:pt x="1731" y="118"/>
                    <a:pt x="1729" y="112"/>
                    <a:pt x="1729" y="106"/>
                  </a:cubicBezTo>
                  <a:cubicBezTo>
                    <a:pt x="1729" y="104"/>
                    <a:pt x="1729" y="100"/>
                    <a:pt x="1733" y="97"/>
                  </a:cubicBezTo>
                  <a:cubicBezTo>
                    <a:pt x="1736" y="93"/>
                    <a:pt x="1741" y="90"/>
                    <a:pt x="1745" y="90"/>
                  </a:cubicBezTo>
                  <a:cubicBezTo>
                    <a:pt x="1750" y="90"/>
                    <a:pt x="1756" y="93"/>
                    <a:pt x="1761" y="96"/>
                  </a:cubicBezTo>
                  <a:cubicBezTo>
                    <a:pt x="1767" y="99"/>
                    <a:pt x="1772" y="102"/>
                    <a:pt x="1777" y="102"/>
                  </a:cubicBezTo>
                  <a:cubicBezTo>
                    <a:pt x="1785" y="101"/>
                    <a:pt x="1792" y="97"/>
                    <a:pt x="1795" y="89"/>
                  </a:cubicBezTo>
                  <a:cubicBezTo>
                    <a:pt x="1798" y="83"/>
                    <a:pt x="1797" y="76"/>
                    <a:pt x="1794" y="72"/>
                  </a:cubicBezTo>
                  <a:cubicBezTo>
                    <a:pt x="1792" y="71"/>
                    <a:pt x="1789" y="69"/>
                    <a:pt x="1786" y="68"/>
                  </a:cubicBezTo>
                  <a:cubicBezTo>
                    <a:pt x="1782" y="66"/>
                    <a:pt x="1776" y="63"/>
                    <a:pt x="1774" y="58"/>
                  </a:cubicBezTo>
                  <a:cubicBezTo>
                    <a:pt x="1772" y="53"/>
                    <a:pt x="1773" y="45"/>
                    <a:pt x="1773" y="38"/>
                  </a:cubicBezTo>
                  <a:cubicBezTo>
                    <a:pt x="1773" y="33"/>
                    <a:pt x="1774" y="28"/>
                    <a:pt x="1773" y="24"/>
                  </a:cubicBezTo>
                  <a:cubicBezTo>
                    <a:pt x="1771" y="20"/>
                    <a:pt x="1767" y="17"/>
                    <a:pt x="1762" y="17"/>
                  </a:cubicBezTo>
                  <a:cubicBezTo>
                    <a:pt x="1756" y="17"/>
                    <a:pt x="1748" y="21"/>
                    <a:pt x="1744" y="27"/>
                  </a:cubicBezTo>
                  <a:cubicBezTo>
                    <a:pt x="1739" y="33"/>
                    <a:pt x="1736" y="40"/>
                    <a:pt x="1737" y="48"/>
                  </a:cubicBezTo>
                  <a:cubicBezTo>
                    <a:pt x="1738" y="49"/>
                    <a:pt x="1738" y="49"/>
                    <a:pt x="1738" y="49"/>
                  </a:cubicBezTo>
                  <a:cubicBezTo>
                    <a:pt x="1736" y="49"/>
                    <a:pt x="1734" y="47"/>
                    <a:pt x="1731" y="46"/>
                  </a:cubicBezTo>
                  <a:cubicBezTo>
                    <a:pt x="1728" y="44"/>
                    <a:pt x="1724" y="41"/>
                    <a:pt x="1721" y="39"/>
                  </a:cubicBezTo>
                  <a:cubicBezTo>
                    <a:pt x="1713" y="36"/>
                    <a:pt x="1706" y="34"/>
                    <a:pt x="1698" y="34"/>
                  </a:cubicBezTo>
                  <a:cubicBezTo>
                    <a:pt x="1690" y="34"/>
                    <a:pt x="1682" y="36"/>
                    <a:pt x="1675" y="39"/>
                  </a:cubicBezTo>
                  <a:cubicBezTo>
                    <a:pt x="1673" y="40"/>
                    <a:pt x="1670" y="41"/>
                    <a:pt x="1669" y="41"/>
                  </a:cubicBezTo>
                  <a:cubicBezTo>
                    <a:pt x="1663" y="41"/>
                    <a:pt x="1659" y="37"/>
                    <a:pt x="1655" y="33"/>
                  </a:cubicBezTo>
                  <a:cubicBezTo>
                    <a:pt x="1653" y="29"/>
                    <a:pt x="1649" y="27"/>
                    <a:pt x="1646" y="24"/>
                  </a:cubicBezTo>
                  <a:cubicBezTo>
                    <a:pt x="1642" y="21"/>
                    <a:pt x="1634" y="20"/>
                    <a:pt x="1623" y="20"/>
                  </a:cubicBezTo>
                  <a:cubicBezTo>
                    <a:pt x="1616" y="20"/>
                    <a:pt x="1609" y="20"/>
                    <a:pt x="1604" y="21"/>
                  </a:cubicBezTo>
                  <a:cubicBezTo>
                    <a:pt x="1599" y="21"/>
                    <a:pt x="1595" y="21"/>
                    <a:pt x="1593" y="21"/>
                  </a:cubicBezTo>
                  <a:cubicBezTo>
                    <a:pt x="1591" y="21"/>
                    <a:pt x="1589" y="21"/>
                    <a:pt x="1588" y="21"/>
                  </a:cubicBezTo>
                  <a:cubicBezTo>
                    <a:pt x="1585" y="21"/>
                    <a:pt x="1583" y="21"/>
                    <a:pt x="1581" y="21"/>
                  </a:cubicBezTo>
                  <a:cubicBezTo>
                    <a:pt x="1575" y="21"/>
                    <a:pt x="1561" y="21"/>
                    <a:pt x="1560" y="33"/>
                  </a:cubicBezTo>
                  <a:cubicBezTo>
                    <a:pt x="1559" y="42"/>
                    <a:pt x="1564" y="48"/>
                    <a:pt x="1569" y="55"/>
                  </a:cubicBezTo>
                  <a:cubicBezTo>
                    <a:pt x="1572" y="57"/>
                    <a:pt x="1573" y="60"/>
                    <a:pt x="1576" y="63"/>
                  </a:cubicBezTo>
                  <a:cubicBezTo>
                    <a:pt x="1575" y="63"/>
                    <a:pt x="1573" y="62"/>
                    <a:pt x="1572" y="62"/>
                  </a:cubicBezTo>
                  <a:cubicBezTo>
                    <a:pt x="1569" y="60"/>
                    <a:pt x="1565" y="60"/>
                    <a:pt x="1561" y="58"/>
                  </a:cubicBezTo>
                  <a:cubicBezTo>
                    <a:pt x="1558" y="58"/>
                    <a:pt x="1556" y="57"/>
                    <a:pt x="1553" y="56"/>
                  </a:cubicBezTo>
                  <a:cubicBezTo>
                    <a:pt x="1545" y="55"/>
                    <a:pt x="1540" y="53"/>
                    <a:pt x="1531" y="53"/>
                  </a:cubicBezTo>
                  <a:cubicBezTo>
                    <a:pt x="1529" y="53"/>
                    <a:pt x="1525" y="53"/>
                    <a:pt x="1523" y="53"/>
                  </a:cubicBezTo>
                  <a:cubicBezTo>
                    <a:pt x="1511" y="54"/>
                    <a:pt x="1507" y="57"/>
                    <a:pt x="1501" y="60"/>
                  </a:cubicBezTo>
                  <a:cubicBezTo>
                    <a:pt x="1498" y="62"/>
                    <a:pt x="1495" y="65"/>
                    <a:pt x="1489" y="66"/>
                  </a:cubicBezTo>
                  <a:cubicBezTo>
                    <a:pt x="1483" y="69"/>
                    <a:pt x="1479" y="67"/>
                    <a:pt x="1471" y="61"/>
                  </a:cubicBezTo>
                  <a:cubicBezTo>
                    <a:pt x="1463" y="57"/>
                    <a:pt x="1453" y="50"/>
                    <a:pt x="1436" y="44"/>
                  </a:cubicBezTo>
                  <a:cubicBezTo>
                    <a:pt x="1426" y="41"/>
                    <a:pt x="1420" y="39"/>
                    <a:pt x="1415" y="39"/>
                  </a:cubicBezTo>
                  <a:cubicBezTo>
                    <a:pt x="1407" y="39"/>
                    <a:pt x="1407" y="45"/>
                    <a:pt x="1407" y="49"/>
                  </a:cubicBezTo>
                  <a:cubicBezTo>
                    <a:pt x="1407" y="52"/>
                    <a:pt x="1407" y="53"/>
                    <a:pt x="1404" y="54"/>
                  </a:cubicBezTo>
                  <a:cubicBezTo>
                    <a:pt x="1402" y="54"/>
                    <a:pt x="1399" y="55"/>
                    <a:pt x="1397" y="55"/>
                  </a:cubicBezTo>
                  <a:cubicBezTo>
                    <a:pt x="1385" y="55"/>
                    <a:pt x="1373" y="47"/>
                    <a:pt x="1362" y="39"/>
                  </a:cubicBezTo>
                  <a:cubicBezTo>
                    <a:pt x="1355" y="35"/>
                    <a:pt x="1352" y="33"/>
                    <a:pt x="1349" y="33"/>
                  </a:cubicBezTo>
                  <a:cubicBezTo>
                    <a:pt x="1347" y="33"/>
                    <a:pt x="1345" y="34"/>
                    <a:pt x="1344" y="35"/>
                  </a:cubicBezTo>
                  <a:cubicBezTo>
                    <a:pt x="1342" y="37"/>
                    <a:pt x="1339" y="38"/>
                    <a:pt x="1334" y="39"/>
                  </a:cubicBezTo>
                  <a:cubicBezTo>
                    <a:pt x="1329" y="40"/>
                    <a:pt x="1326" y="42"/>
                    <a:pt x="1324" y="43"/>
                  </a:cubicBezTo>
                  <a:cubicBezTo>
                    <a:pt x="1323" y="44"/>
                    <a:pt x="1323" y="44"/>
                    <a:pt x="1322" y="44"/>
                  </a:cubicBezTo>
                  <a:cubicBezTo>
                    <a:pt x="1322" y="44"/>
                    <a:pt x="1317" y="42"/>
                    <a:pt x="1311" y="39"/>
                  </a:cubicBezTo>
                  <a:cubicBezTo>
                    <a:pt x="1307" y="38"/>
                    <a:pt x="1303" y="36"/>
                    <a:pt x="1300" y="36"/>
                  </a:cubicBezTo>
                  <a:cubicBezTo>
                    <a:pt x="1292" y="36"/>
                    <a:pt x="1282" y="40"/>
                    <a:pt x="1277" y="60"/>
                  </a:cubicBezTo>
                  <a:cubicBezTo>
                    <a:pt x="1275" y="70"/>
                    <a:pt x="1277" y="73"/>
                    <a:pt x="1279" y="76"/>
                  </a:cubicBezTo>
                  <a:cubicBezTo>
                    <a:pt x="1279" y="79"/>
                    <a:pt x="1280" y="81"/>
                    <a:pt x="1278" y="87"/>
                  </a:cubicBezTo>
                  <a:cubicBezTo>
                    <a:pt x="1276" y="90"/>
                    <a:pt x="1274" y="90"/>
                    <a:pt x="1273" y="90"/>
                  </a:cubicBezTo>
                  <a:cubicBezTo>
                    <a:pt x="1271" y="90"/>
                    <a:pt x="1269" y="90"/>
                    <a:pt x="1268" y="89"/>
                  </a:cubicBezTo>
                  <a:cubicBezTo>
                    <a:pt x="1264" y="89"/>
                    <a:pt x="1262" y="88"/>
                    <a:pt x="1257" y="88"/>
                  </a:cubicBezTo>
                  <a:cubicBezTo>
                    <a:pt x="1254" y="88"/>
                    <a:pt x="1251" y="89"/>
                    <a:pt x="1247" y="90"/>
                  </a:cubicBezTo>
                  <a:cubicBezTo>
                    <a:pt x="1231" y="96"/>
                    <a:pt x="1227" y="107"/>
                    <a:pt x="1224" y="114"/>
                  </a:cubicBezTo>
                  <a:cubicBezTo>
                    <a:pt x="1224" y="116"/>
                    <a:pt x="1223" y="117"/>
                    <a:pt x="1223" y="119"/>
                  </a:cubicBezTo>
                  <a:cubicBezTo>
                    <a:pt x="1220" y="118"/>
                    <a:pt x="1214" y="112"/>
                    <a:pt x="1212" y="109"/>
                  </a:cubicBezTo>
                  <a:cubicBezTo>
                    <a:pt x="1208" y="105"/>
                    <a:pt x="1205" y="102"/>
                    <a:pt x="1203" y="100"/>
                  </a:cubicBezTo>
                  <a:cubicBezTo>
                    <a:pt x="1201" y="99"/>
                    <a:pt x="1198" y="97"/>
                    <a:pt x="1196" y="93"/>
                  </a:cubicBezTo>
                  <a:cubicBezTo>
                    <a:pt x="1188" y="87"/>
                    <a:pt x="1178" y="76"/>
                    <a:pt x="1161" y="69"/>
                  </a:cubicBezTo>
                  <a:cubicBezTo>
                    <a:pt x="1153" y="66"/>
                    <a:pt x="1148" y="64"/>
                    <a:pt x="1144" y="64"/>
                  </a:cubicBezTo>
                  <a:cubicBezTo>
                    <a:pt x="1138" y="64"/>
                    <a:pt x="1135" y="68"/>
                    <a:pt x="1132" y="72"/>
                  </a:cubicBezTo>
                  <a:cubicBezTo>
                    <a:pt x="1130" y="74"/>
                    <a:pt x="1128" y="76"/>
                    <a:pt x="1127" y="78"/>
                  </a:cubicBezTo>
                  <a:cubicBezTo>
                    <a:pt x="1123" y="82"/>
                    <a:pt x="1121" y="84"/>
                    <a:pt x="1121" y="86"/>
                  </a:cubicBezTo>
                  <a:cubicBezTo>
                    <a:pt x="1117" y="90"/>
                    <a:pt x="1117" y="90"/>
                    <a:pt x="1112" y="90"/>
                  </a:cubicBezTo>
                  <a:cubicBezTo>
                    <a:pt x="1111" y="90"/>
                    <a:pt x="1111" y="90"/>
                    <a:pt x="1111" y="90"/>
                  </a:cubicBezTo>
                  <a:cubicBezTo>
                    <a:pt x="1107" y="90"/>
                    <a:pt x="1107" y="90"/>
                    <a:pt x="1107" y="90"/>
                  </a:cubicBezTo>
                  <a:cubicBezTo>
                    <a:pt x="1097" y="90"/>
                    <a:pt x="1091" y="90"/>
                    <a:pt x="1085" y="83"/>
                  </a:cubicBezTo>
                  <a:cubicBezTo>
                    <a:pt x="1082" y="79"/>
                    <a:pt x="1078" y="77"/>
                    <a:pt x="1075" y="77"/>
                  </a:cubicBezTo>
                  <a:cubicBezTo>
                    <a:pt x="1072" y="77"/>
                    <a:pt x="1069" y="79"/>
                    <a:pt x="1065" y="81"/>
                  </a:cubicBezTo>
                  <a:cubicBezTo>
                    <a:pt x="1063" y="82"/>
                    <a:pt x="1062" y="82"/>
                    <a:pt x="1059" y="83"/>
                  </a:cubicBezTo>
                  <a:cubicBezTo>
                    <a:pt x="1052" y="86"/>
                    <a:pt x="1051" y="88"/>
                    <a:pt x="1050" y="90"/>
                  </a:cubicBezTo>
                  <a:cubicBezTo>
                    <a:pt x="1049" y="90"/>
                    <a:pt x="1049" y="90"/>
                    <a:pt x="1049" y="90"/>
                  </a:cubicBezTo>
                  <a:cubicBezTo>
                    <a:pt x="1049" y="90"/>
                    <a:pt x="1047" y="90"/>
                    <a:pt x="1045" y="90"/>
                  </a:cubicBezTo>
                  <a:cubicBezTo>
                    <a:pt x="1033" y="88"/>
                    <a:pt x="1028" y="92"/>
                    <a:pt x="1022" y="98"/>
                  </a:cubicBezTo>
                  <a:cubicBezTo>
                    <a:pt x="1020" y="100"/>
                    <a:pt x="1018" y="102"/>
                    <a:pt x="1018" y="104"/>
                  </a:cubicBezTo>
                  <a:cubicBezTo>
                    <a:pt x="1016" y="105"/>
                    <a:pt x="1015" y="106"/>
                    <a:pt x="1015" y="106"/>
                  </a:cubicBezTo>
                  <a:cubicBezTo>
                    <a:pt x="1014" y="106"/>
                    <a:pt x="1014" y="106"/>
                    <a:pt x="1013" y="106"/>
                  </a:cubicBezTo>
                  <a:cubicBezTo>
                    <a:pt x="1010" y="104"/>
                    <a:pt x="1013" y="81"/>
                    <a:pt x="1014" y="67"/>
                  </a:cubicBezTo>
                  <a:cubicBezTo>
                    <a:pt x="1014" y="62"/>
                    <a:pt x="1014" y="62"/>
                    <a:pt x="1014" y="62"/>
                  </a:cubicBezTo>
                  <a:cubicBezTo>
                    <a:pt x="1017" y="43"/>
                    <a:pt x="1015" y="39"/>
                    <a:pt x="1010" y="31"/>
                  </a:cubicBezTo>
                  <a:cubicBezTo>
                    <a:pt x="1009" y="29"/>
                    <a:pt x="1007" y="28"/>
                    <a:pt x="1007" y="27"/>
                  </a:cubicBezTo>
                  <a:cubicBezTo>
                    <a:pt x="1003" y="20"/>
                    <a:pt x="997" y="17"/>
                    <a:pt x="990" y="17"/>
                  </a:cubicBezTo>
                  <a:cubicBezTo>
                    <a:pt x="983" y="17"/>
                    <a:pt x="976" y="18"/>
                    <a:pt x="967" y="22"/>
                  </a:cubicBezTo>
                  <a:cubicBezTo>
                    <a:pt x="963" y="24"/>
                    <a:pt x="959" y="25"/>
                    <a:pt x="958" y="25"/>
                  </a:cubicBezTo>
                  <a:cubicBezTo>
                    <a:pt x="956" y="25"/>
                    <a:pt x="954" y="24"/>
                    <a:pt x="949" y="19"/>
                  </a:cubicBezTo>
                  <a:cubicBezTo>
                    <a:pt x="948" y="17"/>
                    <a:pt x="947" y="16"/>
                    <a:pt x="944" y="14"/>
                  </a:cubicBezTo>
                  <a:cubicBezTo>
                    <a:pt x="936" y="5"/>
                    <a:pt x="930" y="0"/>
                    <a:pt x="923" y="0"/>
                  </a:cubicBezTo>
                  <a:cubicBezTo>
                    <a:pt x="919" y="0"/>
                    <a:pt x="915" y="1"/>
                    <a:pt x="910" y="5"/>
                  </a:cubicBezTo>
                  <a:cubicBezTo>
                    <a:pt x="900" y="13"/>
                    <a:pt x="904" y="23"/>
                    <a:pt x="906" y="33"/>
                  </a:cubicBezTo>
                  <a:cubicBezTo>
                    <a:pt x="907" y="38"/>
                    <a:pt x="909" y="43"/>
                    <a:pt x="909" y="47"/>
                  </a:cubicBezTo>
                  <a:cubicBezTo>
                    <a:pt x="909" y="59"/>
                    <a:pt x="907" y="59"/>
                    <a:pt x="904" y="59"/>
                  </a:cubicBezTo>
                  <a:cubicBezTo>
                    <a:pt x="903" y="59"/>
                    <a:pt x="901" y="59"/>
                    <a:pt x="899" y="58"/>
                  </a:cubicBezTo>
                  <a:cubicBezTo>
                    <a:pt x="899" y="58"/>
                    <a:pt x="898" y="58"/>
                    <a:pt x="897" y="58"/>
                  </a:cubicBezTo>
                  <a:cubicBezTo>
                    <a:pt x="887" y="58"/>
                    <a:pt x="873" y="66"/>
                    <a:pt x="867" y="79"/>
                  </a:cubicBezTo>
                  <a:cubicBezTo>
                    <a:pt x="865" y="85"/>
                    <a:pt x="856" y="88"/>
                    <a:pt x="847" y="93"/>
                  </a:cubicBezTo>
                  <a:cubicBezTo>
                    <a:pt x="838" y="96"/>
                    <a:pt x="828" y="100"/>
                    <a:pt x="823" y="107"/>
                  </a:cubicBezTo>
                  <a:cubicBezTo>
                    <a:pt x="817" y="114"/>
                    <a:pt x="817" y="120"/>
                    <a:pt x="818" y="123"/>
                  </a:cubicBezTo>
                  <a:cubicBezTo>
                    <a:pt x="821" y="129"/>
                    <a:pt x="828" y="133"/>
                    <a:pt x="837" y="134"/>
                  </a:cubicBezTo>
                  <a:cubicBezTo>
                    <a:pt x="834" y="137"/>
                    <a:pt x="828" y="142"/>
                    <a:pt x="822" y="147"/>
                  </a:cubicBezTo>
                  <a:cubicBezTo>
                    <a:pt x="818" y="149"/>
                    <a:pt x="814" y="152"/>
                    <a:pt x="810" y="155"/>
                  </a:cubicBezTo>
                  <a:cubicBezTo>
                    <a:pt x="796" y="166"/>
                    <a:pt x="801" y="174"/>
                    <a:pt x="805" y="181"/>
                  </a:cubicBezTo>
                  <a:cubicBezTo>
                    <a:pt x="806" y="184"/>
                    <a:pt x="807" y="187"/>
                    <a:pt x="808" y="191"/>
                  </a:cubicBezTo>
                  <a:cubicBezTo>
                    <a:pt x="809" y="194"/>
                    <a:pt x="809" y="195"/>
                    <a:pt x="809" y="195"/>
                  </a:cubicBezTo>
                  <a:cubicBezTo>
                    <a:pt x="808" y="196"/>
                    <a:pt x="808" y="196"/>
                    <a:pt x="806" y="196"/>
                  </a:cubicBezTo>
                  <a:cubicBezTo>
                    <a:pt x="804" y="196"/>
                    <a:pt x="800" y="195"/>
                    <a:pt x="796" y="195"/>
                  </a:cubicBezTo>
                  <a:cubicBezTo>
                    <a:pt x="793" y="194"/>
                    <a:pt x="790" y="193"/>
                    <a:pt x="786" y="193"/>
                  </a:cubicBezTo>
                  <a:cubicBezTo>
                    <a:pt x="781" y="192"/>
                    <a:pt x="778" y="194"/>
                    <a:pt x="775" y="196"/>
                  </a:cubicBezTo>
                  <a:cubicBezTo>
                    <a:pt x="770" y="203"/>
                    <a:pt x="774" y="215"/>
                    <a:pt x="779" y="231"/>
                  </a:cubicBezTo>
                  <a:cubicBezTo>
                    <a:pt x="779" y="233"/>
                    <a:pt x="779" y="233"/>
                    <a:pt x="779" y="233"/>
                  </a:cubicBezTo>
                  <a:cubicBezTo>
                    <a:pt x="783" y="247"/>
                    <a:pt x="788" y="254"/>
                    <a:pt x="793" y="261"/>
                  </a:cubicBezTo>
                  <a:cubicBezTo>
                    <a:pt x="796" y="266"/>
                    <a:pt x="800" y="270"/>
                    <a:pt x="803" y="277"/>
                  </a:cubicBezTo>
                  <a:cubicBezTo>
                    <a:pt x="810" y="290"/>
                    <a:pt x="810" y="292"/>
                    <a:pt x="806" y="303"/>
                  </a:cubicBezTo>
                  <a:cubicBezTo>
                    <a:pt x="805" y="305"/>
                    <a:pt x="804" y="308"/>
                    <a:pt x="803" y="312"/>
                  </a:cubicBezTo>
                  <a:cubicBezTo>
                    <a:pt x="802" y="315"/>
                    <a:pt x="801" y="318"/>
                    <a:pt x="797" y="318"/>
                  </a:cubicBezTo>
                  <a:cubicBezTo>
                    <a:pt x="794" y="318"/>
                    <a:pt x="790" y="315"/>
                    <a:pt x="789" y="310"/>
                  </a:cubicBezTo>
                  <a:cubicBezTo>
                    <a:pt x="788" y="308"/>
                    <a:pt x="787" y="304"/>
                    <a:pt x="793" y="299"/>
                  </a:cubicBezTo>
                  <a:cubicBezTo>
                    <a:pt x="797" y="295"/>
                    <a:pt x="800" y="291"/>
                    <a:pt x="800" y="287"/>
                  </a:cubicBezTo>
                  <a:cubicBezTo>
                    <a:pt x="800" y="281"/>
                    <a:pt x="795" y="276"/>
                    <a:pt x="788" y="270"/>
                  </a:cubicBezTo>
                  <a:cubicBezTo>
                    <a:pt x="783" y="265"/>
                    <a:pt x="778" y="260"/>
                    <a:pt x="773" y="253"/>
                  </a:cubicBezTo>
                  <a:cubicBezTo>
                    <a:pt x="766" y="242"/>
                    <a:pt x="763" y="233"/>
                    <a:pt x="762" y="225"/>
                  </a:cubicBezTo>
                  <a:cubicBezTo>
                    <a:pt x="760" y="217"/>
                    <a:pt x="758" y="210"/>
                    <a:pt x="752" y="201"/>
                  </a:cubicBezTo>
                  <a:cubicBezTo>
                    <a:pt x="748" y="196"/>
                    <a:pt x="744" y="193"/>
                    <a:pt x="739" y="193"/>
                  </a:cubicBezTo>
                  <a:cubicBezTo>
                    <a:pt x="730" y="193"/>
                    <a:pt x="720" y="201"/>
                    <a:pt x="708" y="222"/>
                  </a:cubicBezTo>
                  <a:cubicBezTo>
                    <a:pt x="703" y="228"/>
                    <a:pt x="703" y="234"/>
                    <a:pt x="703" y="240"/>
                  </a:cubicBezTo>
                  <a:cubicBezTo>
                    <a:pt x="707" y="251"/>
                    <a:pt x="720" y="258"/>
                    <a:pt x="731" y="265"/>
                  </a:cubicBezTo>
                  <a:cubicBezTo>
                    <a:pt x="735" y="266"/>
                    <a:pt x="737" y="267"/>
                    <a:pt x="740" y="269"/>
                  </a:cubicBezTo>
                  <a:cubicBezTo>
                    <a:pt x="746" y="272"/>
                    <a:pt x="747" y="275"/>
                    <a:pt x="747" y="275"/>
                  </a:cubicBezTo>
                  <a:cubicBezTo>
                    <a:pt x="746" y="276"/>
                    <a:pt x="744" y="277"/>
                    <a:pt x="739" y="277"/>
                  </a:cubicBezTo>
                  <a:cubicBezTo>
                    <a:pt x="736" y="277"/>
                    <a:pt x="734" y="277"/>
                    <a:pt x="732" y="276"/>
                  </a:cubicBezTo>
                  <a:cubicBezTo>
                    <a:pt x="730" y="275"/>
                    <a:pt x="726" y="274"/>
                    <a:pt x="723" y="272"/>
                  </a:cubicBezTo>
                  <a:cubicBezTo>
                    <a:pt x="712" y="268"/>
                    <a:pt x="699" y="263"/>
                    <a:pt x="687" y="263"/>
                  </a:cubicBezTo>
                  <a:cubicBezTo>
                    <a:pt x="681" y="263"/>
                    <a:pt x="676" y="264"/>
                    <a:pt x="671" y="266"/>
                  </a:cubicBezTo>
                  <a:cubicBezTo>
                    <a:pt x="665" y="268"/>
                    <a:pt x="663" y="271"/>
                    <a:pt x="662" y="274"/>
                  </a:cubicBezTo>
                  <a:cubicBezTo>
                    <a:pt x="661" y="277"/>
                    <a:pt x="663" y="281"/>
                    <a:pt x="665" y="284"/>
                  </a:cubicBezTo>
                  <a:cubicBezTo>
                    <a:pt x="669" y="288"/>
                    <a:pt x="672" y="293"/>
                    <a:pt x="670" y="299"/>
                  </a:cubicBezTo>
                  <a:cubicBezTo>
                    <a:pt x="667" y="304"/>
                    <a:pt x="664" y="305"/>
                    <a:pt x="657" y="305"/>
                  </a:cubicBezTo>
                  <a:cubicBezTo>
                    <a:pt x="653" y="305"/>
                    <a:pt x="647" y="304"/>
                    <a:pt x="640" y="304"/>
                  </a:cubicBezTo>
                  <a:cubicBezTo>
                    <a:pt x="633" y="302"/>
                    <a:pt x="626" y="301"/>
                    <a:pt x="617" y="300"/>
                  </a:cubicBezTo>
                  <a:cubicBezTo>
                    <a:pt x="613" y="300"/>
                    <a:pt x="611" y="299"/>
                    <a:pt x="608" y="299"/>
                  </a:cubicBezTo>
                  <a:cubicBezTo>
                    <a:pt x="592" y="299"/>
                    <a:pt x="589" y="306"/>
                    <a:pt x="586" y="315"/>
                  </a:cubicBezTo>
                  <a:cubicBezTo>
                    <a:pt x="584" y="319"/>
                    <a:pt x="584" y="323"/>
                    <a:pt x="581" y="327"/>
                  </a:cubicBezTo>
                  <a:cubicBezTo>
                    <a:pt x="579" y="331"/>
                    <a:pt x="579" y="331"/>
                    <a:pt x="579" y="331"/>
                  </a:cubicBezTo>
                  <a:cubicBezTo>
                    <a:pt x="578" y="331"/>
                    <a:pt x="575" y="327"/>
                    <a:pt x="573" y="326"/>
                  </a:cubicBezTo>
                  <a:cubicBezTo>
                    <a:pt x="570" y="320"/>
                    <a:pt x="564" y="312"/>
                    <a:pt x="555" y="310"/>
                  </a:cubicBezTo>
                  <a:cubicBezTo>
                    <a:pt x="549" y="308"/>
                    <a:pt x="546" y="309"/>
                    <a:pt x="543" y="311"/>
                  </a:cubicBezTo>
                  <a:cubicBezTo>
                    <a:pt x="541" y="315"/>
                    <a:pt x="541" y="320"/>
                    <a:pt x="542" y="327"/>
                  </a:cubicBezTo>
                  <a:cubicBezTo>
                    <a:pt x="544" y="334"/>
                    <a:pt x="545" y="342"/>
                    <a:pt x="544" y="351"/>
                  </a:cubicBezTo>
                  <a:cubicBezTo>
                    <a:pt x="544" y="352"/>
                    <a:pt x="544" y="353"/>
                    <a:pt x="544" y="354"/>
                  </a:cubicBezTo>
                  <a:cubicBezTo>
                    <a:pt x="541" y="353"/>
                    <a:pt x="538" y="353"/>
                    <a:pt x="535" y="356"/>
                  </a:cubicBezTo>
                  <a:cubicBezTo>
                    <a:pt x="530" y="359"/>
                    <a:pt x="529" y="363"/>
                    <a:pt x="527" y="365"/>
                  </a:cubicBezTo>
                  <a:cubicBezTo>
                    <a:pt x="524" y="370"/>
                    <a:pt x="523" y="373"/>
                    <a:pt x="512" y="376"/>
                  </a:cubicBezTo>
                  <a:cubicBezTo>
                    <a:pt x="497" y="381"/>
                    <a:pt x="495" y="388"/>
                    <a:pt x="493" y="397"/>
                  </a:cubicBezTo>
                  <a:cubicBezTo>
                    <a:pt x="492" y="402"/>
                    <a:pt x="491" y="407"/>
                    <a:pt x="487" y="413"/>
                  </a:cubicBezTo>
                  <a:cubicBezTo>
                    <a:pt x="486" y="415"/>
                    <a:pt x="485" y="417"/>
                    <a:pt x="485" y="418"/>
                  </a:cubicBezTo>
                  <a:cubicBezTo>
                    <a:pt x="484" y="416"/>
                    <a:pt x="483" y="413"/>
                    <a:pt x="483" y="411"/>
                  </a:cubicBezTo>
                  <a:cubicBezTo>
                    <a:pt x="481" y="406"/>
                    <a:pt x="481" y="399"/>
                    <a:pt x="477" y="395"/>
                  </a:cubicBezTo>
                  <a:cubicBezTo>
                    <a:pt x="475" y="392"/>
                    <a:pt x="475" y="390"/>
                    <a:pt x="473" y="387"/>
                  </a:cubicBezTo>
                  <a:cubicBezTo>
                    <a:pt x="470" y="380"/>
                    <a:pt x="467" y="376"/>
                    <a:pt x="458" y="372"/>
                  </a:cubicBezTo>
                  <a:cubicBezTo>
                    <a:pt x="455" y="371"/>
                    <a:pt x="454" y="370"/>
                    <a:pt x="454" y="368"/>
                  </a:cubicBezTo>
                  <a:cubicBezTo>
                    <a:pt x="455" y="364"/>
                    <a:pt x="459" y="362"/>
                    <a:pt x="464" y="362"/>
                  </a:cubicBezTo>
                  <a:cubicBezTo>
                    <a:pt x="467" y="362"/>
                    <a:pt x="470" y="362"/>
                    <a:pt x="474" y="363"/>
                  </a:cubicBezTo>
                  <a:cubicBezTo>
                    <a:pt x="479" y="364"/>
                    <a:pt x="484" y="364"/>
                    <a:pt x="491" y="364"/>
                  </a:cubicBezTo>
                  <a:cubicBezTo>
                    <a:pt x="497" y="364"/>
                    <a:pt x="504" y="364"/>
                    <a:pt x="511" y="362"/>
                  </a:cubicBezTo>
                  <a:cubicBezTo>
                    <a:pt x="522" y="359"/>
                    <a:pt x="529" y="357"/>
                    <a:pt x="531" y="353"/>
                  </a:cubicBezTo>
                  <a:cubicBezTo>
                    <a:pt x="535" y="348"/>
                    <a:pt x="534" y="342"/>
                    <a:pt x="531" y="335"/>
                  </a:cubicBezTo>
                  <a:cubicBezTo>
                    <a:pt x="529" y="324"/>
                    <a:pt x="521" y="323"/>
                    <a:pt x="514" y="322"/>
                  </a:cubicBezTo>
                  <a:cubicBezTo>
                    <a:pt x="510" y="321"/>
                    <a:pt x="505" y="321"/>
                    <a:pt x="502" y="317"/>
                  </a:cubicBezTo>
                  <a:cubicBezTo>
                    <a:pt x="495" y="312"/>
                    <a:pt x="477" y="299"/>
                    <a:pt x="459" y="297"/>
                  </a:cubicBezTo>
                  <a:cubicBezTo>
                    <a:pt x="446" y="294"/>
                    <a:pt x="436" y="292"/>
                    <a:pt x="426" y="284"/>
                  </a:cubicBezTo>
                  <a:cubicBezTo>
                    <a:pt x="416" y="277"/>
                    <a:pt x="408" y="276"/>
                    <a:pt x="393" y="276"/>
                  </a:cubicBezTo>
                  <a:cubicBezTo>
                    <a:pt x="390" y="276"/>
                    <a:pt x="388" y="276"/>
                    <a:pt x="385" y="276"/>
                  </a:cubicBezTo>
                  <a:cubicBezTo>
                    <a:pt x="369" y="275"/>
                    <a:pt x="362" y="283"/>
                    <a:pt x="356" y="293"/>
                  </a:cubicBezTo>
                  <a:cubicBezTo>
                    <a:pt x="352" y="296"/>
                    <a:pt x="350" y="299"/>
                    <a:pt x="345" y="304"/>
                  </a:cubicBezTo>
                  <a:cubicBezTo>
                    <a:pt x="339" y="310"/>
                    <a:pt x="332" y="315"/>
                    <a:pt x="325" y="319"/>
                  </a:cubicBezTo>
                  <a:cubicBezTo>
                    <a:pt x="318" y="324"/>
                    <a:pt x="308" y="329"/>
                    <a:pt x="298" y="338"/>
                  </a:cubicBezTo>
                  <a:cubicBezTo>
                    <a:pt x="285" y="350"/>
                    <a:pt x="282" y="359"/>
                    <a:pt x="279" y="370"/>
                  </a:cubicBezTo>
                  <a:cubicBezTo>
                    <a:pt x="276" y="377"/>
                    <a:pt x="274" y="386"/>
                    <a:pt x="269" y="397"/>
                  </a:cubicBezTo>
                  <a:cubicBezTo>
                    <a:pt x="259" y="415"/>
                    <a:pt x="254" y="418"/>
                    <a:pt x="246" y="421"/>
                  </a:cubicBezTo>
                  <a:cubicBezTo>
                    <a:pt x="242" y="424"/>
                    <a:pt x="237" y="426"/>
                    <a:pt x="231" y="431"/>
                  </a:cubicBezTo>
                  <a:cubicBezTo>
                    <a:pt x="211" y="446"/>
                    <a:pt x="210" y="448"/>
                    <a:pt x="215" y="472"/>
                  </a:cubicBezTo>
                  <a:cubicBezTo>
                    <a:pt x="216" y="473"/>
                    <a:pt x="216" y="476"/>
                    <a:pt x="217" y="478"/>
                  </a:cubicBezTo>
                  <a:cubicBezTo>
                    <a:pt x="220" y="495"/>
                    <a:pt x="221" y="501"/>
                    <a:pt x="239" y="504"/>
                  </a:cubicBezTo>
                  <a:cubicBezTo>
                    <a:pt x="243" y="504"/>
                    <a:pt x="246" y="505"/>
                    <a:pt x="247" y="505"/>
                  </a:cubicBezTo>
                  <a:cubicBezTo>
                    <a:pt x="249" y="505"/>
                    <a:pt x="251" y="505"/>
                    <a:pt x="252" y="505"/>
                  </a:cubicBezTo>
                  <a:cubicBezTo>
                    <a:pt x="255" y="505"/>
                    <a:pt x="257" y="504"/>
                    <a:pt x="258" y="501"/>
                  </a:cubicBezTo>
                  <a:cubicBezTo>
                    <a:pt x="260" y="500"/>
                    <a:pt x="261" y="498"/>
                    <a:pt x="264" y="495"/>
                  </a:cubicBezTo>
                  <a:cubicBezTo>
                    <a:pt x="265" y="494"/>
                    <a:pt x="267" y="493"/>
                    <a:pt x="269" y="493"/>
                  </a:cubicBezTo>
                  <a:cubicBezTo>
                    <a:pt x="276" y="493"/>
                    <a:pt x="286" y="503"/>
                    <a:pt x="290" y="512"/>
                  </a:cubicBezTo>
                  <a:cubicBezTo>
                    <a:pt x="291" y="517"/>
                    <a:pt x="292" y="521"/>
                    <a:pt x="292" y="525"/>
                  </a:cubicBezTo>
                  <a:cubicBezTo>
                    <a:pt x="293" y="530"/>
                    <a:pt x="293" y="536"/>
                    <a:pt x="297" y="546"/>
                  </a:cubicBezTo>
                  <a:cubicBezTo>
                    <a:pt x="300" y="552"/>
                    <a:pt x="303" y="554"/>
                    <a:pt x="307" y="554"/>
                  </a:cubicBezTo>
                  <a:cubicBezTo>
                    <a:pt x="315" y="554"/>
                    <a:pt x="321" y="545"/>
                    <a:pt x="327" y="537"/>
                  </a:cubicBezTo>
                  <a:cubicBezTo>
                    <a:pt x="329" y="534"/>
                    <a:pt x="329" y="534"/>
                    <a:pt x="329" y="534"/>
                  </a:cubicBezTo>
                  <a:cubicBezTo>
                    <a:pt x="333" y="527"/>
                    <a:pt x="333" y="522"/>
                    <a:pt x="334" y="516"/>
                  </a:cubicBezTo>
                  <a:cubicBezTo>
                    <a:pt x="334" y="512"/>
                    <a:pt x="334" y="507"/>
                    <a:pt x="334" y="501"/>
                  </a:cubicBezTo>
                  <a:cubicBezTo>
                    <a:pt x="338" y="484"/>
                    <a:pt x="336" y="478"/>
                    <a:pt x="333" y="467"/>
                  </a:cubicBezTo>
                  <a:cubicBezTo>
                    <a:pt x="332" y="463"/>
                    <a:pt x="332" y="463"/>
                    <a:pt x="332" y="463"/>
                  </a:cubicBezTo>
                  <a:cubicBezTo>
                    <a:pt x="329" y="451"/>
                    <a:pt x="329" y="448"/>
                    <a:pt x="330" y="435"/>
                  </a:cubicBezTo>
                  <a:cubicBezTo>
                    <a:pt x="331" y="426"/>
                    <a:pt x="340" y="423"/>
                    <a:pt x="346" y="419"/>
                  </a:cubicBezTo>
                  <a:cubicBezTo>
                    <a:pt x="347" y="419"/>
                    <a:pt x="349" y="418"/>
                    <a:pt x="350" y="418"/>
                  </a:cubicBezTo>
                  <a:cubicBezTo>
                    <a:pt x="354" y="416"/>
                    <a:pt x="355" y="411"/>
                    <a:pt x="356" y="404"/>
                  </a:cubicBezTo>
                  <a:cubicBezTo>
                    <a:pt x="357" y="397"/>
                    <a:pt x="358" y="390"/>
                    <a:pt x="363" y="386"/>
                  </a:cubicBezTo>
                  <a:cubicBezTo>
                    <a:pt x="369" y="381"/>
                    <a:pt x="375" y="379"/>
                    <a:pt x="379" y="379"/>
                  </a:cubicBezTo>
                  <a:cubicBezTo>
                    <a:pt x="383" y="379"/>
                    <a:pt x="384" y="380"/>
                    <a:pt x="384" y="384"/>
                  </a:cubicBezTo>
                  <a:cubicBezTo>
                    <a:pt x="384" y="395"/>
                    <a:pt x="375" y="411"/>
                    <a:pt x="370" y="419"/>
                  </a:cubicBezTo>
                  <a:cubicBezTo>
                    <a:pt x="364" y="429"/>
                    <a:pt x="362" y="440"/>
                    <a:pt x="372" y="460"/>
                  </a:cubicBezTo>
                  <a:cubicBezTo>
                    <a:pt x="375" y="467"/>
                    <a:pt x="380" y="472"/>
                    <a:pt x="388" y="472"/>
                  </a:cubicBezTo>
                  <a:cubicBezTo>
                    <a:pt x="393" y="472"/>
                    <a:pt x="398" y="470"/>
                    <a:pt x="404" y="468"/>
                  </a:cubicBezTo>
                  <a:cubicBezTo>
                    <a:pt x="408" y="467"/>
                    <a:pt x="413" y="465"/>
                    <a:pt x="418" y="464"/>
                  </a:cubicBezTo>
                  <a:cubicBezTo>
                    <a:pt x="422" y="463"/>
                    <a:pt x="425" y="463"/>
                    <a:pt x="427" y="462"/>
                  </a:cubicBezTo>
                  <a:cubicBezTo>
                    <a:pt x="427" y="464"/>
                    <a:pt x="427" y="467"/>
                    <a:pt x="428" y="473"/>
                  </a:cubicBezTo>
                  <a:cubicBezTo>
                    <a:pt x="429" y="475"/>
                    <a:pt x="429" y="477"/>
                    <a:pt x="428" y="478"/>
                  </a:cubicBezTo>
                  <a:cubicBezTo>
                    <a:pt x="427" y="479"/>
                    <a:pt x="422" y="479"/>
                    <a:pt x="421" y="479"/>
                  </a:cubicBezTo>
                  <a:cubicBezTo>
                    <a:pt x="420" y="479"/>
                    <a:pt x="417" y="479"/>
                    <a:pt x="416" y="479"/>
                  </a:cubicBezTo>
                  <a:cubicBezTo>
                    <a:pt x="414" y="479"/>
                    <a:pt x="411" y="478"/>
                    <a:pt x="410" y="478"/>
                  </a:cubicBezTo>
                  <a:cubicBezTo>
                    <a:pt x="405" y="478"/>
                    <a:pt x="400" y="479"/>
                    <a:pt x="397" y="480"/>
                  </a:cubicBezTo>
                  <a:cubicBezTo>
                    <a:pt x="386" y="484"/>
                    <a:pt x="387" y="496"/>
                    <a:pt x="388" y="505"/>
                  </a:cubicBezTo>
                  <a:cubicBezTo>
                    <a:pt x="388" y="507"/>
                    <a:pt x="388" y="511"/>
                    <a:pt x="388" y="512"/>
                  </a:cubicBezTo>
                  <a:cubicBezTo>
                    <a:pt x="378" y="512"/>
                    <a:pt x="367" y="520"/>
                    <a:pt x="367" y="536"/>
                  </a:cubicBezTo>
                  <a:cubicBezTo>
                    <a:pt x="367" y="547"/>
                    <a:pt x="374" y="549"/>
                    <a:pt x="381" y="550"/>
                  </a:cubicBezTo>
                  <a:cubicBezTo>
                    <a:pt x="384" y="551"/>
                    <a:pt x="389" y="553"/>
                    <a:pt x="393" y="555"/>
                  </a:cubicBezTo>
                  <a:cubicBezTo>
                    <a:pt x="393" y="556"/>
                    <a:pt x="393" y="556"/>
                    <a:pt x="393" y="556"/>
                  </a:cubicBezTo>
                  <a:cubicBezTo>
                    <a:pt x="392" y="556"/>
                    <a:pt x="391" y="556"/>
                    <a:pt x="389" y="556"/>
                  </a:cubicBezTo>
                  <a:cubicBezTo>
                    <a:pt x="384" y="556"/>
                    <a:pt x="379" y="555"/>
                    <a:pt x="378" y="555"/>
                  </a:cubicBezTo>
                  <a:cubicBezTo>
                    <a:pt x="373" y="554"/>
                    <a:pt x="365" y="554"/>
                    <a:pt x="356" y="554"/>
                  </a:cubicBezTo>
                  <a:cubicBezTo>
                    <a:pt x="347" y="554"/>
                    <a:pt x="334" y="554"/>
                    <a:pt x="324" y="558"/>
                  </a:cubicBezTo>
                  <a:cubicBezTo>
                    <a:pt x="315" y="560"/>
                    <a:pt x="307" y="562"/>
                    <a:pt x="296" y="562"/>
                  </a:cubicBezTo>
                  <a:cubicBezTo>
                    <a:pt x="291" y="562"/>
                    <a:pt x="287" y="562"/>
                    <a:pt x="281" y="561"/>
                  </a:cubicBezTo>
                  <a:cubicBezTo>
                    <a:pt x="276" y="561"/>
                    <a:pt x="277" y="549"/>
                    <a:pt x="277" y="540"/>
                  </a:cubicBezTo>
                  <a:cubicBezTo>
                    <a:pt x="277" y="531"/>
                    <a:pt x="278" y="525"/>
                    <a:pt x="274" y="522"/>
                  </a:cubicBezTo>
                  <a:cubicBezTo>
                    <a:pt x="272" y="522"/>
                    <a:pt x="271" y="522"/>
                    <a:pt x="269" y="522"/>
                  </a:cubicBezTo>
                  <a:cubicBezTo>
                    <a:pt x="263" y="522"/>
                    <a:pt x="259" y="529"/>
                    <a:pt x="259" y="542"/>
                  </a:cubicBezTo>
                  <a:cubicBezTo>
                    <a:pt x="259" y="546"/>
                    <a:pt x="259" y="550"/>
                    <a:pt x="260" y="555"/>
                  </a:cubicBezTo>
                  <a:cubicBezTo>
                    <a:pt x="260" y="561"/>
                    <a:pt x="262" y="572"/>
                    <a:pt x="260" y="574"/>
                  </a:cubicBezTo>
                  <a:cubicBezTo>
                    <a:pt x="260" y="574"/>
                    <a:pt x="260" y="574"/>
                    <a:pt x="259" y="574"/>
                  </a:cubicBezTo>
                  <a:cubicBezTo>
                    <a:pt x="258" y="574"/>
                    <a:pt x="256" y="574"/>
                    <a:pt x="254" y="573"/>
                  </a:cubicBezTo>
                  <a:cubicBezTo>
                    <a:pt x="252" y="573"/>
                    <a:pt x="248" y="572"/>
                    <a:pt x="246" y="572"/>
                  </a:cubicBezTo>
                  <a:cubicBezTo>
                    <a:pt x="242" y="572"/>
                    <a:pt x="241" y="572"/>
                    <a:pt x="238" y="574"/>
                  </a:cubicBezTo>
                  <a:cubicBezTo>
                    <a:pt x="237" y="574"/>
                    <a:pt x="236" y="575"/>
                    <a:pt x="234" y="575"/>
                  </a:cubicBezTo>
                  <a:cubicBezTo>
                    <a:pt x="227" y="577"/>
                    <a:pt x="221" y="579"/>
                    <a:pt x="211" y="598"/>
                  </a:cubicBezTo>
                  <a:cubicBezTo>
                    <a:pt x="209" y="604"/>
                    <a:pt x="207" y="608"/>
                    <a:pt x="205" y="611"/>
                  </a:cubicBezTo>
                  <a:cubicBezTo>
                    <a:pt x="203" y="618"/>
                    <a:pt x="203" y="618"/>
                    <a:pt x="194" y="624"/>
                  </a:cubicBezTo>
                  <a:cubicBezTo>
                    <a:pt x="188" y="630"/>
                    <a:pt x="183" y="631"/>
                    <a:pt x="179" y="633"/>
                  </a:cubicBezTo>
                  <a:cubicBezTo>
                    <a:pt x="176" y="634"/>
                    <a:pt x="173" y="635"/>
                    <a:pt x="170" y="637"/>
                  </a:cubicBezTo>
                  <a:cubicBezTo>
                    <a:pt x="168" y="638"/>
                    <a:pt x="166" y="639"/>
                    <a:pt x="161" y="639"/>
                  </a:cubicBezTo>
                  <a:cubicBezTo>
                    <a:pt x="159" y="639"/>
                    <a:pt x="155" y="638"/>
                    <a:pt x="152" y="638"/>
                  </a:cubicBezTo>
                  <a:cubicBezTo>
                    <a:pt x="147" y="637"/>
                    <a:pt x="142" y="637"/>
                    <a:pt x="139" y="637"/>
                  </a:cubicBezTo>
                  <a:cubicBezTo>
                    <a:pt x="133" y="638"/>
                    <a:pt x="131" y="642"/>
                    <a:pt x="131" y="644"/>
                  </a:cubicBezTo>
                  <a:cubicBezTo>
                    <a:pt x="130" y="649"/>
                    <a:pt x="136" y="655"/>
                    <a:pt x="140" y="657"/>
                  </a:cubicBezTo>
                  <a:cubicBezTo>
                    <a:pt x="145" y="659"/>
                    <a:pt x="155" y="664"/>
                    <a:pt x="161" y="668"/>
                  </a:cubicBezTo>
                  <a:cubicBezTo>
                    <a:pt x="162" y="669"/>
                    <a:pt x="164" y="670"/>
                    <a:pt x="166" y="671"/>
                  </a:cubicBezTo>
                  <a:cubicBezTo>
                    <a:pt x="173" y="676"/>
                    <a:pt x="184" y="683"/>
                    <a:pt x="183" y="694"/>
                  </a:cubicBezTo>
                  <a:cubicBezTo>
                    <a:pt x="183" y="706"/>
                    <a:pt x="180" y="706"/>
                    <a:pt x="177" y="706"/>
                  </a:cubicBezTo>
                  <a:cubicBezTo>
                    <a:pt x="175" y="706"/>
                    <a:pt x="175" y="706"/>
                    <a:pt x="175" y="706"/>
                  </a:cubicBezTo>
                  <a:cubicBezTo>
                    <a:pt x="173" y="706"/>
                    <a:pt x="171" y="706"/>
                    <a:pt x="169" y="707"/>
                  </a:cubicBezTo>
                  <a:cubicBezTo>
                    <a:pt x="166" y="709"/>
                    <a:pt x="155" y="709"/>
                    <a:pt x="138" y="709"/>
                  </a:cubicBezTo>
                  <a:cubicBezTo>
                    <a:pt x="129" y="709"/>
                    <a:pt x="129" y="709"/>
                    <a:pt x="129" y="709"/>
                  </a:cubicBezTo>
                  <a:cubicBezTo>
                    <a:pt x="128" y="709"/>
                    <a:pt x="127" y="709"/>
                    <a:pt x="125" y="709"/>
                  </a:cubicBezTo>
                  <a:cubicBezTo>
                    <a:pt x="121" y="708"/>
                    <a:pt x="117" y="707"/>
                    <a:pt x="112" y="707"/>
                  </a:cubicBezTo>
                  <a:cubicBezTo>
                    <a:pt x="111" y="707"/>
                    <a:pt x="104" y="707"/>
                    <a:pt x="101" y="712"/>
                  </a:cubicBezTo>
                  <a:cubicBezTo>
                    <a:pt x="101" y="713"/>
                    <a:pt x="101" y="717"/>
                    <a:pt x="101" y="724"/>
                  </a:cubicBezTo>
                  <a:cubicBezTo>
                    <a:pt x="101" y="727"/>
                    <a:pt x="101" y="732"/>
                    <a:pt x="101" y="733"/>
                  </a:cubicBezTo>
                  <a:cubicBezTo>
                    <a:pt x="99" y="737"/>
                    <a:pt x="100" y="741"/>
                    <a:pt x="101" y="745"/>
                  </a:cubicBezTo>
                  <a:cubicBezTo>
                    <a:pt x="102" y="749"/>
                    <a:pt x="103" y="752"/>
                    <a:pt x="102" y="755"/>
                  </a:cubicBezTo>
                  <a:cubicBezTo>
                    <a:pt x="102" y="758"/>
                    <a:pt x="101" y="761"/>
                    <a:pt x="100" y="765"/>
                  </a:cubicBezTo>
                  <a:cubicBezTo>
                    <a:pt x="96" y="779"/>
                    <a:pt x="92" y="794"/>
                    <a:pt x="101" y="798"/>
                  </a:cubicBezTo>
                  <a:cubicBezTo>
                    <a:pt x="103" y="800"/>
                    <a:pt x="107" y="799"/>
                    <a:pt x="112" y="799"/>
                  </a:cubicBezTo>
                  <a:cubicBezTo>
                    <a:pt x="116" y="798"/>
                    <a:pt x="119" y="798"/>
                    <a:pt x="123" y="798"/>
                  </a:cubicBezTo>
                  <a:cubicBezTo>
                    <a:pt x="123" y="798"/>
                    <a:pt x="125" y="801"/>
                    <a:pt x="127" y="803"/>
                  </a:cubicBezTo>
                  <a:cubicBezTo>
                    <a:pt x="128" y="806"/>
                    <a:pt x="131" y="809"/>
                    <a:pt x="135" y="810"/>
                  </a:cubicBezTo>
                  <a:cubicBezTo>
                    <a:pt x="137" y="811"/>
                    <a:pt x="139" y="811"/>
                    <a:pt x="140" y="811"/>
                  </a:cubicBezTo>
                  <a:cubicBezTo>
                    <a:pt x="145" y="811"/>
                    <a:pt x="149" y="809"/>
                    <a:pt x="151" y="806"/>
                  </a:cubicBezTo>
                  <a:cubicBezTo>
                    <a:pt x="153" y="805"/>
                    <a:pt x="155" y="804"/>
                    <a:pt x="156" y="804"/>
                  </a:cubicBezTo>
                  <a:cubicBezTo>
                    <a:pt x="159" y="803"/>
                    <a:pt x="162" y="802"/>
                    <a:pt x="165" y="801"/>
                  </a:cubicBezTo>
                  <a:cubicBezTo>
                    <a:pt x="173" y="798"/>
                    <a:pt x="182" y="797"/>
                    <a:pt x="188" y="792"/>
                  </a:cubicBezTo>
                  <a:cubicBezTo>
                    <a:pt x="194" y="788"/>
                    <a:pt x="197" y="781"/>
                    <a:pt x="199" y="774"/>
                  </a:cubicBezTo>
                  <a:cubicBezTo>
                    <a:pt x="201" y="771"/>
                    <a:pt x="202" y="769"/>
                    <a:pt x="203" y="766"/>
                  </a:cubicBezTo>
                  <a:cubicBezTo>
                    <a:pt x="205" y="761"/>
                    <a:pt x="209" y="759"/>
                    <a:pt x="212" y="755"/>
                  </a:cubicBezTo>
                  <a:cubicBezTo>
                    <a:pt x="215" y="753"/>
                    <a:pt x="217" y="750"/>
                    <a:pt x="220" y="747"/>
                  </a:cubicBezTo>
                  <a:cubicBezTo>
                    <a:pt x="222" y="744"/>
                    <a:pt x="224" y="743"/>
                    <a:pt x="226" y="742"/>
                  </a:cubicBezTo>
                  <a:cubicBezTo>
                    <a:pt x="228" y="741"/>
                    <a:pt x="231" y="740"/>
                    <a:pt x="233" y="738"/>
                  </a:cubicBezTo>
                  <a:cubicBezTo>
                    <a:pt x="237" y="733"/>
                    <a:pt x="232" y="729"/>
                    <a:pt x="229" y="726"/>
                  </a:cubicBezTo>
                  <a:cubicBezTo>
                    <a:pt x="228" y="725"/>
                    <a:pt x="226" y="722"/>
                    <a:pt x="226" y="722"/>
                  </a:cubicBezTo>
                  <a:cubicBezTo>
                    <a:pt x="226" y="722"/>
                    <a:pt x="226" y="722"/>
                    <a:pt x="227" y="721"/>
                  </a:cubicBezTo>
                  <a:cubicBezTo>
                    <a:pt x="230" y="719"/>
                    <a:pt x="232" y="720"/>
                    <a:pt x="235" y="722"/>
                  </a:cubicBezTo>
                  <a:cubicBezTo>
                    <a:pt x="238" y="724"/>
                    <a:pt x="241" y="726"/>
                    <a:pt x="246" y="726"/>
                  </a:cubicBezTo>
                  <a:cubicBezTo>
                    <a:pt x="247" y="726"/>
                    <a:pt x="248" y="726"/>
                    <a:pt x="250" y="726"/>
                  </a:cubicBezTo>
                  <a:cubicBezTo>
                    <a:pt x="257" y="724"/>
                    <a:pt x="262" y="720"/>
                    <a:pt x="266" y="717"/>
                  </a:cubicBezTo>
                  <a:cubicBezTo>
                    <a:pt x="270" y="714"/>
                    <a:pt x="273" y="712"/>
                    <a:pt x="276" y="712"/>
                  </a:cubicBezTo>
                  <a:cubicBezTo>
                    <a:pt x="279" y="712"/>
                    <a:pt x="280" y="713"/>
                    <a:pt x="283" y="714"/>
                  </a:cubicBezTo>
                  <a:cubicBezTo>
                    <a:pt x="291" y="718"/>
                    <a:pt x="292" y="722"/>
                    <a:pt x="294" y="726"/>
                  </a:cubicBezTo>
                  <a:cubicBezTo>
                    <a:pt x="295" y="729"/>
                    <a:pt x="296" y="734"/>
                    <a:pt x="302" y="739"/>
                  </a:cubicBezTo>
                  <a:cubicBezTo>
                    <a:pt x="308" y="748"/>
                    <a:pt x="313" y="750"/>
                    <a:pt x="318" y="750"/>
                  </a:cubicBezTo>
                  <a:cubicBezTo>
                    <a:pt x="323" y="751"/>
                    <a:pt x="325" y="752"/>
                    <a:pt x="329" y="755"/>
                  </a:cubicBezTo>
                  <a:cubicBezTo>
                    <a:pt x="330" y="756"/>
                    <a:pt x="331" y="757"/>
                    <a:pt x="332" y="758"/>
                  </a:cubicBezTo>
                  <a:cubicBezTo>
                    <a:pt x="336" y="762"/>
                    <a:pt x="342" y="767"/>
                    <a:pt x="343" y="772"/>
                  </a:cubicBezTo>
                  <a:cubicBezTo>
                    <a:pt x="343" y="775"/>
                    <a:pt x="342" y="777"/>
                    <a:pt x="342" y="780"/>
                  </a:cubicBezTo>
                  <a:cubicBezTo>
                    <a:pt x="341" y="783"/>
                    <a:pt x="340" y="787"/>
                    <a:pt x="343" y="789"/>
                  </a:cubicBezTo>
                  <a:cubicBezTo>
                    <a:pt x="344" y="791"/>
                    <a:pt x="345" y="792"/>
                    <a:pt x="349" y="792"/>
                  </a:cubicBezTo>
                  <a:cubicBezTo>
                    <a:pt x="351" y="792"/>
                    <a:pt x="353" y="791"/>
                    <a:pt x="355" y="789"/>
                  </a:cubicBezTo>
                  <a:cubicBezTo>
                    <a:pt x="358" y="786"/>
                    <a:pt x="358" y="779"/>
                    <a:pt x="358" y="772"/>
                  </a:cubicBezTo>
                  <a:cubicBezTo>
                    <a:pt x="358" y="771"/>
                    <a:pt x="357" y="768"/>
                    <a:pt x="358" y="766"/>
                  </a:cubicBezTo>
                  <a:cubicBezTo>
                    <a:pt x="363" y="766"/>
                    <a:pt x="367" y="766"/>
                    <a:pt x="369" y="762"/>
                  </a:cubicBezTo>
                  <a:cubicBezTo>
                    <a:pt x="370" y="756"/>
                    <a:pt x="363" y="752"/>
                    <a:pt x="352" y="745"/>
                  </a:cubicBezTo>
                  <a:cubicBezTo>
                    <a:pt x="350" y="744"/>
                    <a:pt x="347" y="743"/>
                    <a:pt x="347" y="742"/>
                  </a:cubicBezTo>
                  <a:cubicBezTo>
                    <a:pt x="342" y="737"/>
                    <a:pt x="339" y="733"/>
                    <a:pt x="336" y="731"/>
                  </a:cubicBezTo>
                  <a:cubicBezTo>
                    <a:pt x="331" y="725"/>
                    <a:pt x="329" y="722"/>
                    <a:pt x="320" y="717"/>
                  </a:cubicBezTo>
                  <a:cubicBezTo>
                    <a:pt x="313" y="713"/>
                    <a:pt x="311" y="706"/>
                    <a:pt x="311" y="701"/>
                  </a:cubicBezTo>
                  <a:cubicBezTo>
                    <a:pt x="312" y="699"/>
                    <a:pt x="313" y="697"/>
                    <a:pt x="314" y="696"/>
                  </a:cubicBezTo>
                  <a:cubicBezTo>
                    <a:pt x="315" y="696"/>
                    <a:pt x="315" y="696"/>
                    <a:pt x="316" y="696"/>
                  </a:cubicBezTo>
                  <a:cubicBezTo>
                    <a:pt x="318" y="696"/>
                    <a:pt x="322" y="701"/>
                    <a:pt x="326" y="706"/>
                  </a:cubicBezTo>
                  <a:cubicBezTo>
                    <a:pt x="329" y="710"/>
                    <a:pt x="334" y="716"/>
                    <a:pt x="341" y="721"/>
                  </a:cubicBezTo>
                  <a:cubicBezTo>
                    <a:pt x="345" y="723"/>
                    <a:pt x="346" y="725"/>
                    <a:pt x="349" y="727"/>
                  </a:cubicBezTo>
                  <a:cubicBezTo>
                    <a:pt x="358" y="733"/>
                    <a:pt x="361" y="736"/>
                    <a:pt x="367" y="749"/>
                  </a:cubicBezTo>
                  <a:cubicBezTo>
                    <a:pt x="371" y="759"/>
                    <a:pt x="375" y="762"/>
                    <a:pt x="378" y="765"/>
                  </a:cubicBezTo>
                  <a:cubicBezTo>
                    <a:pt x="380" y="767"/>
                    <a:pt x="383" y="769"/>
                    <a:pt x="384" y="772"/>
                  </a:cubicBezTo>
                  <a:cubicBezTo>
                    <a:pt x="387" y="777"/>
                    <a:pt x="388" y="782"/>
                    <a:pt x="389" y="786"/>
                  </a:cubicBezTo>
                  <a:cubicBezTo>
                    <a:pt x="390" y="793"/>
                    <a:pt x="392" y="800"/>
                    <a:pt x="404" y="800"/>
                  </a:cubicBezTo>
                  <a:cubicBezTo>
                    <a:pt x="405" y="800"/>
                    <a:pt x="408" y="800"/>
                    <a:pt x="410" y="799"/>
                  </a:cubicBezTo>
                  <a:cubicBezTo>
                    <a:pt x="416" y="798"/>
                    <a:pt x="421" y="796"/>
                    <a:pt x="422" y="793"/>
                  </a:cubicBezTo>
                  <a:cubicBezTo>
                    <a:pt x="427" y="784"/>
                    <a:pt x="421" y="773"/>
                    <a:pt x="416" y="763"/>
                  </a:cubicBezTo>
                  <a:cubicBezTo>
                    <a:pt x="414" y="760"/>
                    <a:pt x="412" y="757"/>
                    <a:pt x="411" y="755"/>
                  </a:cubicBezTo>
                  <a:cubicBezTo>
                    <a:pt x="411" y="754"/>
                    <a:pt x="413" y="754"/>
                    <a:pt x="415" y="754"/>
                  </a:cubicBezTo>
                  <a:cubicBezTo>
                    <a:pt x="421" y="754"/>
                    <a:pt x="429" y="755"/>
                    <a:pt x="437" y="759"/>
                  </a:cubicBezTo>
                  <a:cubicBezTo>
                    <a:pt x="444" y="760"/>
                    <a:pt x="443" y="762"/>
                    <a:pt x="442" y="769"/>
                  </a:cubicBezTo>
                  <a:cubicBezTo>
                    <a:pt x="440" y="775"/>
                    <a:pt x="438" y="782"/>
                    <a:pt x="440" y="791"/>
                  </a:cubicBezTo>
                  <a:cubicBezTo>
                    <a:pt x="443" y="805"/>
                    <a:pt x="446" y="806"/>
                    <a:pt x="457" y="807"/>
                  </a:cubicBezTo>
                  <a:cubicBezTo>
                    <a:pt x="461" y="808"/>
                    <a:pt x="468" y="809"/>
                    <a:pt x="478" y="811"/>
                  </a:cubicBezTo>
                  <a:cubicBezTo>
                    <a:pt x="484" y="813"/>
                    <a:pt x="489" y="814"/>
                    <a:pt x="492" y="814"/>
                  </a:cubicBezTo>
                  <a:cubicBezTo>
                    <a:pt x="500" y="814"/>
                    <a:pt x="502" y="809"/>
                    <a:pt x="503" y="806"/>
                  </a:cubicBezTo>
                  <a:cubicBezTo>
                    <a:pt x="503" y="804"/>
                    <a:pt x="504" y="801"/>
                    <a:pt x="511" y="800"/>
                  </a:cubicBezTo>
                  <a:cubicBezTo>
                    <a:pt x="512" y="800"/>
                    <a:pt x="513" y="800"/>
                    <a:pt x="513" y="800"/>
                  </a:cubicBezTo>
                  <a:cubicBezTo>
                    <a:pt x="519" y="800"/>
                    <a:pt x="521" y="804"/>
                    <a:pt x="523" y="810"/>
                  </a:cubicBezTo>
                  <a:cubicBezTo>
                    <a:pt x="524" y="815"/>
                    <a:pt x="526" y="820"/>
                    <a:pt x="530" y="821"/>
                  </a:cubicBezTo>
                  <a:cubicBezTo>
                    <a:pt x="534" y="823"/>
                    <a:pt x="534" y="828"/>
                    <a:pt x="533" y="837"/>
                  </a:cubicBezTo>
                  <a:cubicBezTo>
                    <a:pt x="533" y="842"/>
                    <a:pt x="533" y="847"/>
                    <a:pt x="533" y="853"/>
                  </a:cubicBezTo>
                  <a:cubicBezTo>
                    <a:pt x="534" y="858"/>
                    <a:pt x="534" y="860"/>
                    <a:pt x="533" y="861"/>
                  </a:cubicBezTo>
                  <a:cubicBezTo>
                    <a:pt x="533" y="861"/>
                    <a:pt x="533" y="861"/>
                    <a:pt x="532" y="861"/>
                  </a:cubicBezTo>
                  <a:cubicBezTo>
                    <a:pt x="530" y="861"/>
                    <a:pt x="528" y="860"/>
                    <a:pt x="525" y="860"/>
                  </a:cubicBezTo>
                  <a:cubicBezTo>
                    <a:pt x="520" y="859"/>
                    <a:pt x="512" y="858"/>
                    <a:pt x="499" y="858"/>
                  </a:cubicBezTo>
                  <a:cubicBezTo>
                    <a:pt x="488" y="858"/>
                    <a:pt x="481" y="858"/>
                    <a:pt x="476" y="858"/>
                  </a:cubicBezTo>
                  <a:cubicBezTo>
                    <a:pt x="475" y="858"/>
                    <a:pt x="473" y="858"/>
                    <a:pt x="471" y="858"/>
                  </a:cubicBezTo>
                  <a:cubicBezTo>
                    <a:pt x="468" y="858"/>
                    <a:pt x="466" y="858"/>
                    <a:pt x="459" y="856"/>
                  </a:cubicBezTo>
                  <a:cubicBezTo>
                    <a:pt x="459" y="856"/>
                    <a:pt x="459" y="856"/>
                    <a:pt x="459" y="856"/>
                  </a:cubicBezTo>
                  <a:cubicBezTo>
                    <a:pt x="448" y="853"/>
                    <a:pt x="427" y="849"/>
                    <a:pt x="407" y="849"/>
                  </a:cubicBezTo>
                  <a:cubicBezTo>
                    <a:pt x="394" y="849"/>
                    <a:pt x="383" y="851"/>
                    <a:pt x="377" y="853"/>
                  </a:cubicBezTo>
                  <a:cubicBezTo>
                    <a:pt x="365" y="858"/>
                    <a:pt x="363" y="864"/>
                    <a:pt x="361" y="868"/>
                  </a:cubicBezTo>
                  <a:cubicBezTo>
                    <a:pt x="361" y="869"/>
                    <a:pt x="361" y="870"/>
                    <a:pt x="357" y="871"/>
                  </a:cubicBezTo>
                  <a:cubicBezTo>
                    <a:pt x="352" y="872"/>
                    <a:pt x="345" y="865"/>
                    <a:pt x="339" y="858"/>
                  </a:cubicBezTo>
                  <a:cubicBezTo>
                    <a:pt x="332" y="853"/>
                    <a:pt x="326" y="846"/>
                    <a:pt x="318" y="843"/>
                  </a:cubicBezTo>
                  <a:cubicBezTo>
                    <a:pt x="311" y="840"/>
                    <a:pt x="307" y="831"/>
                    <a:pt x="302" y="821"/>
                  </a:cubicBezTo>
                  <a:cubicBezTo>
                    <a:pt x="299" y="814"/>
                    <a:pt x="295" y="804"/>
                    <a:pt x="287" y="796"/>
                  </a:cubicBezTo>
                  <a:cubicBezTo>
                    <a:pt x="282" y="790"/>
                    <a:pt x="275" y="787"/>
                    <a:pt x="267" y="787"/>
                  </a:cubicBezTo>
                  <a:cubicBezTo>
                    <a:pt x="260" y="787"/>
                    <a:pt x="253" y="789"/>
                    <a:pt x="246" y="791"/>
                  </a:cubicBezTo>
                  <a:cubicBezTo>
                    <a:pt x="238" y="793"/>
                    <a:pt x="231" y="795"/>
                    <a:pt x="224" y="795"/>
                  </a:cubicBezTo>
                  <a:cubicBezTo>
                    <a:pt x="201" y="795"/>
                    <a:pt x="188" y="802"/>
                    <a:pt x="176" y="813"/>
                  </a:cubicBezTo>
                  <a:cubicBezTo>
                    <a:pt x="167" y="820"/>
                    <a:pt x="157" y="820"/>
                    <a:pt x="147" y="820"/>
                  </a:cubicBezTo>
                  <a:cubicBezTo>
                    <a:pt x="142" y="820"/>
                    <a:pt x="138" y="820"/>
                    <a:pt x="134" y="821"/>
                  </a:cubicBezTo>
                  <a:cubicBezTo>
                    <a:pt x="123" y="824"/>
                    <a:pt x="100" y="835"/>
                    <a:pt x="88" y="848"/>
                  </a:cubicBezTo>
                  <a:cubicBezTo>
                    <a:pt x="82" y="857"/>
                    <a:pt x="81" y="865"/>
                    <a:pt x="80" y="873"/>
                  </a:cubicBezTo>
                  <a:cubicBezTo>
                    <a:pt x="79" y="880"/>
                    <a:pt x="79" y="888"/>
                    <a:pt x="74" y="896"/>
                  </a:cubicBezTo>
                  <a:cubicBezTo>
                    <a:pt x="69" y="905"/>
                    <a:pt x="66" y="907"/>
                    <a:pt x="60" y="909"/>
                  </a:cubicBezTo>
                  <a:cubicBezTo>
                    <a:pt x="56" y="912"/>
                    <a:pt x="50" y="914"/>
                    <a:pt x="42" y="921"/>
                  </a:cubicBezTo>
                  <a:cubicBezTo>
                    <a:pt x="24" y="937"/>
                    <a:pt x="24" y="937"/>
                    <a:pt x="9" y="953"/>
                  </a:cubicBezTo>
                  <a:cubicBezTo>
                    <a:pt x="0" y="964"/>
                    <a:pt x="3" y="971"/>
                    <a:pt x="8" y="978"/>
                  </a:cubicBezTo>
                  <a:cubicBezTo>
                    <a:pt x="10" y="983"/>
                    <a:pt x="13" y="988"/>
                    <a:pt x="14" y="996"/>
                  </a:cubicBezTo>
                  <a:cubicBezTo>
                    <a:pt x="14" y="1006"/>
                    <a:pt x="16" y="1010"/>
                    <a:pt x="17" y="1012"/>
                  </a:cubicBezTo>
                  <a:cubicBezTo>
                    <a:pt x="18" y="1014"/>
                    <a:pt x="19" y="1015"/>
                    <a:pt x="14" y="1026"/>
                  </a:cubicBezTo>
                  <a:cubicBezTo>
                    <a:pt x="8" y="1041"/>
                    <a:pt x="9" y="1044"/>
                    <a:pt x="10" y="1050"/>
                  </a:cubicBezTo>
                  <a:cubicBezTo>
                    <a:pt x="12" y="1053"/>
                    <a:pt x="13" y="1057"/>
                    <a:pt x="14" y="1064"/>
                  </a:cubicBezTo>
                  <a:cubicBezTo>
                    <a:pt x="14" y="1065"/>
                    <a:pt x="14" y="1065"/>
                    <a:pt x="14" y="1065"/>
                  </a:cubicBezTo>
                  <a:cubicBezTo>
                    <a:pt x="14" y="1066"/>
                    <a:pt x="14" y="1066"/>
                    <a:pt x="14" y="1066"/>
                  </a:cubicBezTo>
                  <a:cubicBezTo>
                    <a:pt x="14" y="1067"/>
                    <a:pt x="35" y="1102"/>
                    <a:pt x="47" y="1113"/>
                  </a:cubicBezTo>
                  <a:cubicBezTo>
                    <a:pt x="53" y="1119"/>
                    <a:pt x="56" y="1122"/>
                    <a:pt x="60" y="1128"/>
                  </a:cubicBezTo>
                  <a:cubicBezTo>
                    <a:pt x="63" y="1131"/>
                    <a:pt x="67" y="1136"/>
                    <a:pt x="74" y="1144"/>
                  </a:cubicBezTo>
                  <a:cubicBezTo>
                    <a:pt x="80" y="1151"/>
                    <a:pt x="85" y="1156"/>
                    <a:pt x="90" y="1156"/>
                  </a:cubicBezTo>
                  <a:cubicBezTo>
                    <a:pt x="93" y="1156"/>
                    <a:pt x="95" y="1155"/>
                    <a:pt x="98" y="1153"/>
                  </a:cubicBezTo>
                  <a:cubicBezTo>
                    <a:pt x="101" y="1151"/>
                    <a:pt x="106" y="1150"/>
                    <a:pt x="114" y="1149"/>
                  </a:cubicBezTo>
                  <a:cubicBezTo>
                    <a:pt x="123" y="1147"/>
                    <a:pt x="127" y="1146"/>
                    <a:pt x="129" y="1145"/>
                  </a:cubicBezTo>
                  <a:cubicBezTo>
                    <a:pt x="133" y="1144"/>
                    <a:pt x="134" y="1143"/>
                    <a:pt x="139" y="1143"/>
                  </a:cubicBezTo>
                  <a:cubicBezTo>
                    <a:pt x="144" y="1143"/>
                    <a:pt x="150" y="1144"/>
                    <a:pt x="161" y="1145"/>
                  </a:cubicBezTo>
                  <a:cubicBezTo>
                    <a:pt x="166" y="1146"/>
                    <a:pt x="171" y="1146"/>
                    <a:pt x="176" y="1146"/>
                  </a:cubicBezTo>
                  <a:cubicBezTo>
                    <a:pt x="196" y="1146"/>
                    <a:pt x="204" y="1140"/>
                    <a:pt x="212" y="1134"/>
                  </a:cubicBezTo>
                  <a:cubicBezTo>
                    <a:pt x="213" y="1133"/>
                    <a:pt x="215" y="1131"/>
                    <a:pt x="216" y="1130"/>
                  </a:cubicBezTo>
                  <a:cubicBezTo>
                    <a:pt x="219" y="1129"/>
                    <a:pt x="220" y="1128"/>
                    <a:pt x="222" y="1128"/>
                  </a:cubicBezTo>
                  <a:cubicBezTo>
                    <a:pt x="226" y="1128"/>
                    <a:pt x="230" y="1134"/>
                    <a:pt x="233" y="1140"/>
                  </a:cubicBezTo>
                  <a:cubicBezTo>
                    <a:pt x="239" y="1150"/>
                    <a:pt x="247" y="1152"/>
                    <a:pt x="268" y="1156"/>
                  </a:cubicBezTo>
                  <a:cubicBezTo>
                    <a:pt x="283" y="1158"/>
                    <a:pt x="280" y="1192"/>
                    <a:pt x="280" y="1206"/>
                  </a:cubicBezTo>
                  <a:cubicBezTo>
                    <a:pt x="280" y="1208"/>
                    <a:pt x="280" y="1208"/>
                    <a:pt x="280" y="1208"/>
                  </a:cubicBezTo>
                  <a:cubicBezTo>
                    <a:pt x="278" y="1222"/>
                    <a:pt x="282" y="1227"/>
                    <a:pt x="291" y="1235"/>
                  </a:cubicBezTo>
                  <a:cubicBezTo>
                    <a:pt x="292" y="1237"/>
                    <a:pt x="295" y="1239"/>
                    <a:pt x="296" y="1242"/>
                  </a:cubicBezTo>
                  <a:cubicBezTo>
                    <a:pt x="306" y="1251"/>
                    <a:pt x="306" y="1253"/>
                    <a:pt x="305" y="1260"/>
                  </a:cubicBezTo>
                  <a:cubicBezTo>
                    <a:pt x="305" y="1263"/>
                    <a:pt x="305" y="1266"/>
                    <a:pt x="306" y="1271"/>
                  </a:cubicBezTo>
                  <a:cubicBezTo>
                    <a:pt x="307" y="1281"/>
                    <a:pt x="309" y="1288"/>
                    <a:pt x="313" y="1298"/>
                  </a:cubicBezTo>
                  <a:cubicBezTo>
                    <a:pt x="315" y="1305"/>
                    <a:pt x="318" y="1313"/>
                    <a:pt x="321" y="1324"/>
                  </a:cubicBezTo>
                  <a:cubicBezTo>
                    <a:pt x="323" y="1332"/>
                    <a:pt x="324" y="1338"/>
                    <a:pt x="319" y="1343"/>
                  </a:cubicBezTo>
                  <a:cubicBezTo>
                    <a:pt x="317" y="1346"/>
                    <a:pt x="314" y="1347"/>
                    <a:pt x="312" y="1348"/>
                  </a:cubicBezTo>
                  <a:cubicBezTo>
                    <a:pt x="306" y="1351"/>
                    <a:pt x="300" y="1353"/>
                    <a:pt x="299" y="1363"/>
                  </a:cubicBezTo>
                  <a:cubicBezTo>
                    <a:pt x="299" y="1368"/>
                    <a:pt x="300" y="1372"/>
                    <a:pt x="300" y="1375"/>
                  </a:cubicBezTo>
                  <a:cubicBezTo>
                    <a:pt x="302" y="1380"/>
                    <a:pt x="302" y="1385"/>
                    <a:pt x="301" y="1389"/>
                  </a:cubicBezTo>
                  <a:cubicBezTo>
                    <a:pt x="295" y="1408"/>
                    <a:pt x="300" y="1412"/>
                    <a:pt x="308" y="1416"/>
                  </a:cubicBezTo>
                  <a:cubicBezTo>
                    <a:pt x="314" y="1418"/>
                    <a:pt x="321" y="1421"/>
                    <a:pt x="323" y="1439"/>
                  </a:cubicBezTo>
                  <a:cubicBezTo>
                    <a:pt x="328" y="1466"/>
                    <a:pt x="330" y="1470"/>
                    <a:pt x="336" y="1478"/>
                  </a:cubicBezTo>
                  <a:cubicBezTo>
                    <a:pt x="339" y="1482"/>
                    <a:pt x="343" y="1488"/>
                    <a:pt x="349" y="1499"/>
                  </a:cubicBezTo>
                  <a:cubicBezTo>
                    <a:pt x="357" y="1517"/>
                    <a:pt x="356" y="1527"/>
                    <a:pt x="356" y="1536"/>
                  </a:cubicBezTo>
                  <a:cubicBezTo>
                    <a:pt x="355" y="1544"/>
                    <a:pt x="354" y="1551"/>
                    <a:pt x="360" y="1561"/>
                  </a:cubicBezTo>
                  <a:cubicBezTo>
                    <a:pt x="364" y="1568"/>
                    <a:pt x="371" y="1570"/>
                    <a:pt x="382" y="1570"/>
                  </a:cubicBezTo>
                  <a:cubicBezTo>
                    <a:pt x="393" y="1570"/>
                    <a:pt x="406" y="1567"/>
                    <a:pt x="421" y="1564"/>
                  </a:cubicBezTo>
                  <a:cubicBezTo>
                    <a:pt x="432" y="1561"/>
                    <a:pt x="442" y="1558"/>
                    <a:pt x="451" y="1556"/>
                  </a:cubicBezTo>
                  <a:cubicBezTo>
                    <a:pt x="477" y="1552"/>
                    <a:pt x="481" y="1544"/>
                    <a:pt x="488" y="1531"/>
                  </a:cubicBezTo>
                  <a:cubicBezTo>
                    <a:pt x="491" y="1526"/>
                    <a:pt x="495" y="1519"/>
                    <a:pt x="503" y="1510"/>
                  </a:cubicBezTo>
                  <a:cubicBezTo>
                    <a:pt x="513" y="1496"/>
                    <a:pt x="517" y="1488"/>
                    <a:pt x="519" y="1482"/>
                  </a:cubicBezTo>
                  <a:cubicBezTo>
                    <a:pt x="522" y="1476"/>
                    <a:pt x="522" y="1475"/>
                    <a:pt x="527" y="1474"/>
                  </a:cubicBezTo>
                  <a:cubicBezTo>
                    <a:pt x="544" y="1472"/>
                    <a:pt x="547" y="1451"/>
                    <a:pt x="551" y="1422"/>
                  </a:cubicBezTo>
                  <a:cubicBezTo>
                    <a:pt x="551" y="1421"/>
                    <a:pt x="551" y="1421"/>
                    <a:pt x="551" y="1421"/>
                  </a:cubicBezTo>
                  <a:cubicBezTo>
                    <a:pt x="552" y="1407"/>
                    <a:pt x="556" y="1401"/>
                    <a:pt x="566" y="1396"/>
                  </a:cubicBezTo>
                  <a:cubicBezTo>
                    <a:pt x="568" y="1394"/>
                    <a:pt x="572" y="1392"/>
                    <a:pt x="575" y="1390"/>
                  </a:cubicBezTo>
                  <a:cubicBezTo>
                    <a:pt x="588" y="1384"/>
                    <a:pt x="604" y="1376"/>
                    <a:pt x="607" y="1364"/>
                  </a:cubicBezTo>
                  <a:cubicBezTo>
                    <a:pt x="610" y="1358"/>
                    <a:pt x="608" y="1351"/>
                    <a:pt x="607" y="1344"/>
                  </a:cubicBezTo>
                  <a:cubicBezTo>
                    <a:pt x="606" y="1341"/>
                    <a:pt x="606" y="1337"/>
                    <a:pt x="606" y="1335"/>
                  </a:cubicBezTo>
                  <a:cubicBezTo>
                    <a:pt x="605" y="1320"/>
                    <a:pt x="602" y="1304"/>
                    <a:pt x="600" y="1289"/>
                  </a:cubicBezTo>
                  <a:cubicBezTo>
                    <a:pt x="598" y="1272"/>
                    <a:pt x="595" y="1257"/>
                    <a:pt x="596" y="1244"/>
                  </a:cubicBezTo>
                  <a:cubicBezTo>
                    <a:pt x="597" y="1228"/>
                    <a:pt x="606" y="1222"/>
                    <a:pt x="621" y="1211"/>
                  </a:cubicBezTo>
                  <a:cubicBezTo>
                    <a:pt x="626" y="1207"/>
                    <a:pt x="631" y="1204"/>
                    <a:pt x="637" y="1199"/>
                  </a:cubicBezTo>
                  <a:cubicBezTo>
                    <a:pt x="658" y="1181"/>
                    <a:pt x="703" y="1122"/>
                    <a:pt x="711" y="1108"/>
                  </a:cubicBezTo>
                  <a:cubicBezTo>
                    <a:pt x="712" y="1108"/>
                    <a:pt x="712" y="1108"/>
                    <a:pt x="712" y="1108"/>
                  </a:cubicBezTo>
                  <a:cubicBezTo>
                    <a:pt x="716" y="1101"/>
                    <a:pt x="719" y="1096"/>
                    <a:pt x="717" y="1091"/>
                  </a:cubicBezTo>
                  <a:cubicBezTo>
                    <a:pt x="715" y="1087"/>
                    <a:pt x="712" y="1084"/>
                    <a:pt x="703" y="1081"/>
                  </a:cubicBezTo>
                  <a:cubicBezTo>
                    <a:pt x="699" y="1080"/>
                    <a:pt x="696" y="1079"/>
                    <a:pt x="693" y="1079"/>
                  </a:cubicBezTo>
                  <a:cubicBezTo>
                    <a:pt x="690" y="1079"/>
                    <a:pt x="687" y="1080"/>
                    <a:pt x="686" y="1081"/>
                  </a:cubicBezTo>
                  <a:cubicBezTo>
                    <a:pt x="684" y="1081"/>
                    <a:pt x="682" y="1082"/>
                    <a:pt x="680" y="1082"/>
                  </a:cubicBezTo>
                  <a:cubicBezTo>
                    <a:pt x="677" y="1082"/>
                    <a:pt x="676" y="1081"/>
                    <a:pt x="673" y="1081"/>
                  </a:cubicBezTo>
                  <a:cubicBezTo>
                    <a:pt x="669" y="1081"/>
                    <a:pt x="665" y="1080"/>
                    <a:pt x="663" y="1080"/>
                  </a:cubicBezTo>
                  <a:cubicBezTo>
                    <a:pt x="657" y="1080"/>
                    <a:pt x="653" y="1081"/>
                    <a:pt x="649" y="1083"/>
                  </a:cubicBezTo>
                  <a:cubicBezTo>
                    <a:pt x="645" y="1085"/>
                    <a:pt x="642" y="1086"/>
                    <a:pt x="637" y="1087"/>
                  </a:cubicBezTo>
                  <a:cubicBezTo>
                    <a:pt x="628" y="1090"/>
                    <a:pt x="627" y="1086"/>
                    <a:pt x="623" y="1070"/>
                  </a:cubicBezTo>
                  <a:cubicBezTo>
                    <a:pt x="622" y="1066"/>
                    <a:pt x="622" y="1063"/>
                    <a:pt x="621" y="1059"/>
                  </a:cubicBezTo>
                  <a:cubicBezTo>
                    <a:pt x="617" y="1047"/>
                    <a:pt x="609" y="1037"/>
                    <a:pt x="600" y="1026"/>
                  </a:cubicBezTo>
                  <a:cubicBezTo>
                    <a:pt x="594" y="1021"/>
                    <a:pt x="587" y="1013"/>
                    <a:pt x="581" y="1005"/>
                  </a:cubicBezTo>
                  <a:cubicBezTo>
                    <a:pt x="573" y="994"/>
                    <a:pt x="568" y="983"/>
                    <a:pt x="565" y="974"/>
                  </a:cubicBezTo>
                  <a:cubicBezTo>
                    <a:pt x="562" y="966"/>
                    <a:pt x="559" y="957"/>
                    <a:pt x="552" y="949"/>
                  </a:cubicBezTo>
                  <a:cubicBezTo>
                    <a:pt x="535" y="925"/>
                    <a:pt x="526" y="905"/>
                    <a:pt x="531" y="899"/>
                  </a:cubicBezTo>
                  <a:cubicBezTo>
                    <a:pt x="533" y="897"/>
                    <a:pt x="534" y="897"/>
                    <a:pt x="534" y="897"/>
                  </a:cubicBezTo>
                  <a:cubicBezTo>
                    <a:pt x="537" y="897"/>
                    <a:pt x="543" y="903"/>
                    <a:pt x="549" y="910"/>
                  </a:cubicBezTo>
                  <a:cubicBezTo>
                    <a:pt x="551" y="912"/>
                    <a:pt x="553" y="914"/>
                    <a:pt x="556" y="917"/>
                  </a:cubicBezTo>
                  <a:cubicBezTo>
                    <a:pt x="562" y="923"/>
                    <a:pt x="563" y="925"/>
                    <a:pt x="564" y="928"/>
                  </a:cubicBezTo>
                  <a:cubicBezTo>
                    <a:pt x="566" y="930"/>
                    <a:pt x="568" y="933"/>
                    <a:pt x="575" y="940"/>
                  </a:cubicBezTo>
                  <a:cubicBezTo>
                    <a:pt x="583" y="946"/>
                    <a:pt x="585" y="952"/>
                    <a:pt x="588" y="961"/>
                  </a:cubicBezTo>
                  <a:cubicBezTo>
                    <a:pt x="589" y="966"/>
                    <a:pt x="592" y="971"/>
                    <a:pt x="595" y="978"/>
                  </a:cubicBezTo>
                  <a:cubicBezTo>
                    <a:pt x="600" y="985"/>
                    <a:pt x="604" y="991"/>
                    <a:pt x="609" y="998"/>
                  </a:cubicBezTo>
                  <a:cubicBezTo>
                    <a:pt x="614" y="1005"/>
                    <a:pt x="619" y="1012"/>
                    <a:pt x="626" y="1024"/>
                  </a:cubicBezTo>
                  <a:cubicBezTo>
                    <a:pt x="634" y="1040"/>
                    <a:pt x="641" y="1044"/>
                    <a:pt x="649" y="1049"/>
                  </a:cubicBezTo>
                  <a:cubicBezTo>
                    <a:pt x="653" y="1052"/>
                    <a:pt x="656" y="1054"/>
                    <a:pt x="661" y="1057"/>
                  </a:cubicBezTo>
                  <a:cubicBezTo>
                    <a:pt x="665" y="1060"/>
                    <a:pt x="669" y="1062"/>
                    <a:pt x="673" y="1062"/>
                  </a:cubicBezTo>
                  <a:cubicBezTo>
                    <a:pt x="680" y="1062"/>
                    <a:pt x="685" y="1058"/>
                    <a:pt x="692" y="1052"/>
                  </a:cubicBezTo>
                  <a:cubicBezTo>
                    <a:pt x="697" y="1048"/>
                    <a:pt x="703" y="1043"/>
                    <a:pt x="710" y="1040"/>
                  </a:cubicBezTo>
                  <a:cubicBezTo>
                    <a:pt x="725" y="1032"/>
                    <a:pt x="742" y="1020"/>
                    <a:pt x="761" y="1007"/>
                  </a:cubicBezTo>
                  <a:cubicBezTo>
                    <a:pt x="770" y="1001"/>
                    <a:pt x="779" y="994"/>
                    <a:pt x="789" y="988"/>
                  </a:cubicBezTo>
                  <a:cubicBezTo>
                    <a:pt x="790" y="988"/>
                    <a:pt x="790" y="988"/>
                    <a:pt x="790" y="988"/>
                  </a:cubicBezTo>
                  <a:cubicBezTo>
                    <a:pt x="807" y="977"/>
                    <a:pt x="808" y="976"/>
                    <a:pt x="809" y="972"/>
                  </a:cubicBezTo>
                  <a:cubicBezTo>
                    <a:pt x="809" y="971"/>
                    <a:pt x="808" y="969"/>
                    <a:pt x="807" y="968"/>
                  </a:cubicBezTo>
                  <a:cubicBezTo>
                    <a:pt x="807" y="967"/>
                    <a:pt x="806" y="967"/>
                    <a:pt x="806" y="965"/>
                  </a:cubicBezTo>
                  <a:cubicBezTo>
                    <a:pt x="805" y="958"/>
                    <a:pt x="800" y="956"/>
                    <a:pt x="795" y="955"/>
                  </a:cubicBezTo>
                  <a:cubicBezTo>
                    <a:pt x="790" y="952"/>
                    <a:pt x="783" y="950"/>
                    <a:pt x="777" y="940"/>
                  </a:cubicBezTo>
                  <a:cubicBezTo>
                    <a:pt x="772" y="934"/>
                    <a:pt x="767" y="929"/>
                    <a:pt x="760" y="929"/>
                  </a:cubicBezTo>
                  <a:cubicBezTo>
                    <a:pt x="754" y="929"/>
                    <a:pt x="749" y="934"/>
                    <a:pt x="743" y="937"/>
                  </a:cubicBezTo>
                  <a:cubicBezTo>
                    <a:pt x="741" y="939"/>
                    <a:pt x="739" y="940"/>
                    <a:pt x="736" y="940"/>
                  </a:cubicBezTo>
                  <a:cubicBezTo>
                    <a:pt x="733" y="943"/>
                    <a:pt x="731" y="944"/>
                    <a:pt x="731" y="944"/>
                  </a:cubicBezTo>
                  <a:cubicBezTo>
                    <a:pt x="730" y="943"/>
                    <a:pt x="729" y="942"/>
                    <a:pt x="728" y="940"/>
                  </a:cubicBezTo>
                  <a:cubicBezTo>
                    <a:pt x="726" y="938"/>
                    <a:pt x="725" y="934"/>
                    <a:pt x="720" y="930"/>
                  </a:cubicBezTo>
                  <a:cubicBezTo>
                    <a:pt x="713" y="923"/>
                    <a:pt x="712" y="923"/>
                    <a:pt x="708" y="921"/>
                  </a:cubicBezTo>
                  <a:cubicBezTo>
                    <a:pt x="706" y="921"/>
                    <a:pt x="703" y="919"/>
                    <a:pt x="697" y="916"/>
                  </a:cubicBezTo>
                  <a:cubicBezTo>
                    <a:pt x="689" y="911"/>
                    <a:pt x="688" y="909"/>
                    <a:pt x="687" y="906"/>
                  </a:cubicBezTo>
                  <a:cubicBezTo>
                    <a:pt x="685" y="903"/>
                    <a:pt x="683" y="898"/>
                    <a:pt x="675" y="890"/>
                  </a:cubicBezTo>
                  <a:cubicBezTo>
                    <a:pt x="670" y="885"/>
                    <a:pt x="668" y="882"/>
                    <a:pt x="667" y="880"/>
                  </a:cubicBezTo>
                  <a:cubicBezTo>
                    <a:pt x="667" y="880"/>
                    <a:pt x="668" y="880"/>
                    <a:pt x="669" y="880"/>
                  </a:cubicBezTo>
                  <a:cubicBezTo>
                    <a:pt x="671" y="880"/>
                    <a:pt x="672" y="879"/>
                    <a:pt x="675" y="877"/>
                  </a:cubicBezTo>
                  <a:cubicBezTo>
                    <a:pt x="676" y="877"/>
                    <a:pt x="676" y="876"/>
                    <a:pt x="676" y="876"/>
                  </a:cubicBezTo>
                  <a:cubicBezTo>
                    <a:pt x="679" y="874"/>
                    <a:pt x="680" y="874"/>
                    <a:pt x="681" y="874"/>
                  </a:cubicBezTo>
                  <a:cubicBezTo>
                    <a:pt x="682" y="874"/>
                    <a:pt x="687" y="875"/>
                    <a:pt x="693" y="880"/>
                  </a:cubicBezTo>
                  <a:cubicBezTo>
                    <a:pt x="702" y="885"/>
                    <a:pt x="705" y="889"/>
                    <a:pt x="709" y="893"/>
                  </a:cubicBezTo>
                  <a:cubicBezTo>
                    <a:pt x="711" y="896"/>
                    <a:pt x="714" y="899"/>
                    <a:pt x="718" y="902"/>
                  </a:cubicBezTo>
                  <a:cubicBezTo>
                    <a:pt x="725" y="907"/>
                    <a:pt x="731" y="910"/>
                    <a:pt x="738" y="910"/>
                  </a:cubicBezTo>
                  <a:cubicBezTo>
                    <a:pt x="744" y="910"/>
                    <a:pt x="751" y="908"/>
                    <a:pt x="758" y="905"/>
                  </a:cubicBezTo>
                  <a:cubicBezTo>
                    <a:pt x="759" y="905"/>
                    <a:pt x="761" y="904"/>
                    <a:pt x="762" y="904"/>
                  </a:cubicBezTo>
                  <a:cubicBezTo>
                    <a:pt x="763" y="907"/>
                    <a:pt x="765" y="908"/>
                    <a:pt x="769" y="910"/>
                  </a:cubicBezTo>
                  <a:cubicBezTo>
                    <a:pt x="773" y="911"/>
                    <a:pt x="774" y="912"/>
                    <a:pt x="777" y="913"/>
                  </a:cubicBezTo>
                  <a:cubicBezTo>
                    <a:pt x="784" y="917"/>
                    <a:pt x="789" y="919"/>
                    <a:pt x="815" y="922"/>
                  </a:cubicBezTo>
                  <a:cubicBezTo>
                    <a:pt x="833" y="923"/>
                    <a:pt x="839" y="923"/>
                    <a:pt x="845" y="923"/>
                  </a:cubicBezTo>
                  <a:cubicBezTo>
                    <a:pt x="846" y="923"/>
                    <a:pt x="846" y="923"/>
                    <a:pt x="846" y="923"/>
                  </a:cubicBezTo>
                  <a:cubicBezTo>
                    <a:pt x="851" y="923"/>
                    <a:pt x="857" y="923"/>
                    <a:pt x="874" y="926"/>
                  </a:cubicBezTo>
                  <a:cubicBezTo>
                    <a:pt x="884" y="927"/>
                    <a:pt x="888" y="929"/>
                    <a:pt x="888" y="929"/>
                  </a:cubicBezTo>
                  <a:cubicBezTo>
                    <a:pt x="888" y="930"/>
                    <a:pt x="888" y="930"/>
                    <a:pt x="888" y="933"/>
                  </a:cubicBezTo>
                  <a:cubicBezTo>
                    <a:pt x="888" y="938"/>
                    <a:pt x="888" y="944"/>
                    <a:pt x="899" y="949"/>
                  </a:cubicBezTo>
                  <a:cubicBezTo>
                    <a:pt x="907" y="953"/>
                    <a:pt x="908" y="955"/>
                    <a:pt x="909" y="956"/>
                  </a:cubicBezTo>
                  <a:cubicBezTo>
                    <a:pt x="908" y="956"/>
                    <a:pt x="908" y="956"/>
                    <a:pt x="908" y="956"/>
                  </a:cubicBezTo>
                  <a:cubicBezTo>
                    <a:pt x="907" y="959"/>
                    <a:pt x="904" y="962"/>
                    <a:pt x="906" y="967"/>
                  </a:cubicBezTo>
                  <a:cubicBezTo>
                    <a:pt x="910" y="978"/>
                    <a:pt x="917" y="978"/>
                    <a:pt x="927" y="980"/>
                  </a:cubicBezTo>
                  <a:cubicBezTo>
                    <a:pt x="931" y="981"/>
                    <a:pt x="936" y="982"/>
                    <a:pt x="941" y="983"/>
                  </a:cubicBezTo>
                  <a:cubicBezTo>
                    <a:pt x="947" y="984"/>
                    <a:pt x="948" y="985"/>
                    <a:pt x="948" y="985"/>
                  </a:cubicBezTo>
                  <a:cubicBezTo>
                    <a:pt x="948" y="986"/>
                    <a:pt x="948" y="987"/>
                    <a:pt x="948" y="988"/>
                  </a:cubicBezTo>
                  <a:cubicBezTo>
                    <a:pt x="946" y="992"/>
                    <a:pt x="944" y="998"/>
                    <a:pt x="944" y="1007"/>
                  </a:cubicBezTo>
                  <a:cubicBezTo>
                    <a:pt x="946" y="1026"/>
                    <a:pt x="953" y="1035"/>
                    <a:pt x="964" y="1048"/>
                  </a:cubicBezTo>
                  <a:cubicBezTo>
                    <a:pt x="966" y="1051"/>
                    <a:pt x="969" y="1054"/>
                    <a:pt x="971" y="1057"/>
                  </a:cubicBezTo>
                  <a:cubicBezTo>
                    <a:pt x="980" y="1067"/>
                    <a:pt x="980" y="1073"/>
                    <a:pt x="980" y="1081"/>
                  </a:cubicBezTo>
                  <a:cubicBezTo>
                    <a:pt x="980" y="1087"/>
                    <a:pt x="981" y="1095"/>
                    <a:pt x="986" y="1106"/>
                  </a:cubicBezTo>
                  <a:cubicBezTo>
                    <a:pt x="988" y="1113"/>
                    <a:pt x="991" y="1119"/>
                    <a:pt x="996" y="1119"/>
                  </a:cubicBezTo>
                  <a:cubicBezTo>
                    <a:pt x="1002" y="1119"/>
                    <a:pt x="1004" y="1113"/>
                    <a:pt x="1007" y="1105"/>
                  </a:cubicBezTo>
                  <a:cubicBezTo>
                    <a:pt x="1009" y="1101"/>
                    <a:pt x="1012" y="1097"/>
                    <a:pt x="1014" y="1093"/>
                  </a:cubicBezTo>
                  <a:cubicBezTo>
                    <a:pt x="1015" y="1092"/>
                    <a:pt x="1016" y="1091"/>
                    <a:pt x="1017" y="1089"/>
                  </a:cubicBezTo>
                  <a:cubicBezTo>
                    <a:pt x="1024" y="1079"/>
                    <a:pt x="1024" y="1078"/>
                    <a:pt x="1023" y="1064"/>
                  </a:cubicBezTo>
                  <a:cubicBezTo>
                    <a:pt x="1023" y="1063"/>
                    <a:pt x="1023" y="1063"/>
                    <a:pt x="1023" y="1063"/>
                  </a:cubicBezTo>
                  <a:cubicBezTo>
                    <a:pt x="1022" y="1046"/>
                    <a:pt x="1023" y="1037"/>
                    <a:pt x="1025" y="1026"/>
                  </a:cubicBezTo>
                  <a:cubicBezTo>
                    <a:pt x="1026" y="1020"/>
                    <a:pt x="1029" y="1019"/>
                    <a:pt x="1033" y="1018"/>
                  </a:cubicBezTo>
                  <a:cubicBezTo>
                    <a:pt x="1037" y="1017"/>
                    <a:pt x="1041" y="1016"/>
                    <a:pt x="1044" y="1011"/>
                  </a:cubicBezTo>
                  <a:cubicBezTo>
                    <a:pt x="1045" y="1010"/>
                    <a:pt x="1045" y="1007"/>
                    <a:pt x="1046" y="1005"/>
                  </a:cubicBezTo>
                  <a:cubicBezTo>
                    <a:pt x="1049" y="998"/>
                    <a:pt x="1053" y="986"/>
                    <a:pt x="1087" y="977"/>
                  </a:cubicBezTo>
                  <a:cubicBezTo>
                    <a:pt x="1111" y="970"/>
                    <a:pt x="1114" y="967"/>
                    <a:pt x="1116" y="962"/>
                  </a:cubicBezTo>
                  <a:cubicBezTo>
                    <a:pt x="1116" y="961"/>
                    <a:pt x="1116" y="960"/>
                    <a:pt x="1127" y="956"/>
                  </a:cubicBezTo>
                  <a:cubicBezTo>
                    <a:pt x="1131" y="956"/>
                    <a:pt x="1133" y="956"/>
                    <a:pt x="1135" y="956"/>
                  </a:cubicBezTo>
                  <a:cubicBezTo>
                    <a:pt x="1145" y="956"/>
                    <a:pt x="1147" y="963"/>
                    <a:pt x="1149" y="975"/>
                  </a:cubicBezTo>
                  <a:cubicBezTo>
                    <a:pt x="1149" y="979"/>
                    <a:pt x="1150" y="984"/>
                    <a:pt x="1152" y="988"/>
                  </a:cubicBezTo>
                  <a:cubicBezTo>
                    <a:pt x="1154" y="993"/>
                    <a:pt x="1156" y="997"/>
                    <a:pt x="1158" y="999"/>
                  </a:cubicBezTo>
                  <a:cubicBezTo>
                    <a:pt x="1160" y="1005"/>
                    <a:pt x="1161" y="1007"/>
                    <a:pt x="1163" y="1011"/>
                  </a:cubicBezTo>
                  <a:cubicBezTo>
                    <a:pt x="1163" y="1012"/>
                    <a:pt x="1164" y="1013"/>
                    <a:pt x="1164" y="1014"/>
                  </a:cubicBezTo>
                  <a:cubicBezTo>
                    <a:pt x="1165" y="1021"/>
                    <a:pt x="1168" y="1027"/>
                    <a:pt x="1181" y="1027"/>
                  </a:cubicBezTo>
                  <a:cubicBezTo>
                    <a:pt x="1184" y="1027"/>
                    <a:pt x="1186" y="1026"/>
                    <a:pt x="1187" y="10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6" name="world map piece"/>
            <p:cNvSpPr>
              <a:spLocks/>
            </p:cNvSpPr>
            <p:nvPr/>
          </p:nvSpPr>
          <p:spPr bwMode="auto">
            <a:xfrm>
              <a:off x="6999288" y="4176713"/>
              <a:ext cx="384175" cy="360363"/>
            </a:xfrm>
            <a:custGeom>
              <a:avLst/>
              <a:gdLst>
                <a:gd name="T0" fmla="*/ 129 w 138"/>
                <a:gd name="T1" fmla="*/ 123 h 129"/>
                <a:gd name="T2" fmla="*/ 114 w 138"/>
                <a:gd name="T3" fmla="*/ 77 h 129"/>
                <a:gd name="T4" fmla="*/ 105 w 138"/>
                <a:gd name="T5" fmla="*/ 64 h 129"/>
                <a:gd name="T6" fmla="*/ 78 w 138"/>
                <a:gd name="T7" fmla="*/ 45 h 129"/>
                <a:gd name="T8" fmla="*/ 67 w 138"/>
                <a:gd name="T9" fmla="*/ 38 h 129"/>
                <a:gd name="T10" fmla="*/ 40 w 138"/>
                <a:gd name="T11" fmla="*/ 11 h 129"/>
                <a:gd name="T12" fmla="*/ 19 w 138"/>
                <a:gd name="T13" fmla="*/ 0 h 129"/>
                <a:gd name="T14" fmla="*/ 6 w 138"/>
                <a:gd name="T15" fmla="*/ 4 h 129"/>
                <a:gd name="T16" fmla="*/ 0 w 138"/>
                <a:gd name="T17" fmla="*/ 15 h 129"/>
                <a:gd name="T18" fmla="*/ 7 w 138"/>
                <a:gd name="T19" fmla="*/ 22 h 129"/>
                <a:gd name="T20" fmla="*/ 18 w 138"/>
                <a:gd name="T21" fmla="*/ 22 h 129"/>
                <a:gd name="T22" fmla="*/ 22 w 138"/>
                <a:gd name="T23" fmla="*/ 22 h 129"/>
                <a:gd name="T24" fmla="*/ 33 w 138"/>
                <a:gd name="T25" fmla="*/ 36 h 129"/>
                <a:gd name="T26" fmla="*/ 34 w 138"/>
                <a:gd name="T27" fmla="*/ 37 h 129"/>
                <a:gd name="T28" fmla="*/ 37 w 138"/>
                <a:gd name="T29" fmla="*/ 43 h 129"/>
                <a:gd name="T30" fmla="*/ 49 w 138"/>
                <a:gd name="T31" fmla="*/ 64 h 129"/>
                <a:gd name="T32" fmla="*/ 57 w 138"/>
                <a:gd name="T33" fmla="*/ 75 h 129"/>
                <a:gd name="T34" fmla="*/ 68 w 138"/>
                <a:gd name="T35" fmla="*/ 94 h 129"/>
                <a:gd name="T36" fmla="*/ 88 w 138"/>
                <a:gd name="T37" fmla="*/ 112 h 129"/>
                <a:gd name="T38" fmla="*/ 96 w 138"/>
                <a:gd name="T39" fmla="*/ 115 h 129"/>
                <a:gd name="T40" fmla="*/ 105 w 138"/>
                <a:gd name="T41" fmla="*/ 121 h 129"/>
                <a:gd name="T42" fmla="*/ 119 w 138"/>
                <a:gd name="T43" fmla="*/ 129 h 129"/>
                <a:gd name="T44" fmla="*/ 129 w 138"/>
                <a:gd name="T45" fmla="*/ 12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8" h="129">
                  <a:moveTo>
                    <a:pt x="129" y="123"/>
                  </a:moveTo>
                  <a:cubicBezTo>
                    <a:pt x="138" y="111"/>
                    <a:pt x="125" y="92"/>
                    <a:pt x="114" y="77"/>
                  </a:cubicBezTo>
                  <a:cubicBezTo>
                    <a:pt x="111" y="73"/>
                    <a:pt x="107" y="68"/>
                    <a:pt x="105" y="64"/>
                  </a:cubicBezTo>
                  <a:cubicBezTo>
                    <a:pt x="100" y="54"/>
                    <a:pt x="89" y="50"/>
                    <a:pt x="78" y="45"/>
                  </a:cubicBezTo>
                  <a:cubicBezTo>
                    <a:pt x="75" y="42"/>
                    <a:pt x="71" y="41"/>
                    <a:pt x="67" y="38"/>
                  </a:cubicBezTo>
                  <a:cubicBezTo>
                    <a:pt x="53" y="31"/>
                    <a:pt x="46" y="21"/>
                    <a:pt x="40" y="11"/>
                  </a:cubicBezTo>
                  <a:cubicBezTo>
                    <a:pt x="35" y="4"/>
                    <a:pt x="28" y="0"/>
                    <a:pt x="19" y="0"/>
                  </a:cubicBezTo>
                  <a:cubicBezTo>
                    <a:pt x="14" y="0"/>
                    <a:pt x="9" y="2"/>
                    <a:pt x="6" y="4"/>
                  </a:cubicBezTo>
                  <a:cubicBezTo>
                    <a:pt x="0" y="8"/>
                    <a:pt x="0" y="12"/>
                    <a:pt x="0" y="15"/>
                  </a:cubicBezTo>
                  <a:cubicBezTo>
                    <a:pt x="1" y="18"/>
                    <a:pt x="3" y="20"/>
                    <a:pt x="7" y="22"/>
                  </a:cubicBezTo>
                  <a:cubicBezTo>
                    <a:pt x="10" y="23"/>
                    <a:pt x="14" y="23"/>
                    <a:pt x="18" y="22"/>
                  </a:cubicBezTo>
                  <a:cubicBezTo>
                    <a:pt x="19" y="22"/>
                    <a:pt x="21" y="22"/>
                    <a:pt x="22" y="22"/>
                  </a:cubicBezTo>
                  <a:cubicBezTo>
                    <a:pt x="24" y="22"/>
                    <a:pt x="31" y="32"/>
                    <a:pt x="33" y="36"/>
                  </a:cubicBezTo>
                  <a:cubicBezTo>
                    <a:pt x="34" y="37"/>
                    <a:pt x="34" y="37"/>
                    <a:pt x="34" y="37"/>
                  </a:cubicBezTo>
                  <a:cubicBezTo>
                    <a:pt x="35" y="39"/>
                    <a:pt x="35" y="41"/>
                    <a:pt x="37" y="43"/>
                  </a:cubicBezTo>
                  <a:cubicBezTo>
                    <a:pt x="40" y="48"/>
                    <a:pt x="43" y="55"/>
                    <a:pt x="49" y="64"/>
                  </a:cubicBezTo>
                  <a:cubicBezTo>
                    <a:pt x="53" y="70"/>
                    <a:pt x="56" y="73"/>
                    <a:pt x="57" y="75"/>
                  </a:cubicBezTo>
                  <a:cubicBezTo>
                    <a:pt x="62" y="80"/>
                    <a:pt x="63" y="83"/>
                    <a:pt x="68" y="94"/>
                  </a:cubicBezTo>
                  <a:cubicBezTo>
                    <a:pt x="74" y="109"/>
                    <a:pt x="78" y="111"/>
                    <a:pt x="88" y="112"/>
                  </a:cubicBezTo>
                  <a:cubicBezTo>
                    <a:pt x="90" y="113"/>
                    <a:pt x="93" y="114"/>
                    <a:pt x="96" y="115"/>
                  </a:cubicBezTo>
                  <a:cubicBezTo>
                    <a:pt x="100" y="116"/>
                    <a:pt x="103" y="118"/>
                    <a:pt x="105" y="121"/>
                  </a:cubicBezTo>
                  <a:cubicBezTo>
                    <a:pt x="110" y="124"/>
                    <a:pt x="115" y="129"/>
                    <a:pt x="119" y="129"/>
                  </a:cubicBezTo>
                  <a:cubicBezTo>
                    <a:pt x="123" y="129"/>
                    <a:pt x="127" y="126"/>
                    <a:pt x="12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7" name="world map piece"/>
            <p:cNvSpPr>
              <a:spLocks/>
            </p:cNvSpPr>
            <p:nvPr/>
          </p:nvSpPr>
          <p:spPr bwMode="auto">
            <a:xfrm>
              <a:off x="7339013" y="4516438"/>
              <a:ext cx="258763" cy="106363"/>
            </a:xfrm>
            <a:custGeom>
              <a:avLst/>
              <a:gdLst>
                <a:gd name="T0" fmla="*/ 89 w 93"/>
                <a:gd name="T1" fmla="*/ 28 h 38"/>
                <a:gd name="T2" fmla="*/ 92 w 93"/>
                <a:gd name="T3" fmla="*/ 22 h 38"/>
                <a:gd name="T4" fmla="*/ 78 w 93"/>
                <a:gd name="T5" fmla="*/ 18 h 38"/>
                <a:gd name="T6" fmla="*/ 65 w 93"/>
                <a:gd name="T7" fmla="*/ 16 h 38"/>
                <a:gd name="T8" fmla="*/ 30 w 93"/>
                <a:gd name="T9" fmla="*/ 3 h 38"/>
                <a:gd name="T10" fmla="*/ 29 w 93"/>
                <a:gd name="T11" fmla="*/ 2 h 38"/>
                <a:gd name="T12" fmla="*/ 21 w 93"/>
                <a:gd name="T13" fmla="*/ 0 h 38"/>
                <a:gd name="T14" fmla="*/ 15 w 93"/>
                <a:gd name="T15" fmla="*/ 1 h 38"/>
                <a:gd name="T16" fmla="*/ 1 w 93"/>
                <a:gd name="T17" fmla="*/ 9 h 38"/>
                <a:gd name="T18" fmla="*/ 7 w 93"/>
                <a:gd name="T19" fmla="*/ 21 h 38"/>
                <a:gd name="T20" fmla="*/ 10 w 93"/>
                <a:gd name="T21" fmla="*/ 23 h 38"/>
                <a:gd name="T22" fmla="*/ 49 w 93"/>
                <a:gd name="T23" fmla="*/ 37 h 38"/>
                <a:gd name="T24" fmla="*/ 59 w 93"/>
                <a:gd name="T25" fmla="*/ 38 h 38"/>
                <a:gd name="T26" fmla="*/ 89 w 93"/>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38">
                  <a:moveTo>
                    <a:pt x="89" y="28"/>
                  </a:moveTo>
                  <a:cubicBezTo>
                    <a:pt x="90" y="28"/>
                    <a:pt x="93" y="25"/>
                    <a:pt x="92" y="22"/>
                  </a:cubicBezTo>
                  <a:cubicBezTo>
                    <a:pt x="91" y="18"/>
                    <a:pt x="87" y="18"/>
                    <a:pt x="78" y="18"/>
                  </a:cubicBezTo>
                  <a:cubicBezTo>
                    <a:pt x="74" y="18"/>
                    <a:pt x="70" y="17"/>
                    <a:pt x="65" y="16"/>
                  </a:cubicBezTo>
                  <a:cubicBezTo>
                    <a:pt x="52" y="14"/>
                    <a:pt x="44" y="11"/>
                    <a:pt x="30" y="3"/>
                  </a:cubicBezTo>
                  <a:cubicBezTo>
                    <a:pt x="29" y="3"/>
                    <a:pt x="29" y="2"/>
                    <a:pt x="29" y="2"/>
                  </a:cubicBezTo>
                  <a:cubicBezTo>
                    <a:pt x="27" y="1"/>
                    <a:pt x="26" y="0"/>
                    <a:pt x="21" y="0"/>
                  </a:cubicBezTo>
                  <a:cubicBezTo>
                    <a:pt x="20" y="0"/>
                    <a:pt x="17" y="0"/>
                    <a:pt x="15" y="1"/>
                  </a:cubicBezTo>
                  <a:cubicBezTo>
                    <a:pt x="12" y="1"/>
                    <a:pt x="3" y="3"/>
                    <a:pt x="1" y="9"/>
                  </a:cubicBezTo>
                  <a:cubicBezTo>
                    <a:pt x="0" y="15"/>
                    <a:pt x="4" y="18"/>
                    <a:pt x="7" y="21"/>
                  </a:cubicBezTo>
                  <a:cubicBezTo>
                    <a:pt x="8" y="22"/>
                    <a:pt x="9" y="23"/>
                    <a:pt x="10" y="23"/>
                  </a:cubicBezTo>
                  <a:cubicBezTo>
                    <a:pt x="19" y="34"/>
                    <a:pt x="29" y="35"/>
                    <a:pt x="49" y="37"/>
                  </a:cubicBezTo>
                  <a:cubicBezTo>
                    <a:pt x="52" y="38"/>
                    <a:pt x="56" y="38"/>
                    <a:pt x="59" y="38"/>
                  </a:cubicBezTo>
                  <a:cubicBezTo>
                    <a:pt x="72" y="38"/>
                    <a:pt x="81" y="34"/>
                    <a:pt x="8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8" name="world map piece"/>
            <p:cNvSpPr>
              <a:spLocks/>
            </p:cNvSpPr>
            <p:nvPr/>
          </p:nvSpPr>
          <p:spPr bwMode="auto">
            <a:xfrm>
              <a:off x="8666163" y="5794375"/>
              <a:ext cx="285750" cy="296863"/>
            </a:xfrm>
            <a:custGeom>
              <a:avLst/>
              <a:gdLst>
                <a:gd name="T0" fmla="*/ 97 w 103"/>
                <a:gd name="T1" fmla="*/ 5 h 107"/>
                <a:gd name="T2" fmla="*/ 92 w 103"/>
                <a:gd name="T3" fmla="*/ 0 h 107"/>
                <a:gd name="T4" fmla="*/ 74 w 103"/>
                <a:gd name="T5" fmla="*/ 24 h 107"/>
                <a:gd name="T6" fmla="*/ 70 w 103"/>
                <a:gd name="T7" fmla="*/ 32 h 107"/>
                <a:gd name="T8" fmla="*/ 59 w 103"/>
                <a:gd name="T9" fmla="*/ 44 h 107"/>
                <a:gd name="T10" fmla="*/ 49 w 103"/>
                <a:gd name="T11" fmla="*/ 49 h 107"/>
                <a:gd name="T12" fmla="*/ 35 w 103"/>
                <a:gd name="T13" fmla="*/ 60 h 107"/>
                <a:gd name="T14" fmla="*/ 28 w 103"/>
                <a:gd name="T15" fmla="*/ 66 h 107"/>
                <a:gd name="T16" fmla="*/ 18 w 103"/>
                <a:gd name="T17" fmla="*/ 73 h 107"/>
                <a:gd name="T18" fmla="*/ 3 w 103"/>
                <a:gd name="T19" fmla="*/ 85 h 107"/>
                <a:gd name="T20" fmla="*/ 3 w 103"/>
                <a:gd name="T21" fmla="*/ 85 h 107"/>
                <a:gd name="T22" fmla="*/ 3 w 103"/>
                <a:gd name="T23" fmla="*/ 96 h 107"/>
                <a:gd name="T24" fmla="*/ 11 w 103"/>
                <a:gd name="T25" fmla="*/ 101 h 107"/>
                <a:gd name="T26" fmla="*/ 18 w 103"/>
                <a:gd name="T27" fmla="*/ 103 h 107"/>
                <a:gd name="T28" fmla="*/ 33 w 103"/>
                <a:gd name="T29" fmla="*/ 107 h 107"/>
                <a:gd name="T30" fmla="*/ 36 w 103"/>
                <a:gd name="T31" fmla="*/ 107 h 107"/>
                <a:gd name="T32" fmla="*/ 55 w 103"/>
                <a:gd name="T33" fmla="*/ 91 h 107"/>
                <a:gd name="T34" fmla="*/ 56 w 103"/>
                <a:gd name="T35" fmla="*/ 88 h 107"/>
                <a:gd name="T36" fmla="*/ 77 w 103"/>
                <a:gd name="T37" fmla="*/ 67 h 107"/>
                <a:gd name="T38" fmla="*/ 88 w 103"/>
                <a:gd name="T39" fmla="*/ 54 h 107"/>
                <a:gd name="T40" fmla="*/ 91 w 103"/>
                <a:gd name="T41" fmla="*/ 47 h 107"/>
                <a:gd name="T42" fmla="*/ 97 w 103"/>
                <a:gd name="T43" fmla="*/ 37 h 107"/>
                <a:gd name="T44" fmla="*/ 103 w 103"/>
                <a:gd name="T45" fmla="*/ 23 h 107"/>
                <a:gd name="T46" fmla="*/ 99 w 103"/>
                <a:gd name="T47" fmla="*/ 12 h 107"/>
                <a:gd name="T48" fmla="*/ 97 w 103"/>
                <a:gd name="T49"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3" h="107">
                  <a:moveTo>
                    <a:pt x="97" y="5"/>
                  </a:moveTo>
                  <a:cubicBezTo>
                    <a:pt x="96" y="0"/>
                    <a:pt x="93" y="0"/>
                    <a:pt x="92" y="0"/>
                  </a:cubicBezTo>
                  <a:cubicBezTo>
                    <a:pt x="87" y="0"/>
                    <a:pt x="84" y="6"/>
                    <a:pt x="74" y="24"/>
                  </a:cubicBezTo>
                  <a:cubicBezTo>
                    <a:pt x="72" y="26"/>
                    <a:pt x="71" y="30"/>
                    <a:pt x="70" y="32"/>
                  </a:cubicBezTo>
                  <a:cubicBezTo>
                    <a:pt x="64" y="42"/>
                    <a:pt x="62" y="43"/>
                    <a:pt x="59" y="44"/>
                  </a:cubicBezTo>
                  <a:cubicBezTo>
                    <a:pt x="56" y="45"/>
                    <a:pt x="53" y="46"/>
                    <a:pt x="49" y="49"/>
                  </a:cubicBezTo>
                  <a:cubicBezTo>
                    <a:pt x="41" y="54"/>
                    <a:pt x="38" y="57"/>
                    <a:pt x="35" y="60"/>
                  </a:cubicBezTo>
                  <a:cubicBezTo>
                    <a:pt x="33" y="62"/>
                    <a:pt x="31" y="63"/>
                    <a:pt x="28" y="66"/>
                  </a:cubicBezTo>
                  <a:cubicBezTo>
                    <a:pt x="24" y="69"/>
                    <a:pt x="21" y="70"/>
                    <a:pt x="18" y="73"/>
                  </a:cubicBezTo>
                  <a:cubicBezTo>
                    <a:pt x="12" y="76"/>
                    <a:pt x="6" y="80"/>
                    <a:pt x="3" y="85"/>
                  </a:cubicBezTo>
                  <a:cubicBezTo>
                    <a:pt x="3" y="85"/>
                    <a:pt x="3" y="85"/>
                    <a:pt x="3" y="85"/>
                  </a:cubicBezTo>
                  <a:cubicBezTo>
                    <a:pt x="3" y="86"/>
                    <a:pt x="0" y="91"/>
                    <a:pt x="3" y="96"/>
                  </a:cubicBezTo>
                  <a:cubicBezTo>
                    <a:pt x="4" y="98"/>
                    <a:pt x="6" y="100"/>
                    <a:pt x="11" y="101"/>
                  </a:cubicBezTo>
                  <a:cubicBezTo>
                    <a:pt x="14" y="102"/>
                    <a:pt x="16" y="102"/>
                    <a:pt x="18" y="103"/>
                  </a:cubicBezTo>
                  <a:cubicBezTo>
                    <a:pt x="22" y="105"/>
                    <a:pt x="25" y="106"/>
                    <a:pt x="33" y="107"/>
                  </a:cubicBezTo>
                  <a:cubicBezTo>
                    <a:pt x="34" y="107"/>
                    <a:pt x="35" y="107"/>
                    <a:pt x="36" y="107"/>
                  </a:cubicBezTo>
                  <a:cubicBezTo>
                    <a:pt x="47" y="107"/>
                    <a:pt x="51" y="98"/>
                    <a:pt x="55" y="91"/>
                  </a:cubicBezTo>
                  <a:cubicBezTo>
                    <a:pt x="55" y="91"/>
                    <a:pt x="55" y="90"/>
                    <a:pt x="56" y="88"/>
                  </a:cubicBezTo>
                  <a:cubicBezTo>
                    <a:pt x="59" y="82"/>
                    <a:pt x="67" y="69"/>
                    <a:pt x="77" y="67"/>
                  </a:cubicBezTo>
                  <a:cubicBezTo>
                    <a:pt x="87" y="64"/>
                    <a:pt x="87" y="59"/>
                    <a:pt x="88" y="54"/>
                  </a:cubicBezTo>
                  <a:cubicBezTo>
                    <a:pt x="89" y="52"/>
                    <a:pt x="89" y="49"/>
                    <a:pt x="91" y="47"/>
                  </a:cubicBezTo>
                  <a:cubicBezTo>
                    <a:pt x="92" y="42"/>
                    <a:pt x="94" y="40"/>
                    <a:pt x="97" y="37"/>
                  </a:cubicBezTo>
                  <a:cubicBezTo>
                    <a:pt x="99" y="33"/>
                    <a:pt x="103" y="29"/>
                    <a:pt x="103" y="23"/>
                  </a:cubicBezTo>
                  <a:cubicBezTo>
                    <a:pt x="103" y="18"/>
                    <a:pt x="101" y="15"/>
                    <a:pt x="99" y="12"/>
                  </a:cubicBezTo>
                  <a:cubicBezTo>
                    <a:pt x="98" y="10"/>
                    <a:pt x="98" y="9"/>
                    <a:pt x="9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9" name="world map piece"/>
            <p:cNvSpPr>
              <a:spLocks/>
            </p:cNvSpPr>
            <p:nvPr/>
          </p:nvSpPr>
          <p:spPr bwMode="auto">
            <a:xfrm>
              <a:off x="8951913" y="5546725"/>
              <a:ext cx="192088" cy="333375"/>
            </a:xfrm>
            <a:custGeom>
              <a:avLst/>
              <a:gdLst>
                <a:gd name="T0" fmla="*/ 67 w 69"/>
                <a:gd name="T1" fmla="*/ 54 h 120"/>
                <a:gd name="T2" fmla="*/ 56 w 69"/>
                <a:gd name="T3" fmla="*/ 49 h 120"/>
                <a:gd name="T4" fmla="*/ 50 w 69"/>
                <a:gd name="T5" fmla="*/ 49 h 120"/>
                <a:gd name="T6" fmla="*/ 44 w 69"/>
                <a:gd name="T7" fmla="*/ 38 h 120"/>
                <a:gd name="T8" fmla="*/ 40 w 69"/>
                <a:gd name="T9" fmla="*/ 22 h 120"/>
                <a:gd name="T10" fmla="*/ 27 w 69"/>
                <a:gd name="T11" fmla="*/ 0 h 120"/>
                <a:gd name="T12" fmla="*/ 22 w 69"/>
                <a:gd name="T13" fmla="*/ 2 h 120"/>
                <a:gd name="T14" fmla="*/ 22 w 69"/>
                <a:gd name="T15" fmla="*/ 47 h 120"/>
                <a:gd name="T16" fmla="*/ 19 w 69"/>
                <a:gd name="T17" fmla="*/ 61 h 120"/>
                <a:gd name="T18" fmla="*/ 14 w 69"/>
                <a:gd name="T19" fmla="*/ 67 h 120"/>
                <a:gd name="T20" fmla="*/ 11 w 69"/>
                <a:gd name="T21" fmla="*/ 71 h 120"/>
                <a:gd name="T22" fmla="*/ 11 w 69"/>
                <a:gd name="T23" fmla="*/ 85 h 120"/>
                <a:gd name="T24" fmla="*/ 16 w 69"/>
                <a:gd name="T25" fmla="*/ 93 h 120"/>
                <a:gd name="T26" fmla="*/ 3 w 69"/>
                <a:gd name="T27" fmla="*/ 109 h 120"/>
                <a:gd name="T28" fmla="*/ 1 w 69"/>
                <a:gd name="T29" fmla="*/ 118 h 120"/>
                <a:gd name="T30" fmla="*/ 6 w 69"/>
                <a:gd name="T31" fmla="*/ 120 h 120"/>
                <a:gd name="T32" fmla="*/ 28 w 69"/>
                <a:gd name="T33" fmla="*/ 104 h 120"/>
                <a:gd name="T34" fmla="*/ 37 w 69"/>
                <a:gd name="T35" fmla="*/ 93 h 120"/>
                <a:gd name="T36" fmla="*/ 45 w 69"/>
                <a:gd name="T37" fmla="*/ 80 h 120"/>
                <a:gd name="T38" fmla="*/ 51 w 69"/>
                <a:gd name="T39" fmla="*/ 72 h 120"/>
                <a:gd name="T40" fmla="*/ 62 w 69"/>
                <a:gd name="T41" fmla="*/ 65 h 120"/>
                <a:gd name="T42" fmla="*/ 67 w 69"/>
                <a:gd name="T43" fmla="*/ 5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120">
                  <a:moveTo>
                    <a:pt x="67" y="54"/>
                  </a:moveTo>
                  <a:cubicBezTo>
                    <a:pt x="66" y="50"/>
                    <a:pt x="62" y="49"/>
                    <a:pt x="56" y="49"/>
                  </a:cubicBezTo>
                  <a:cubicBezTo>
                    <a:pt x="55" y="49"/>
                    <a:pt x="52" y="49"/>
                    <a:pt x="50" y="49"/>
                  </a:cubicBezTo>
                  <a:cubicBezTo>
                    <a:pt x="44" y="48"/>
                    <a:pt x="44" y="45"/>
                    <a:pt x="44" y="38"/>
                  </a:cubicBezTo>
                  <a:cubicBezTo>
                    <a:pt x="44" y="33"/>
                    <a:pt x="43" y="28"/>
                    <a:pt x="40" y="22"/>
                  </a:cubicBezTo>
                  <a:cubicBezTo>
                    <a:pt x="33" y="4"/>
                    <a:pt x="31" y="0"/>
                    <a:pt x="27" y="0"/>
                  </a:cubicBezTo>
                  <a:cubicBezTo>
                    <a:pt x="26" y="0"/>
                    <a:pt x="24" y="0"/>
                    <a:pt x="22" y="2"/>
                  </a:cubicBezTo>
                  <a:cubicBezTo>
                    <a:pt x="21" y="7"/>
                    <a:pt x="20" y="28"/>
                    <a:pt x="22" y="47"/>
                  </a:cubicBezTo>
                  <a:cubicBezTo>
                    <a:pt x="23" y="58"/>
                    <a:pt x="22" y="60"/>
                    <a:pt x="19" y="61"/>
                  </a:cubicBezTo>
                  <a:cubicBezTo>
                    <a:pt x="17" y="62"/>
                    <a:pt x="16" y="64"/>
                    <a:pt x="14" y="67"/>
                  </a:cubicBezTo>
                  <a:cubicBezTo>
                    <a:pt x="13" y="69"/>
                    <a:pt x="11" y="71"/>
                    <a:pt x="11" y="71"/>
                  </a:cubicBezTo>
                  <a:cubicBezTo>
                    <a:pt x="7" y="76"/>
                    <a:pt x="7" y="78"/>
                    <a:pt x="11" y="85"/>
                  </a:cubicBezTo>
                  <a:cubicBezTo>
                    <a:pt x="12" y="89"/>
                    <a:pt x="14" y="92"/>
                    <a:pt x="16" y="93"/>
                  </a:cubicBezTo>
                  <a:cubicBezTo>
                    <a:pt x="13" y="96"/>
                    <a:pt x="8" y="104"/>
                    <a:pt x="3" y="109"/>
                  </a:cubicBezTo>
                  <a:cubicBezTo>
                    <a:pt x="1" y="113"/>
                    <a:pt x="0" y="115"/>
                    <a:pt x="1" y="118"/>
                  </a:cubicBezTo>
                  <a:cubicBezTo>
                    <a:pt x="1" y="119"/>
                    <a:pt x="2" y="120"/>
                    <a:pt x="6" y="120"/>
                  </a:cubicBezTo>
                  <a:cubicBezTo>
                    <a:pt x="11" y="120"/>
                    <a:pt x="20" y="115"/>
                    <a:pt x="28" y="104"/>
                  </a:cubicBezTo>
                  <a:cubicBezTo>
                    <a:pt x="32" y="98"/>
                    <a:pt x="34" y="96"/>
                    <a:pt x="37" y="93"/>
                  </a:cubicBezTo>
                  <a:cubicBezTo>
                    <a:pt x="40" y="91"/>
                    <a:pt x="42" y="88"/>
                    <a:pt x="45" y="80"/>
                  </a:cubicBezTo>
                  <a:cubicBezTo>
                    <a:pt x="49" y="73"/>
                    <a:pt x="49" y="73"/>
                    <a:pt x="51" y="72"/>
                  </a:cubicBezTo>
                  <a:cubicBezTo>
                    <a:pt x="54" y="71"/>
                    <a:pt x="57" y="71"/>
                    <a:pt x="62" y="65"/>
                  </a:cubicBezTo>
                  <a:cubicBezTo>
                    <a:pt x="66" y="60"/>
                    <a:pt x="69" y="57"/>
                    <a:pt x="6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0" name="world map piece"/>
            <p:cNvSpPr>
              <a:spLocks/>
            </p:cNvSpPr>
            <p:nvPr/>
          </p:nvSpPr>
          <p:spPr bwMode="auto">
            <a:xfrm>
              <a:off x="3857625" y="2527300"/>
              <a:ext cx="203200" cy="184150"/>
            </a:xfrm>
            <a:custGeom>
              <a:avLst/>
              <a:gdLst>
                <a:gd name="T0" fmla="*/ 13 w 73"/>
                <a:gd name="T1" fmla="*/ 61 h 66"/>
                <a:gd name="T2" fmla="*/ 29 w 73"/>
                <a:gd name="T3" fmla="*/ 62 h 66"/>
                <a:gd name="T4" fmla="*/ 47 w 73"/>
                <a:gd name="T5" fmla="*/ 55 h 66"/>
                <a:gd name="T6" fmla="*/ 58 w 73"/>
                <a:gd name="T7" fmla="*/ 40 h 66"/>
                <a:gd name="T8" fmla="*/ 53 w 73"/>
                <a:gd name="T9" fmla="*/ 6 h 66"/>
                <a:gd name="T10" fmla="*/ 36 w 73"/>
                <a:gd name="T11" fmla="*/ 6 h 66"/>
                <a:gd name="T12" fmla="*/ 12 w 73"/>
                <a:gd name="T13" fmla="*/ 20 h 66"/>
                <a:gd name="T14" fmla="*/ 3 w 73"/>
                <a:gd name="T15" fmla="*/ 26 h 66"/>
                <a:gd name="T16" fmla="*/ 0 w 73"/>
                <a:gd name="T17" fmla="*/ 36 h 66"/>
                <a:gd name="T18" fmla="*/ 2 w 73"/>
                <a:gd name="T19" fmla="*/ 38 h 66"/>
                <a:gd name="T20" fmla="*/ 10 w 73"/>
                <a:gd name="T21" fmla="*/ 43 h 66"/>
                <a:gd name="T22" fmla="*/ 14 w 73"/>
                <a:gd name="T23" fmla="*/ 43 h 66"/>
                <a:gd name="T24" fmla="*/ 13 w 73"/>
                <a:gd name="T25"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66">
                  <a:moveTo>
                    <a:pt x="13" y="61"/>
                  </a:moveTo>
                  <a:cubicBezTo>
                    <a:pt x="18" y="66"/>
                    <a:pt x="23" y="64"/>
                    <a:pt x="29" y="62"/>
                  </a:cubicBezTo>
                  <a:cubicBezTo>
                    <a:pt x="35" y="59"/>
                    <a:pt x="42" y="59"/>
                    <a:pt x="47" y="55"/>
                  </a:cubicBezTo>
                  <a:cubicBezTo>
                    <a:pt x="52" y="52"/>
                    <a:pt x="55" y="45"/>
                    <a:pt x="58" y="40"/>
                  </a:cubicBezTo>
                  <a:cubicBezTo>
                    <a:pt x="73" y="23"/>
                    <a:pt x="58" y="13"/>
                    <a:pt x="53" y="6"/>
                  </a:cubicBezTo>
                  <a:cubicBezTo>
                    <a:pt x="48" y="0"/>
                    <a:pt x="41" y="0"/>
                    <a:pt x="36" y="6"/>
                  </a:cubicBezTo>
                  <a:cubicBezTo>
                    <a:pt x="31" y="13"/>
                    <a:pt x="22" y="18"/>
                    <a:pt x="12" y="20"/>
                  </a:cubicBezTo>
                  <a:cubicBezTo>
                    <a:pt x="8" y="20"/>
                    <a:pt x="3" y="22"/>
                    <a:pt x="3" y="26"/>
                  </a:cubicBezTo>
                  <a:cubicBezTo>
                    <a:pt x="1" y="29"/>
                    <a:pt x="0" y="32"/>
                    <a:pt x="0" y="36"/>
                  </a:cubicBezTo>
                  <a:cubicBezTo>
                    <a:pt x="0" y="37"/>
                    <a:pt x="1" y="38"/>
                    <a:pt x="2" y="38"/>
                  </a:cubicBezTo>
                  <a:cubicBezTo>
                    <a:pt x="3" y="41"/>
                    <a:pt x="8" y="43"/>
                    <a:pt x="10" y="43"/>
                  </a:cubicBezTo>
                  <a:cubicBezTo>
                    <a:pt x="12" y="43"/>
                    <a:pt x="14" y="43"/>
                    <a:pt x="14" y="43"/>
                  </a:cubicBezTo>
                  <a:cubicBezTo>
                    <a:pt x="18" y="43"/>
                    <a:pt x="4" y="53"/>
                    <a:pt x="1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1" name="world map piece"/>
            <p:cNvSpPr>
              <a:spLocks/>
            </p:cNvSpPr>
            <p:nvPr/>
          </p:nvSpPr>
          <p:spPr bwMode="auto">
            <a:xfrm>
              <a:off x="4002088" y="2422525"/>
              <a:ext cx="247650" cy="347663"/>
            </a:xfrm>
            <a:custGeom>
              <a:avLst/>
              <a:gdLst>
                <a:gd name="T0" fmla="*/ 16 w 89"/>
                <a:gd name="T1" fmla="*/ 0 h 125"/>
                <a:gd name="T2" fmla="*/ 5 w 89"/>
                <a:gd name="T3" fmla="*/ 3 h 125"/>
                <a:gd name="T4" fmla="*/ 3 w 89"/>
                <a:gd name="T5" fmla="*/ 23 h 125"/>
                <a:gd name="T6" fmla="*/ 10 w 89"/>
                <a:gd name="T7" fmla="*/ 47 h 125"/>
                <a:gd name="T8" fmla="*/ 34 w 89"/>
                <a:gd name="T9" fmla="*/ 62 h 125"/>
                <a:gd name="T10" fmla="*/ 27 w 89"/>
                <a:gd name="T11" fmla="*/ 72 h 125"/>
                <a:gd name="T12" fmla="*/ 21 w 89"/>
                <a:gd name="T13" fmla="*/ 80 h 125"/>
                <a:gd name="T14" fmla="*/ 13 w 89"/>
                <a:gd name="T15" fmla="*/ 96 h 125"/>
                <a:gd name="T16" fmla="*/ 28 w 89"/>
                <a:gd name="T17" fmla="*/ 103 h 125"/>
                <a:gd name="T18" fmla="*/ 19 w 89"/>
                <a:gd name="T19" fmla="*/ 106 h 125"/>
                <a:gd name="T20" fmla="*/ 11 w 89"/>
                <a:gd name="T21" fmla="*/ 114 h 125"/>
                <a:gd name="T22" fmla="*/ 41 w 89"/>
                <a:gd name="T23" fmla="*/ 122 h 125"/>
                <a:gd name="T24" fmla="*/ 82 w 89"/>
                <a:gd name="T25" fmla="*/ 103 h 125"/>
                <a:gd name="T26" fmla="*/ 84 w 89"/>
                <a:gd name="T27" fmla="*/ 80 h 125"/>
                <a:gd name="T28" fmla="*/ 65 w 89"/>
                <a:gd name="T29" fmla="*/ 64 h 125"/>
                <a:gd name="T30" fmla="*/ 56 w 89"/>
                <a:gd name="T31" fmla="*/ 48 h 125"/>
                <a:gd name="T32" fmla="*/ 42 w 89"/>
                <a:gd name="T33" fmla="*/ 32 h 125"/>
                <a:gd name="T34" fmla="*/ 49 w 89"/>
                <a:gd name="T35" fmla="*/ 21 h 125"/>
                <a:gd name="T36" fmla="*/ 36 w 89"/>
                <a:gd name="T37" fmla="*/ 18 h 125"/>
                <a:gd name="T38" fmla="*/ 20 w 89"/>
                <a:gd name="T39" fmla="*/ 0 h 125"/>
                <a:gd name="T40" fmla="*/ 16 w 89"/>
                <a:gd name="T4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 h="125">
                  <a:moveTo>
                    <a:pt x="16" y="0"/>
                  </a:moveTo>
                  <a:cubicBezTo>
                    <a:pt x="11" y="0"/>
                    <a:pt x="5" y="0"/>
                    <a:pt x="5" y="3"/>
                  </a:cubicBezTo>
                  <a:cubicBezTo>
                    <a:pt x="5" y="3"/>
                    <a:pt x="0" y="11"/>
                    <a:pt x="3" y="23"/>
                  </a:cubicBezTo>
                  <a:cubicBezTo>
                    <a:pt x="4" y="31"/>
                    <a:pt x="5" y="40"/>
                    <a:pt x="10" y="47"/>
                  </a:cubicBezTo>
                  <a:cubicBezTo>
                    <a:pt x="16" y="58"/>
                    <a:pt x="27" y="54"/>
                    <a:pt x="34" y="62"/>
                  </a:cubicBezTo>
                  <a:cubicBezTo>
                    <a:pt x="38" y="65"/>
                    <a:pt x="29" y="71"/>
                    <a:pt x="27" y="72"/>
                  </a:cubicBezTo>
                  <a:cubicBezTo>
                    <a:pt x="25" y="75"/>
                    <a:pt x="23" y="77"/>
                    <a:pt x="21" y="80"/>
                  </a:cubicBezTo>
                  <a:cubicBezTo>
                    <a:pt x="17" y="84"/>
                    <a:pt x="13" y="90"/>
                    <a:pt x="13" y="96"/>
                  </a:cubicBezTo>
                  <a:cubicBezTo>
                    <a:pt x="14" y="103"/>
                    <a:pt x="29" y="101"/>
                    <a:pt x="28" y="103"/>
                  </a:cubicBezTo>
                  <a:cubicBezTo>
                    <a:pt x="28" y="106"/>
                    <a:pt x="21" y="106"/>
                    <a:pt x="19" y="106"/>
                  </a:cubicBezTo>
                  <a:cubicBezTo>
                    <a:pt x="14" y="108"/>
                    <a:pt x="11" y="108"/>
                    <a:pt x="11" y="114"/>
                  </a:cubicBezTo>
                  <a:cubicBezTo>
                    <a:pt x="9" y="125"/>
                    <a:pt x="37" y="125"/>
                    <a:pt x="41" y="122"/>
                  </a:cubicBezTo>
                  <a:cubicBezTo>
                    <a:pt x="64" y="103"/>
                    <a:pt x="76" y="117"/>
                    <a:pt x="82" y="103"/>
                  </a:cubicBezTo>
                  <a:cubicBezTo>
                    <a:pt x="85" y="97"/>
                    <a:pt x="89" y="82"/>
                    <a:pt x="84" y="80"/>
                  </a:cubicBezTo>
                  <a:cubicBezTo>
                    <a:pt x="76" y="75"/>
                    <a:pt x="72" y="70"/>
                    <a:pt x="65" y="64"/>
                  </a:cubicBezTo>
                  <a:cubicBezTo>
                    <a:pt x="61" y="59"/>
                    <a:pt x="60" y="53"/>
                    <a:pt x="56" y="48"/>
                  </a:cubicBezTo>
                  <a:cubicBezTo>
                    <a:pt x="53" y="41"/>
                    <a:pt x="46" y="38"/>
                    <a:pt x="42" y="32"/>
                  </a:cubicBezTo>
                  <a:cubicBezTo>
                    <a:pt x="38" y="27"/>
                    <a:pt x="51" y="27"/>
                    <a:pt x="49" y="21"/>
                  </a:cubicBezTo>
                  <a:cubicBezTo>
                    <a:pt x="49" y="14"/>
                    <a:pt x="36" y="20"/>
                    <a:pt x="36" y="18"/>
                  </a:cubicBezTo>
                  <a:cubicBezTo>
                    <a:pt x="33" y="13"/>
                    <a:pt x="25" y="1"/>
                    <a:pt x="20" y="0"/>
                  </a:cubicBezTo>
                  <a:cubicBezTo>
                    <a:pt x="19" y="0"/>
                    <a:pt x="17"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2" name="world map piece"/>
            <p:cNvSpPr>
              <a:spLocks/>
            </p:cNvSpPr>
            <p:nvPr/>
          </p:nvSpPr>
          <p:spPr bwMode="auto">
            <a:xfrm>
              <a:off x="8097838" y="2692400"/>
              <a:ext cx="176213" cy="192088"/>
            </a:xfrm>
            <a:custGeom>
              <a:avLst/>
              <a:gdLst>
                <a:gd name="T0" fmla="*/ 5 w 63"/>
                <a:gd name="T1" fmla="*/ 34 h 69"/>
                <a:gd name="T2" fmla="*/ 14 w 63"/>
                <a:gd name="T3" fmla="*/ 63 h 69"/>
                <a:gd name="T4" fmla="*/ 23 w 63"/>
                <a:gd name="T5" fmla="*/ 69 h 69"/>
                <a:gd name="T6" fmla="*/ 28 w 63"/>
                <a:gd name="T7" fmla="*/ 61 h 69"/>
                <a:gd name="T8" fmla="*/ 33 w 63"/>
                <a:gd name="T9" fmla="*/ 46 h 69"/>
                <a:gd name="T10" fmla="*/ 44 w 63"/>
                <a:gd name="T11" fmla="*/ 38 h 69"/>
                <a:gd name="T12" fmla="*/ 58 w 63"/>
                <a:gd name="T13" fmla="*/ 31 h 69"/>
                <a:gd name="T14" fmla="*/ 62 w 63"/>
                <a:gd name="T15" fmla="*/ 20 h 69"/>
                <a:gd name="T16" fmla="*/ 51 w 63"/>
                <a:gd name="T17" fmla="*/ 14 h 69"/>
                <a:gd name="T18" fmla="*/ 39 w 63"/>
                <a:gd name="T19" fmla="*/ 11 h 69"/>
                <a:gd name="T20" fmla="*/ 30 w 63"/>
                <a:gd name="T21" fmla="*/ 4 h 69"/>
                <a:gd name="T22" fmla="*/ 22 w 63"/>
                <a:gd name="T23" fmla="*/ 0 h 69"/>
                <a:gd name="T24" fmla="*/ 14 w 63"/>
                <a:gd name="T25" fmla="*/ 3 h 69"/>
                <a:gd name="T26" fmla="*/ 7 w 63"/>
                <a:gd name="T27" fmla="*/ 23 h 69"/>
                <a:gd name="T28" fmla="*/ 6 w 63"/>
                <a:gd name="T29" fmla="*/ 34 h 69"/>
                <a:gd name="T30" fmla="*/ 5 w 63"/>
                <a:gd name="T31"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69">
                  <a:moveTo>
                    <a:pt x="5" y="34"/>
                  </a:moveTo>
                  <a:cubicBezTo>
                    <a:pt x="0" y="46"/>
                    <a:pt x="0" y="49"/>
                    <a:pt x="14" y="63"/>
                  </a:cubicBezTo>
                  <a:cubicBezTo>
                    <a:pt x="18" y="67"/>
                    <a:pt x="20" y="69"/>
                    <a:pt x="23" y="69"/>
                  </a:cubicBezTo>
                  <a:cubicBezTo>
                    <a:pt x="27" y="69"/>
                    <a:pt x="28" y="65"/>
                    <a:pt x="28" y="61"/>
                  </a:cubicBezTo>
                  <a:cubicBezTo>
                    <a:pt x="29" y="57"/>
                    <a:pt x="30" y="52"/>
                    <a:pt x="33" y="46"/>
                  </a:cubicBezTo>
                  <a:cubicBezTo>
                    <a:pt x="37" y="40"/>
                    <a:pt x="40" y="39"/>
                    <a:pt x="44" y="38"/>
                  </a:cubicBezTo>
                  <a:cubicBezTo>
                    <a:pt x="47" y="38"/>
                    <a:pt x="52" y="37"/>
                    <a:pt x="58" y="31"/>
                  </a:cubicBezTo>
                  <a:cubicBezTo>
                    <a:pt x="61" y="28"/>
                    <a:pt x="63" y="24"/>
                    <a:pt x="62" y="20"/>
                  </a:cubicBezTo>
                  <a:cubicBezTo>
                    <a:pt x="61" y="17"/>
                    <a:pt x="57" y="16"/>
                    <a:pt x="51" y="14"/>
                  </a:cubicBezTo>
                  <a:cubicBezTo>
                    <a:pt x="47" y="14"/>
                    <a:pt x="43" y="12"/>
                    <a:pt x="39" y="11"/>
                  </a:cubicBezTo>
                  <a:cubicBezTo>
                    <a:pt x="33" y="9"/>
                    <a:pt x="31" y="6"/>
                    <a:pt x="30" y="4"/>
                  </a:cubicBezTo>
                  <a:cubicBezTo>
                    <a:pt x="28" y="2"/>
                    <a:pt x="25" y="0"/>
                    <a:pt x="22" y="0"/>
                  </a:cubicBezTo>
                  <a:cubicBezTo>
                    <a:pt x="20" y="0"/>
                    <a:pt x="18" y="1"/>
                    <a:pt x="14" y="3"/>
                  </a:cubicBezTo>
                  <a:cubicBezTo>
                    <a:pt x="5" y="7"/>
                    <a:pt x="6" y="16"/>
                    <a:pt x="7" y="23"/>
                  </a:cubicBezTo>
                  <a:cubicBezTo>
                    <a:pt x="7" y="28"/>
                    <a:pt x="7" y="31"/>
                    <a:pt x="6" y="34"/>
                  </a:cubicBezTo>
                  <a:lnTo>
                    <a:pt x="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3" name="world map piece"/>
            <p:cNvSpPr>
              <a:spLocks/>
            </p:cNvSpPr>
            <p:nvPr/>
          </p:nvSpPr>
          <p:spPr bwMode="auto">
            <a:xfrm>
              <a:off x="7920038" y="2889250"/>
              <a:ext cx="339725" cy="439738"/>
            </a:xfrm>
            <a:custGeom>
              <a:avLst/>
              <a:gdLst>
                <a:gd name="T0" fmla="*/ 40 w 122"/>
                <a:gd name="T1" fmla="*/ 110 h 158"/>
                <a:gd name="T2" fmla="*/ 40 w 122"/>
                <a:gd name="T3" fmla="*/ 109 h 158"/>
                <a:gd name="T4" fmla="*/ 43 w 122"/>
                <a:gd name="T5" fmla="*/ 108 h 158"/>
                <a:gd name="T6" fmla="*/ 54 w 122"/>
                <a:gd name="T7" fmla="*/ 110 h 158"/>
                <a:gd name="T8" fmla="*/ 67 w 122"/>
                <a:gd name="T9" fmla="*/ 113 h 158"/>
                <a:gd name="T10" fmla="*/ 67 w 122"/>
                <a:gd name="T11" fmla="*/ 113 h 158"/>
                <a:gd name="T12" fmla="*/ 95 w 122"/>
                <a:gd name="T13" fmla="*/ 96 h 158"/>
                <a:gd name="T14" fmla="*/ 101 w 122"/>
                <a:gd name="T15" fmla="*/ 87 h 158"/>
                <a:gd name="T16" fmla="*/ 116 w 122"/>
                <a:gd name="T17" fmla="*/ 60 h 158"/>
                <a:gd name="T18" fmla="*/ 101 w 122"/>
                <a:gd name="T19" fmla="*/ 5 h 158"/>
                <a:gd name="T20" fmla="*/ 95 w 122"/>
                <a:gd name="T21" fmla="*/ 0 h 158"/>
                <a:gd name="T22" fmla="*/ 84 w 122"/>
                <a:gd name="T23" fmla="*/ 27 h 158"/>
                <a:gd name="T24" fmla="*/ 85 w 122"/>
                <a:gd name="T25" fmla="*/ 39 h 158"/>
                <a:gd name="T26" fmla="*/ 80 w 122"/>
                <a:gd name="T27" fmla="*/ 56 h 158"/>
                <a:gd name="T28" fmla="*/ 68 w 122"/>
                <a:gd name="T29" fmla="*/ 63 h 158"/>
                <a:gd name="T30" fmla="*/ 57 w 122"/>
                <a:gd name="T31" fmla="*/ 79 h 158"/>
                <a:gd name="T32" fmla="*/ 56 w 122"/>
                <a:gd name="T33" fmla="*/ 82 h 158"/>
                <a:gd name="T34" fmla="*/ 51 w 122"/>
                <a:gd name="T35" fmla="*/ 84 h 158"/>
                <a:gd name="T36" fmla="*/ 51 w 122"/>
                <a:gd name="T37" fmla="*/ 84 h 158"/>
                <a:gd name="T38" fmla="*/ 46 w 122"/>
                <a:gd name="T39" fmla="*/ 84 h 158"/>
                <a:gd name="T40" fmla="*/ 35 w 122"/>
                <a:gd name="T41" fmla="*/ 84 h 158"/>
                <a:gd name="T42" fmla="*/ 14 w 122"/>
                <a:gd name="T43" fmla="*/ 97 h 158"/>
                <a:gd name="T44" fmla="*/ 8 w 122"/>
                <a:gd name="T45" fmla="*/ 103 h 158"/>
                <a:gd name="T46" fmla="*/ 5 w 122"/>
                <a:gd name="T47" fmla="*/ 132 h 158"/>
                <a:gd name="T48" fmla="*/ 8 w 122"/>
                <a:gd name="T49" fmla="*/ 143 h 158"/>
                <a:gd name="T50" fmla="*/ 7 w 122"/>
                <a:gd name="T51" fmla="*/ 150 h 158"/>
                <a:gd name="T52" fmla="*/ 7 w 122"/>
                <a:gd name="T53" fmla="*/ 157 h 158"/>
                <a:gd name="T54" fmla="*/ 11 w 122"/>
                <a:gd name="T55" fmla="*/ 158 h 158"/>
                <a:gd name="T56" fmla="*/ 19 w 122"/>
                <a:gd name="T57" fmla="*/ 157 h 158"/>
                <a:gd name="T58" fmla="*/ 40 w 122"/>
                <a:gd name="T59" fmla="*/ 11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2" h="158">
                  <a:moveTo>
                    <a:pt x="40" y="110"/>
                  </a:moveTo>
                  <a:cubicBezTo>
                    <a:pt x="40" y="109"/>
                    <a:pt x="40" y="109"/>
                    <a:pt x="40" y="109"/>
                  </a:cubicBezTo>
                  <a:cubicBezTo>
                    <a:pt x="40" y="108"/>
                    <a:pt x="40" y="108"/>
                    <a:pt x="43" y="108"/>
                  </a:cubicBezTo>
                  <a:cubicBezTo>
                    <a:pt x="46" y="108"/>
                    <a:pt x="50" y="109"/>
                    <a:pt x="54" y="110"/>
                  </a:cubicBezTo>
                  <a:cubicBezTo>
                    <a:pt x="58" y="111"/>
                    <a:pt x="62" y="113"/>
                    <a:pt x="67" y="113"/>
                  </a:cubicBezTo>
                  <a:cubicBezTo>
                    <a:pt x="67" y="113"/>
                    <a:pt x="67" y="113"/>
                    <a:pt x="67" y="113"/>
                  </a:cubicBezTo>
                  <a:cubicBezTo>
                    <a:pt x="78" y="113"/>
                    <a:pt x="84" y="111"/>
                    <a:pt x="95" y="96"/>
                  </a:cubicBezTo>
                  <a:cubicBezTo>
                    <a:pt x="97" y="93"/>
                    <a:pt x="99" y="90"/>
                    <a:pt x="101" y="87"/>
                  </a:cubicBezTo>
                  <a:cubicBezTo>
                    <a:pt x="108" y="80"/>
                    <a:pt x="112" y="74"/>
                    <a:pt x="116" y="60"/>
                  </a:cubicBezTo>
                  <a:cubicBezTo>
                    <a:pt x="122" y="40"/>
                    <a:pt x="107" y="16"/>
                    <a:pt x="101" y="5"/>
                  </a:cubicBezTo>
                  <a:cubicBezTo>
                    <a:pt x="100" y="2"/>
                    <a:pt x="97" y="0"/>
                    <a:pt x="95" y="0"/>
                  </a:cubicBezTo>
                  <a:cubicBezTo>
                    <a:pt x="85" y="0"/>
                    <a:pt x="84" y="20"/>
                    <a:pt x="84" y="27"/>
                  </a:cubicBezTo>
                  <a:cubicBezTo>
                    <a:pt x="84" y="32"/>
                    <a:pt x="84" y="36"/>
                    <a:pt x="85" y="39"/>
                  </a:cubicBezTo>
                  <a:cubicBezTo>
                    <a:pt x="87" y="46"/>
                    <a:pt x="87" y="49"/>
                    <a:pt x="80" y="56"/>
                  </a:cubicBezTo>
                  <a:cubicBezTo>
                    <a:pt x="75" y="60"/>
                    <a:pt x="71" y="62"/>
                    <a:pt x="68" y="63"/>
                  </a:cubicBezTo>
                  <a:cubicBezTo>
                    <a:pt x="62" y="66"/>
                    <a:pt x="57" y="69"/>
                    <a:pt x="57" y="79"/>
                  </a:cubicBezTo>
                  <a:cubicBezTo>
                    <a:pt x="57" y="80"/>
                    <a:pt x="57" y="81"/>
                    <a:pt x="56" y="82"/>
                  </a:cubicBezTo>
                  <a:cubicBezTo>
                    <a:pt x="55" y="83"/>
                    <a:pt x="53" y="84"/>
                    <a:pt x="51" y="84"/>
                  </a:cubicBezTo>
                  <a:cubicBezTo>
                    <a:pt x="51" y="84"/>
                    <a:pt x="51" y="84"/>
                    <a:pt x="51" y="84"/>
                  </a:cubicBezTo>
                  <a:cubicBezTo>
                    <a:pt x="49" y="84"/>
                    <a:pt x="47" y="84"/>
                    <a:pt x="46" y="84"/>
                  </a:cubicBezTo>
                  <a:cubicBezTo>
                    <a:pt x="42" y="83"/>
                    <a:pt x="39" y="83"/>
                    <a:pt x="35" y="84"/>
                  </a:cubicBezTo>
                  <a:cubicBezTo>
                    <a:pt x="25" y="85"/>
                    <a:pt x="20" y="90"/>
                    <a:pt x="14" y="97"/>
                  </a:cubicBezTo>
                  <a:cubicBezTo>
                    <a:pt x="13" y="99"/>
                    <a:pt x="11" y="101"/>
                    <a:pt x="8" y="103"/>
                  </a:cubicBezTo>
                  <a:cubicBezTo>
                    <a:pt x="0" y="111"/>
                    <a:pt x="3" y="123"/>
                    <a:pt x="5" y="132"/>
                  </a:cubicBezTo>
                  <a:cubicBezTo>
                    <a:pt x="6" y="136"/>
                    <a:pt x="8" y="140"/>
                    <a:pt x="8" y="143"/>
                  </a:cubicBezTo>
                  <a:cubicBezTo>
                    <a:pt x="8" y="146"/>
                    <a:pt x="7" y="148"/>
                    <a:pt x="7" y="150"/>
                  </a:cubicBezTo>
                  <a:cubicBezTo>
                    <a:pt x="6" y="152"/>
                    <a:pt x="5" y="154"/>
                    <a:pt x="7" y="157"/>
                  </a:cubicBezTo>
                  <a:cubicBezTo>
                    <a:pt x="8" y="157"/>
                    <a:pt x="9" y="158"/>
                    <a:pt x="11" y="158"/>
                  </a:cubicBezTo>
                  <a:cubicBezTo>
                    <a:pt x="13" y="158"/>
                    <a:pt x="15" y="157"/>
                    <a:pt x="19" y="157"/>
                  </a:cubicBezTo>
                  <a:cubicBezTo>
                    <a:pt x="36" y="152"/>
                    <a:pt x="39" y="125"/>
                    <a:pt x="40"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4" name="world map piece"/>
            <p:cNvSpPr>
              <a:spLocks/>
            </p:cNvSpPr>
            <p:nvPr/>
          </p:nvSpPr>
          <p:spPr bwMode="auto">
            <a:xfrm>
              <a:off x="7967663" y="2238375"/>
              <a:ext cx="230188" cy="442913"/>
            </a:xfrm>
            <a:custGeom>
              <a:avLst/>
              <a:gdLst>
                <a:gd name="T0" fmla="*/ 77 w 83"/>
                <a:gd name="T1" fmla="*/ 122 h 159"/>
                <a:gd name="T2" fmla="*/ 71 w 83"/>
                <a:gd name="T3" fmla="*/ 95 h 159"/>
                <a:gd name="T4" fmla="*/ 56 w 83"/>
                <a:gd name="T5" fmla="*/ 65 h 159"/>
                <a:gd name="T6" fmla="*/ 36 w 83"/>
                <a:gd name="T7" fmla="*/ 25 h 159"/>
                <a:gd name="T8" fmla="*/ 12 w 83"/>
                <a:gd name="T9" fmla="*/ 0 h 159"/>
                <a:gd name="T10" fmla="*/ 2 w 83"/>
                <a:gd name="T11" fmla="*/ 5 h 159"/>
                <a:gd name="T12" fmla="*/ 6 w 83"/>
                <a:gd name="T13" fmla="*/ 26 h 159"/>
                <a:gd name="T14" fmla="*/ 23 w 83"/>
                <a:gd name="T15" fmla="*/ 55 h 159"/>
                <a:gd name="T16" fmla="*/ 45 w 83"/>
                <a:gd name="T17" fmla="*/ 89 h 159"/>
                <a:gd name="T18" fmla="*/ 57 w 83"/>
                <a:gd name="T19" fmla="*/ 127 h 159"/>
                <a:gd name="T20" fmla="*/ 61 w 83"/>
                <a:gd name="T21" fmla="*/ 144 h 159"/>
                <a:gd name="T22" fmla="*/ 71 w 83"/>
                <a:gd name="T23" fmla="*/ 159 h 159"/>
                <a:gd name="T24" fmla="*/ 77 w 83"/>
                <a:gd name="T25" fmla="*/ 156 h 159"/>
                <a:gd name="T26" fmla="*/ 80 w 83"/>
                <a:gd name="T27" fmla="*/ 134 h 159"/>
                <a:gd name="T28" fmla="*/ 77 w 83"/>
                <a:gd name="T29" fmla="*/ 12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159">
                  <a:moveTo>
                    <a:pt x="77" y="122"/>
                  </a:moveTo>
                  <a:cubicBezTo>
                    <a:pt x="76" y="116"/>
                    <a:pt x="74" y="109"/>
                    <a:pt x="71" y="95"/>
                  </a:cubicBezTo>
                  <a:cubicBezTo>
                    <a:pt x="67" y="82"/>
                    <a:pt x="61" y="74"/>
                    <a:pt x="56" y="65"/>
                  </a:cubicBezTo>
                  <a:cubicBezTo>
                    <a:pt x="50" y="55"/>
                    <a:pt x="42" y="44"/>
                    <a:pt x="36" y="25"/>
                  </a:cubicBezTo>
                  <a:cubicBezTo>
                    <a:pt x="30" y="6"/>
                    <a:pt x="19" y="0"/>
                    <a:pt x="12" y="0"/>
                  </a:cubicBezTo>
                  <a:cubicBezTo>
                    <a:pt x="8" y="0"/>
                    <a:pt x="5" y="1"/>
                    <a:pt x="2" y="5"/>
                  </a:cubicBezTo>
                  <a:cubicBezTo>
                    <a:pt x="0" y="10"/>
                    <a:pt x="1" y="17"/>
                    <a:pt x="6" y="26"/>
                  </a:cubicBezTo>
                  <a:cubicBezTo>
                    <a:pt x="12" y="35"/>
                    <a:pt x="18" y="45"/>
                    <a:pt x="23" y="55"/>
                  </a:cubicBezTo>
                  <a:cubicBezTo>
                    <a:pt x="31" y="70"/>
                    <a:pt x="38" y="82"/>
                    <a:pt x="45" y="89"/>
                  </a:cubicBezTo>
                  <a:cubicBezTo>
                    <a:pt x="51" y="97"/>
                    <a:pt x="54" y="109"/>
                    <a:pt x="57" y="127"/>
                  </a:cubicBezTo>
                  <a:cubicBezTo>
                    <a:pt x="58" y="132"/>
                    <a:pt x="59" y="138"/>
                    <a:pt x="61" y="144"/>
                  </a:cubicBezTo>
                  <a:cubicBezTo>
                    <a:pt x="61" y="151"/>
                    <a:pt x="65" y="159"/>
                    <a:pt x="71" y="159"/>
                  </a:cubicBezTo>
                  <a:cubicBezTo>
                    <a:pt x="72" y="159"/>
                    <a:pt x="74" y="159"/>
                    <a:pt x="77" y="156"/>
                  </a:cubicBezTo>
                  <a:cubicBezTo>
                    <a:pt x="80" y="152"/>
                    <a:pt x="83" y="142"/>
                    <a:pt x="80" y="134"/>
                  </a:cubicBezTo>
                  <a:cubicBezTo>
                    <a:pt x="78" y="129"/>
                    <a:pt x="78" y="125"/>
                    <a:pt x="77"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5" name="TextBox 4"/>
          <p:cNvSpPr txBox="1"/>
          <p:nvPr/>
        </p:nvSpPr>
        <p:spPr>
          <a:xfrm>
            <a:off x="3833343" y="541867"/>
            <a:ext cx="4653041" cy="830997"/>
          </a:xfrm>
          <a:prstGeom prst="rect">
            <a:avLst/>
          </a:prstGeom>
          <a:noFill/>
        </p:spPr>
        <p:txBody>
          <a:bodyPr wrap="square" rtlCol="0">
            <a:spAutoFit/>
          </a:bodyPr>
          <a:lstStyle/>
          <a:p>
            <a:r>
              <a:rPr lang="fr-CA" sz="1200" dirty="0"/>
              <a:t>Après une comparaison avec d’autres capitales dans le monde, les gouvernements fédéraux ont manifestement reconnu la nature unique de la sécurité dans une capitale, et prévoient des niveaux variables d’aide fédérale. </a:t>
            </a:r>
            <a:endParaRPr lang="en-US" sz="1200" dirty="0"/>
          </a:p>
        </p:txBody>
      </p:sp>
      <p:sp>
        <p:nvSpPr>
          <p:cNvPr id="6" name="TextBox 5"/>
          <p:cNvSpPr txBox="1"/>
          <p:nvPr/>
        </p:nvSpPr>
        <p:spPr>
          <a:xfrm>
            <a:off x="4698739" y="1361965"/>
            <a:ext cx="3592678" cy="2492990"/>
          </a:xfrm>
          <a:prstGeom prst="rect">
            <a:avLst/>
          </a:prstGeom>
          <a:noFill/>
        </p:spPr>
        <p:txBody>
          <a:bodyPr wrap="square" rtlCol="0">
            <a:spAutoFit/>
          </a:bodyPr>
          <a:lstStyle/>
          <a:p>
            <a:r>
              <a:rPr lang="fr-CA" sz="1200" dirty="0"/>
              <a:t>Le gouvernement britannique utilise la subvention National and International Capital City (NICC) pour dédommager la police métropolitaine de Londres pour les services qu’elle offre spécifiquement à la capitale, comme la garde des ambassades et la présence policière lors des événements de grande envergure. En 2015, le coût du maintien de l’ordre lors d’événements à Londres en tant que capitale s’est élevé à 343,7 millions de livres (604 millions de dollars canadiens). Le total de la subvention NICC était de 173,6 millions de livres (305 millions de dollars canadiens) pour 2016-2017 et est demeuré stable en 2017-2018.</a:t>
            </a:r>
            <a:endParaRPr lang="en-US" sz="1200" dirty="0"/>
          </a:p>
        </p:txBody>
      </p:sp>
      <p:sp>
        <p:nvSpPr>
          <p:cNvPr id="116" name="TextBox 115"/>
          <p:cNvSpPr txBox="1"/>
          <p:nvPr/>
        </p:nvSpPr>
        <p:spPr>
          <a:xfrm>
            <a:off x="6461284" y="4001456"/>
            <a:ext cx="2362082" cy="2308324"/>
          </a:xfrm>
          <a:prstGeom prst="rect">
            <a:avLst/>
          </a:prstGeom>
          <a:noFill/>
        </p:spPr>
        <p:txBody>
          <a:bodyPr wrap="square" rtlCol="0">
            <a:spAutoFit/>
          </a:bodyPr>
          <a:lstStyle/>
          <a:p>
            <a:r>
              <a:rPr lang="fr-CA" sz="1200" dirty="0"/>
              <a:t>Canberra reçoit une aide financière générale du parlement australien qui couvre les coûts municipaux supplémentaires engagés par la Ville à titre de capitale. En 2018-2019, ce montant a été d’environ 40 millions de dollars australiens (38 millions de dollars canadiens), mais le pourcentage consacré aux services de police est imprécis. </a:t>
            </a:r>
            <a:endParaRPr lang="en-US" sz="1200" dirty="0"/>
          </a:p>
        </p:txBody>
      </p:sp>
      <p:sp>
        <p:nvSpPr>
          <p:cNvPr id="117" name="TextBox 116"/>
          <p:cNvSpPr txBox="1"/>
          <p:nvPr/>
        </p:nvSpPr>
        <p:spPr>
          <a:xfrm>
            <a:off x="245532" y="4111241"/>
            <a:ext cx="3691393" cy="2123658"/>
          </a:xfrm>
          <a:prstGeom prst="rect">
            <a:avLst/>
          </a:prstGeom>
          <a:noFill/>
        </p:spPr>
        <p:txBody>
          <a:bodyPr wrap="square" rtlCol="0">
            <a:spAutoFit/>
          </a:bodyPr>
          <a:lstStyle/>
          <a:p>
            <a:r>
              <a:rPr lang="fr-CA" sz="1200" dirty="0"/>
              <a:t>Dans le District de Columbia, le service de police local a reçu 6,15 millions de dollars américains (8,3 millions de dollars canadiens) en fonds de subventions en 2018 pour ses responsabilités fédérales. La United States </a:t>
            </a:r>
            <a:r>
              <a:rPr lang="fr-CA" sz="1200" dirty="0" err="1"/>
              <a:t>Capitol</a:t>
            </a:r>
            <a:r>
              <a:rPr lang="fr-CA" sz="1200" dirty="0"/>
              <a:t> Police a compétence sur les terrains du complexe du </a:t>
            </a:r>
            <a:r>
              <a:rPr lang="fr-CA" sz="1200" dirty="0" err="1"/>
              <a:t>Capitol</a:t>
            </a:r>
            <a:r>
              <a:rPr lang="fr-CA" sz="1200" dirty="0"/>
              <a:t> et est responsable d’événements comme le concert du 4 juillet et les services commémoratifs. Le budget de la </a:t>
            </a:r>
            <a:r>
              <a:rPr lang="fr-CA" sz="1200" dirty="0" err="1"/>
              <a:t>Capitol</a:t>
            </a:r>
            <a:r>
              <a:rPr lang="fr-CA" sz="1200" dirty="0"/>
              <a:t> Police s’est élevé à plus de 400 millions de dollars américains (540 millions de dollars canadiens) en </a:t>
            </a:r>
            <a:r>
              <a:rPr lang="fr-CA" sz="1200" dirty="0" smtClean="0"/>
              <a:t>2018.</a:t>
            </a:r>
            <a:endParaRPr lang="en-US" sz="1200" dirty="0">
              <a:solidFill>
                <a:schemeClr val="tx2"/>
              </a:solidFill>
              <a:latin typeface="Microsoft New Tai Lue" panose="020B0502040204020203" pitchFamily="34" charset="0"/>
              <a:cs typeface="Microsoft New Tai Lue" panose="020B0502040204020203" pitchFamily="34" charset="0"/>
            </a:endParaRPr>
          </a:p>
        </p:txBody>
      </p:sp>
      <p:cxnSp>
        <p:nvCxnSpPr>
          <p:cNvPr id="122" name="Straight Arrow Connector 10"/>
          <p:cNvCxnSpPr/>
          <p:nvPr/>
        </p:nvCxnSpPr>
        <p:spPr>
          <a:xfrm rot="5400000">
            <a:off x="3450968" y="2138087"/>
            <a:ext cx="1581063" cy="1054357"/>
          </a:xfrm>
          <a:prstGeom prst="curvedConnector3">
            <a:avLst>
              <a:gd name="adj1" fmla="val 1179"/>
            </a:avLst>
          </a:prstGeom>
          <a:ln w="66675">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0"/>
          <p:cNvCxnSpPr/>
          <p:nvPr/>
        </p:nvCxnSpPr>
        <p:spPr>
          <a:xfrm rot="5400000">
            <a:off x="5962567" y="4482013"/>
            <a:ext cx="775884" cy="289140"/>
          </a:xfrm>
          <a:prstGeom prst="curvedConnector3">
            <a:avLst>
              <a:gd name="adj1" fmla="val -508"/>
            </a:avLst>
          </a:prstGeom>
          <a:ln w="666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0"/>
          <p:cNvCxnSpPr/>
          <p:nvPr/>
        </p:nvCxnSpPr>
        <p:spPr>
          <a:xfrm flipV="1">
            <a:off x="1803944" y="3772719"/>
            <a:ext cx="796171" cy="383300"/>
          </a:xfrm>
          <a:prstGeom prst="curvedConnector3">
            <a:avLst>
              <a:gd name="adj1" fmla="val -2204"/>
            </a:avLst>
          </a:prstGeom>
          <a:ln w="66675">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115" name="Title 1"/>
          <p:cNvSpPr>
            <a:spLocks noGrp="1"/>
          </p:cNvSpPr>
          <p:nvPr>
            <p:ph type="title"/>
          </p:nvPr>
        </p:nvSpPr>
        <p:spPr/>
        <p:txBody>
          <a:bodyPr/>
          <a:lstStyle/>
          <a:p>
            <a:r>
              <a:rPr lang="en-US" dirty="0" smtClean="0"/>
              <a:t>Pertinence</a:t>
            </a:r>
            <a:br>
              <a:rPr lang="en-US" dirty="0" smtClean="0"/>
            </a:br>
            <a:r>
              <a:rPr lang="en-US" sz="1800" dirty="0" err="1" smtClean="0">
                <a:solidFill>
                  <a:schemeClr val="accent2"/>
                </a:solidFill>
              </a:rPr>
              <a:t>Comparaison</a:t>
            </a:r>
            <a:r>
              <a:rPr lang="en-US" sz="1800" dirty="0" smtClean="0">
                <a:solidFill>
                  <a:schemeClr val="accent2"/>
                </a:solidFill>
              </a:rPr>
              <a:t> </a:t>
            </a:r>
            <a:r>
              <a:rPr lang="en-US" sz="1800" dirty="0" err="1" smtClean="0">
                <a:solidFill>
                  <a:schemeClr val="accent2"/>
                </a:solidFill>
              </a:rPr>
              <a:t>internationale</a:t>
            </a:r>
            <a:endParaRPr lang="en-US" sz="1800" dirty="0">
              <a:solidFill>
                <a:schemeClr val="accent2"/>
              </a:solidFill>
            </a:endParaRPr>
          </a:p>
        </p:txBody>
      </p:sp>
    </p:spTree>
    <p:extLst>
      <p:ext uri="{BB962C8B-B14F-4D97-AF65-F5344CB8AC3E}">
        <p14:creationId xmlns:p14="http://schemas.microsoft.com/office/powerpoint/2010/main" val="4088792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Rendement</a:t>
            </a:r>
            <a:r>
              <a:rPr lang="en-US" dirty="0" smtClean="0"/>
              <a:t/>
            </a:r>
            <a:br>
              <a:rPr lang="en-US" dirty="0" smtClean="0"/>
            </a:br>
            <a:r>
              <a:rPr lang="en-US" sz="1800" dirty="0" smtClean="0">
                <a:solidFill>
                  <a:schemeClr val="accent2"/>
                </a:solidFill>
              </a:rPr>
              <a:t>Gestion </a:t>
            </a:r>
            <a:r>
              <a:rPr lang="en-US" sz="1800" dirty="0" err="1" smtClean="0">
                <a:solidFill>
                  <a:schemeClr val="accent2"/>
                </a:solidFill>
              </a:rPr>
              <a:t>rigoureuse</a:t>
            </a:r>
            <a:r>
              <a:rPr lang="en-US" dirty="0" smtClean="0"/>
              <a:t/>
            </a:r>
            <a:br>
              <a:rPr lang="en-US" dirty="0" smtClean="0"/>
            </a:br>
            <a:endParaRPr lang="en-US" sz="2000" dirty="0"/>
          </a:p>
        </p:txBody>
      </p:sp>
      <p:sp>
        <p:nvSpPr>
          <p:cNvPr id="3" name="Content Placeholder 2"/>
          <p:cNvSpPr>
            <a:spLocks noGrp="1"/>
          </p:cNvSpPr>
          <p:nvPr>
            <p:ph idx="1"/>
          </p:nvPr>
        </p:nvSpPr>
        <p:spPr>
          <a:xfrm>
            <a:off x="3827585" y="2193756"/>
            <a:ext cx="4859215" cy="5460665"/>
          </a:xfrm>
        </p:spPr>
        <p:txBody>
          <a:bodyPr/>
          <a:lstStyle/>
          <a:p>
            <a:pPr>
              <a:lnSpc>
                <a:spcPct val="100000"/>
              </a:lnSpc>
            </a:pPr>
            <a:r>
              <a:rPr lang="fr-CA" sz="1200" i="0" dirty="0">
                <a:solidFill>
                  <a:schemeClr val="tx2"/>
                </a:solidFill>
                <a:latin typeface="Microsoft New Tai Lue" panose="020B0502040204020203" pitchFamily="34" charset="0"/>
                <a:cs typeface="Microsoft New Tai Lue" panose="020B0502040204020203" pitchFamily="34" charset="0"/>
              </a:rPr>
              <a:t>Le financement de 2 millions de dollars par année du PCESPCN représente moins de 1 % du budget total du SPO, lequel était de l’ordre de 330 millions de dollars en 2018.</a:t>
            </a:r>
            <a:endParaRPr lang="en-US" sz="1200" i="0" dirty="0">
              <a:solidFill>
                <a:schemeClr val="tx2"/>
              </a:solidFill>
              <a:latin typeface="Microsoft New Tai Lue" panose="020B0502040204020203" pitchFamily="34" charset="0"/>
              <a:cs typeface="Microsoft New Tai Lue" panose="020B0502040204020203" pitchFamily="34" charset="0"/>
            </a:endParaRPr>
          </a:p>
          <a:p>
            <a:pPr>
              <a:lnSpc>
                <a:spcPct val="100000"/>
              </a:lnSpc>
            </a:pPr>
            <a:r>
              <a:rPr lang="fr-CA" sz="1200" i="0" dirty="0" smtClean="0">
                <a:solidFill>
                  <a:schemeClr val="tx2"/>
                </a:solidFill>
                <a:latin typeface="Microsoft New Tai Lue" panose="020B0502040204020203" pitchFamily="34" charset="0"/>
                <a:cs typeface="Microsoft New Tai Lue" panose="020B0502040204020203" pitchFamily="34" charset="0"/>
              </a:rPr>
              <a:t>Les </a:t>
            </a:r>
            <a:r>
              <a:rPr lang="fr-CA" sz="1200" i="0" dirty="0">
                <a:solidFill>
                  <a:schemeClr val="tx2"/>
                </a:solidFill>
                <a:latin typeface="Microsoft New Tai Lue" panose="020B0502040204020203" pitchFamily="34" charset="0"/>
                <a:cs typeface="Microsoft New Tai Lue" panose="020B0502040204020203" pitchFamily="34" charset="0"/>
              </a:rPr>
              <a:t>états des flux de trésorerie fournis par le SPO incluent systématiquement les dépenses réelles du projet supérieures à 2 millions de dollars. Les excédents déclarés variaient de 90 000 $ à 600 000 $.</a:t>
            </a:r>
            <a:endParaRPr lang="en-US" sz="1200" i="0" dirty="0">
              <a:solidFill>
                <a:schemeClr val="tx2"/>
              </a:solidFill>
              <a:latin typeface="Microsoft New Tai Lue" panose="020B0502040204020203" pitchFamily="34" charset="0"/>
              <a:cs typeface="Microsoft New Tai Lue" panose="020B0502040204020203" pitchFamily="34" charset="0"/>
            </a:endParaRPr>
          </a:p>
          <a:p>
            <a:pPr>
              <a:lnSpc>
                <a:spcPct val="100000"/>
              </a:lnSpc>
            </a:pPr>
            <a:r>
              <a:rPr lang="fr-CA" sz="1200" i="0" dirty="0" smtClean="0">
                <a:solidFill>
                  <a:schemeClr val="tx2"/>
                </a:solidFill>
                <a:latin typeface="Microsoft New Tai Lue" panose="020B0502040204020203" pitchFamily="34" charset="0"/>
                <a:cs typeface="Microsoft New Tai Lue" panose="020B0502040204020203" pitchFamily="34" charset="0"/>
              </a:rPr>
              <a:t>Le </a:t>
            </a:r>
            <a:r>
              <a:rPr lang="fr-CA" sz="1200" i="0" dirty="0">
                <a:solidFill>
                  <a:schemeClr val="tx2"/>
                </a:solidFill>
                <a:latin typeface="Microsoft New Tai Lue" panose="020B0502040204020203" pitchFamily="34" charset="0"/>
                <a:cs typeface="Microsoft New Tai Lue" panose="020B0502040204020203" pitchFamily="34" charset="0"/>
              </a:rPr>
              <a:t>SPO, en collaboration avec Sécurité publique Canada, a déterminé les montants de financement par catégorie de dépenses (p. ex. personnel, fournitures opérationnelles, services de traduction) et l’accord de contribution permet la réaffectation des fonds entre les catégories jusqu’à 20 % de la contribution annuelle de Sécurité publique Canada pour l’exercice. Toute réaffectation doit être officiellement expliquée et incluse dans l’état des flux de trésorerie.</a:t>
            </a:r>
            <a:endParaRPr lang="en-US" sz="1200" i="0" dirty="0">
              <a:solidFill>
                <a:schemeClr val="tx2"/>
              </a:solidFill>
              <a:latin typeface="Microsoft New Tai Lue" panose="020B0502040204020203" pitchFamily="34" charset="0"/>
              <a:cs typeface="Microsoft New Tai Lue" panose="020B0502040204020203" pitchFamily="34" charset="0"/>
            </a:endParaRPr>
          </a:p>
          <a:p>
            <a:pPr>
              <a:lnSpc>
                <a:spcPct val="100000"/>
              </a:lnSpc>
            </a:pPr>
            <a:r>
              <a:rPr lang="fr-CA" sz="1200" i="0" dirty="0" smtClean="0">
                <a:solidFill>
                  <a:schemeClr val="tx2"/>
                </a:solidFill>
                <a:latin typeface="Microsoft New Tai Lue" panose="020B0502040204020203" pitchFamily="34" charset="0"/>
                <a:cs typeface="Microsoft New Tai Lue" panose="020B0502040204020203" pitchFamily="34" charset="0"/>
              </a:rPr>
              <a:t>Le </a:t>
            </a:r>
            <a:r>
              <a:rPr lang="fr-CA" sz="1200" i="0" dirty="0">
                <a:solidFill>
                  <a:schemeClr val="tx2"/>
                </a:solidFill>
                <a:latin typeface="Microsoft New Tai Lue" panose="020B0502040204020203" pitchFamily="34" charset="0"/>
                <a:cs typeface="Microsoft New Tai Lue" panose="020B0502040204020203" pitchFamily="34" charset="0"/>
              </a:rPr>
              <a:t>SPO réaffecte les fonds entre les catégories chaque année de l’accord de contribution. Plusieurs catégories ont rarement reçu une réaffectation de fonds. Par exemple, tout le financement alloué aux services de traduction (2 000 $ par année) a été réaffecté chaque année.</a:t>
            </a:r>
            <a:endParaRPr lang="en-US" sz="1200" i="0" dirty="0">
              <a:solidFill>
                <a:schemeClr val="tx2"/>
              </a:solidFill>
              <a:latin typeface="Microsoft New Tai Lue" panose="020B0502040204020203" pitchFamily="34" charset="0"/>
              <a:cs typeface="Microsoft New Tai Lue" panose="020B0502040204020203" pitchFamily="34" charset="0"/>
            </a:endParaRPr>
          </a:p>
          <a:p>
            <a:pPr lvl="1">
              <a:buNone/>
            </a:pPr>
            <a:endParaRPr lang="en-US" sz="1200" i="0" baseline="30000" dirty="0">
              <a:solidFill>
                <a:schemeClr val="tx2"/>
              </a:solidFill>
              <a:latin typeface="Microsoft New Tai Lue" panose="020B0502040204020203" pitchFamily="34" charset="0"/>
              <a:cs typeface="Microsoft New Tai Lue" panose="020B0502040204020203" pitchFamily="34"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2142579033"/>
              </p:ext>
            </p:extLst>
          </p:nvPr>
        </p:nvGraphicFramePr>
        <p:xfrm>
          <a:off x="457200" y="1490216"/>
          <a:ext cx="8229600" cy="639367"/>
        </p:xfrm>
        <a:graphic>
          <a:graphicData uri="http://schemas.openxmlformats.org/drawingml/2006/table">
            <a:tbl>
              <a:tblPr>
                <a:tableStyleId>{5C22544A-7EE6-4342-B048-85BDC9FD1C3A}</a:tableStyleId>
              </a:tblPr>
              <a:tblGrid>
                <a:gridCol w="8229600"/>
              </a:tblGrid>
              <a:tr h="639367">
                <a:tc>
                  <a:txBody>
                    <a:bodyPr/>
                    <a:lstStyle/>
                    <a:p>
                      <a:r>
                        <a:rPr lang="en-US" sz="1200" b="1" i="0" kern="1200" dirty="0" err="1" smtClean="0">
                          <a:solidFill>
                            <a:schemeClr val="accent1"/>
                          </a:solidFill>
                          <a:latin typeface="Microsoft New Tai Lue" panose="020B0502040204020203" pitchFamily="34" charset="0"/>
                          <a:ea typeface="+mn-ea"/>
                          <a:cs typeface="Microsoft New Tai Lue" panose="020B0502040204020203" pitchFamily="34" charset="0"/>
                        </a:rPr>
                        <a:t>Constatation</a:t>
                      </a:r>
                      <a:r>
                        <a:rPr lang="en-US" sz="1200" b="1" i="0" kern="1200" dirty="0" smtClean="0">
                          <a:solidFill>
                            <a:schemeClr val="accent1"/>
                          </a:solidFill>
                          <a:latin typeface="Microsoft New Tai Lue" panose="020B0502040204020203" pitchFamily="34" charset="0"/>
                          <a:ea typeface="+mn-ea"/>
                          <a:cs typeface="Microsoft New Tai Lue" panose="020B0502040204020203" pitchFamily="34" charset="0"/>
                        </a:rPr>
                        <a:t>: </a:t>
                      </a:r>
                      <a:r>
                        <a:rPr lang="fr-CA" sz="1200" b="0" i="0" kern="1200" dirty="0" smtClean="0">
                          <a:solidFill>
                            <a:schemeClr val="tx2"/>
                          </a:solidFill>
                          <a:latin typeface="Microsoft New Tai Lue" panose="020B0502040204020203" pitchFamily="34" charset="0"/>
                          <a:ea typeface="+mn-ea"/>
                          <a:cs typeface="Microsoft New Tai Lue" panose="020B0502040204020203" pitchFamily="34" charset="0"/>
                        </a:rPr>
                        <a:t>Tous les fonds du programme sont destinés aux coûts extraordinaires des services de police de la Ville à titre de capitale nationale, dont la majorité est attribuée au personnel.</a:t>
                      </a:r>
                      <a:endParaRPr lang="en-US" sz="1200" b="0" i="0" kern="1200" dirty="0">
                        <a:solidFill>
                          <a:schemeClr val="tx2"/>
                        </a:solidFill>
                        <a:latin typeface="Microsoft New Tai Lue" panose="020B0502040204020203" pitchFamily="34" charset="0"/>
                        <a:ea typeface="+mn-ea"/>
                        <a:cs typeface="Microsoft New Tai Lue" panose="020B0502040204020203" pitchFamily="34" charset="0"/>
                      </a:endParaRPr>
                    </a:p>
                  </a:txBody>
                  <a:tcPr marL="45720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9" name="Google Shape;626;p41"/>
          <p:cNvGrpSpPr/>
          <p:nvPr/>
        </p:nvGrpSpPr>
        <p:grpSpPr>
          <a:xfrm flipH="1">
            <a:off x="477983" y="1642977"/>
            <a:ext cx="342882" cy="350068"/>
            <a:chOff x="3951850" y="2985350"/>
            <a:chExt cx="407950" cy="416500"/>
          </a:xfrm>
        </p:grpSpPr>
        <p:sp>
          <p:nvSpPr>
            <p:cNvPr id="20" name="Google Shape;627;p41"/>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28;p41"/>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29;p41"/>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30;p41"/>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818096" y="3466841"/>
            <a:ext cx="2065660" cy="1015663"/>
          </a:xfrm>
          <a:prstGeom prst="rect">
            <a:avLst/>
          </a:prstGeom>
          <a:noFill/>
        </p:spPr>
        <p:txBody>
          <a:bodyPr wrap="square" rtlCol="0">
            <a:spAutoFit/>
          </a:bodyPr>
          <a:lstStyle/>
          <a:p>
            <a:pPr algn="ctr"/>
            <a:r>
              <a:rPr lang="en-US" sz="1200" dirty="0" smtClean="0">
                <a:solidFill>
                  <a:schemeClr val="accent4"/>
                </a:solidFill>
              </a:rPr>
              <a:t>Le personnel a </a:t>
            </a:r>
            <a:r>
              <a:rPr lang="en-US" sz="1200" dirty="0" err="1" smtClean="0">
                <a:solidFill>
                  <a:schemeClr val="accent4"/>
                </a:solidFill>
              </a:rPr>
              <a:t>reçu</a:t>
            </a:r>
            <a:r>
              <a:rPr lang="en-US" sz="1200" dirty="0" smtClean="0">
                <a:solidFill>
                  <a:schemeClr val="accent4"/>
                </a:solidFill>
              </a:rPr>
              <a:t> plus de 75 % de </a:t>
            </a:r>
            <a:r>
              <a:rPr lang="en-US" sz="1200" dirty="0" err="1" smtClean="0">
                <a:solidFill>
                  <a:schemeClr val="accent4"/>
                </a:solidFill>
              </a:rPr>
              <a:t>dédommagement</a:t>
            </a:r>
            <a:r>
              <a:rPr lang="en-US" sz="1200" dirty="0" smtClean="0">
                <a:solidFill>
                  <a:schemeClr val="accent4"/>
                </a:solidFill>
              </a:rPr>
              <a:t> pour les </a:t>
            </a:r>
            <a:r>
              <a:rPr lang="en-US" sz="1200" dirty="0" err="1" smtClean="0">
                <a:solidFill>
                  <a:schemeClr val="accent4"/>
                </a:solidFill>
              </a:rPr>
              <a:t>coûts</a:t>
            </a:r>
            <a:r>
              <a:rPr lang="en-US" sz="1200" dirty="0" smtClean="0">
                <a:solidFill>
                  <a:schemeClr val="accent4"/>
                </a:solidFill>
              </a:rPr>
              <a:t> </a:t>
            </a:r>
            <a:r>
              <a:rPr lang="en-US" sz="1200" dirty="0" err="1" smtClean="0">
                <a:solidFill>
                  <a:schemeClr val="accent4"/>
                </a:solidFill>
              </a:rPr>
              <a:t>associés</a:t>
            </a:r>
            <a:r>
              <a:rPr lang="en-US" sz="1200" dirty="0" smtClean="0">
                <a:solidFill>
                  <a:schemeClr val="accent4"/>
                </a:solidFill>
              </a:rPr>
              <a:t> au PCESPCN </a:t>
            </a:r>
            <a:r>
              <a:rPr lang="en-US" sz="1200" dirty="0" err="1" smtClean="0">
                <a:solidFill>
                  <a:schemeClr val="accent4"/>
                </a:solidFill>
              </a:rPr>
              <a:t>depuis</a:t>
            </a:r>
            <a:r>
              <a:rPr lang="en-US" sz="1200" dirty="0" smtClean="0">
                <a:solidFill>
                  <a:schemeClr val="accent4"/>
                </a:solidFill>
              </a:rPr>
              <a:t> 2015-2016.</a:t>
            </a:r>
            <a:endParaRPr lang="en-US" sz="1200" dirty="0">
              <a:solidFill>
                <a:schemeClr val="accent4"/>
              </a:solidFill>
            </a:endParaRPr>
          </a:p>
        </p:txBody>
      </p:sp>
      <p:grpSp>
        <p:nvGrpSpPr>
          <p:cNvPr id="42" name="Group 41">
            <a:extLst>
              <a:ext uri="{FF2B5EF4-FFF2-40B4-BE49-F238E27FC236}">
                <a16:creationId xmlns:lc="http://schemas.openxmlformats.org/drawingml/2006/lockedCanvas" xmlns:a16="http://schemas.microsoft.com/office/drawing/2014/main" xmlns="" id="{21EECF9B-60AA-41D4-ADA5-DA74FE869E83}"/>
              </a:ext>
            </a:extLst>
          </p:cNvPr>
          <p:cNvGrpSpPr/>
          <p:nvPr/>
        </p:nvGrpSpPr>
        <p:grpSpPr>
          <a:xfrm>
            <a:off x="2476152" y="4482504"/>
            <a:ext cx="407604" cy="1093100"/>
            <a:chOff x="3355145" y="2721224"/>
            <a:chExt cx="305181" cy="818430"/>
          </a:xfrm>
          <a:solidFill>
            <a:schemeClr val="accent4"/>
          </a:solidFill>
          <a:effectLst/>
        </p:grpSpPr>
        <p:sp>
          <p:nvSpPr>
            <p:cNvPr id="43" name="Freeform 42">
              <a:extLst>
                <a:ext uri="{FF2B5EF4-FFF2-40B4-BE49-F238E27FC236}">
                  <a16:creationId xmlns:lc="http://schemas.openxmlformats.org/drawingml/2006/lockedCanvas" xmlns:a16="http://schemas.microsoft.com/office/drawing/2014/main" xmlns="" id="{C2FF3896-B6BB-4135-9D45-2E3CAA8CF864}"/>
                </a:ext>
              </a:extLst>
            </p:cNvPr>
            <p:cNvSpPr>
              <a:spLocks noChangeArrowheads="1"/>
            </p:cNvSpPr>
            <p:nvPr/>
          </p:nvSpPr>
          <p:spPr bwMode="auto">
            <a:xfrm>
              <a:off x="3435919" y="2721224"/>
              <a:ext cx="144586" cy="144586"/>
            </a:xfrm>
            <a:custGeom>
              <a:avLst/>
              <a:gdLst>
                <a:gd name="T0" fmla="*/ 825 w 1626"/>
                <a:gd name="T1" fmla="*/ 1625 h 1626"/>
                <a:gd name="T2" fmla="*/ 825 w 1626"/>
                <a:gd name="T3" fmla="*/ 1625 h 1626"/>
                <a:gd name="T4" fmla="*/ 1625 w 1626"/>
                <a:gd name="T5" fmla="*/ 825 h 1626"/>
                <a:gd name="T6" fmla="*/ 825 w 1626"/>
                <a:gd name="T7" fmla="*/ 0 h 1626"/>
                <a:gd name="T8" fmla="*/ 0 w 1626"/>
                <a:gd name="T9" fmla="*/ 825 h 1626"/>
                <a:gd name="T10" fmla="*/ 825 w 1626"/>
                <a:gd name="T11" fmla="*/ 1625 h 1626"/>
              </a:gdLst>
              <a:ahLst/>
              <a:cxnLst>
                <a:cxn ang="0">
                  <a:pos x="T0" y="T1"/>
                </a:cxn>
                <a:cxn ang="0">
                  <a:pos x="T2" y="T3"/>
                </a:cxn>
                <a:cxn ang="0">
                  <a:pos x="T4" y="T5"/>
                </a:cxn>
                <a:cxn ang="0">
                  <a:pos x="T6" y="T7"/>
                </a:cxn>
                <a:cxn ang="0">
                  <a:pos x="T8" y="T9"/>
                </a:cxn>
                <a:cxn ang="0">
                  <a:pos x="T10" y="T11"/>
                </a:cxn>
              </a:cxnLst>
              <a:rect l="0" t="0" r="r" b="b"/>
              <a:pathLst>
                <a:path w="1626" h="1626">
                  <a:moveTo>
                    <a:pt x="825" y="1625"/>
                  </a:moveTo>
                  <a:lnTo>
                    <a:pt x="825" y="1625"/>
                  </a:lnTo>
                  <a:cubicBezTo>
                    <a:pt x="1264" y="1625"/>
                    <a:pt x="1625" y="1264"/>
                    <a:pt x="1625" y="825"/>
                  </a:cubicBezTo>
                  <a:cubicBezTo>
                    <a:pt x="1625" y="362"/>
                    <a:pt x="1264" y="0"/>
                    <a:pt x="825" y="0"/>
                  </a:cubicBezTo>
                  <a:cubicBezTo>
                    <a:pt x="361" y="0"/>
                    <a:pt x="0" y="362"/>
                    <a:pt x="0" y="825"/>
                  </a:cubicBezTo>
                  <a:cubicBezTo>
                    <a:pt x="0" y="1264"/>
                    <a:pt x="361" y="1625"/>
                    <a:pt x="825" y="1625"/>
                  </a:cubicBezTo>
                </a:path>
              </a:pathLst>
            </a:custGeom>
            <a:grpFill/>
            <a:ln>
              <a:noFill/>
            </a:ln>
            <a:effectLst/>
            <a:scene3d>
              <a:camera prst="orthographicFront"/>
              <a:lightRig rig="threePt" dir="t"/>
            </a:scene3d>
            <a:sp3d>
              <a:bevelT h="6350"/>
            </a:sp3d>
            <a:extLst>
              <a:ext uri="{91240B29-F687-4F45-9708-019B960494DF}">
                <a14:hiddenLine xmlns:a14="http://schemas.microsoft.com/office/drawing/2010/main" w="9525" cap="flat">
                  <a:solidFill>
                    <a:srgbClr val="808080"/>
                  </a:solidFill>
                  <a:bevel/>
                  <a:headEnd/>
                  <a:tailEnd/>
                </a14:hiddenLine>
              </a:ext>
            </a:extLst>
          </p:spPr>
          <p:txBody>
            <a:bodyPr wrap="none" anchor="ctr"/>
            <a:lstStyle>
              <a:defPPr>
                <a:defRPr lang="en-US"/>
              </a:defPPr>
              <a:lvl1pPr marL="0" algn="l" defTabSz="713214" rtl="0" eaLnBrk="1" latinLnBrk="0" hangingPunct="1">
                <a:defRPr sz="1400" kern="1200">
                  <a:solidFill>
                    <a:schemeClr val="tx1"/>
                  </a:solidFill>
                  <a:latin typeface="+mn-lt"/>
                  <a:ea typeface="+mn-ea"/>
                  <a:cs typeface="+mn-cs"/>
                </a:defRPr>
              </a:lvl1pPr>
              <a:lvl2pPr marL="356607" algn="l" defTabSz="713214" rtl="0" eaLnBrk="1" latinLnBrk="0" hangingPunct="1">
                <a:defRPr sz="1400" kern="1200">
                  <a:solidFill>
                    <a:schemeClr val="tx1"/>
                  </a:solidFill>
                  <a:latin typeface="+mn-lt"/>
                  <a:ea typeface="+mn-ea"/>
                  <a:cs typeface="+mn-cs"/>
                </a:defRPr>
              </a:lvl2pPr>
              <a:lvl3pPr marL="713214" algn="l" defTabSz="713214" rtl="0" eaLnBrk="1" latinLnBrk="0" hangingPunct="1">
                <a:defRPr sz="1400" kern="1200">
                  <a:solidFill>
                    <a:schemeClr val="tx1"/>
                  </a:solidFill>
                  <a:latin typeface="+mn-lt"/>
                  <a:ea typeface="+mn-ea"/>
                  <a:cs typeface="+mn-cs"/>
                </a:defRPr>
              </a:lvl3pPr>
              <a:lvl4pPr marL="1069821" algn="l" defTabSz="713214" rtl="0" eaLnBrk="1" latinLnBrk="0" hangingPunct="1">
                <a:defRPr sz="1400" kern="1200">
                  <a:solidFill>
                    <a:schemeClr val="tx1"/>
                  </a:solidFill>
                  <a:latin typeface="+mn-lt"/>
                  <a:ea typeface="+mn-ea"/>
                  <a:cs typeface="+mn-cs"/>
                </a:defRPr>
              </a:lvl4pPr>
              <a:lvl5pPr marL="1426428" algn="l" defTabSz="713214" rtl="0" eaLnBrk="1" latinLnBrk="0" hangingPunct="1">
                <a:defRPr sz="1400" kern="1200">
                  <a:solidFill>
                    <a:schemeClr val="tx1"/>
                  </a:solidFill>
                  <a:latin typeface="+mn-lt"/>
                  <a:ea typeface="+mn-ea"/>
                  <a:cs typeface="+mn-cs"/>
                </a:defRPr>
              </a:lvl5pPr>
              <a:lvl6pPr marL="1783036" algn="l" defTabSz="713214" rtl="0" eaLnBrk="1" latinLnBrk="0" hangingPunct="1">
                <a:defRPr sz="1400" kern="1200">
                  <a:solidFill>
                    <a:schemeClr val="tx1"/>
                  </a:solidFill>
                  <a:latin typeface="+mn-lt"/>
                  <a:ea typeface="+mn-ea"/>
                  <a:cs typeface="+mn-cs"/>
                </a:defRPr>
              </a:lvl6pPr>
              <a:lvl7pPr marL="2139643" algn="l" defTabSz="713214" rtl="0" eaLnBrk="1" latinLnBrk="0" hangingPunct="1">
                <a:defRPr sz="1400" kern="1200">
                  <a:solidFill>
                    <a:schemeClr val="tx1"/>
                  </a:solidFill>
                  <a:latin typeface="+mn-lt"/>
                  <a:ea typeface="+mn-ea"/>
                  <a:cs typeface="+mn-cs"/>
                </a:defRPr>
              </a:lvl7pPr>
              <a:lvl8pPr marL="2496250" algn="l" defTabSz="713214" rtl="0" eaLnBrk="1" latinLnBrk="0" hangingPunct="1">
                <a:defRPr sz="1400" kern="1200">
                  <a:solidFill>
                    <a:schemeClr val="tx1"/>
                  </a:solidFill>
                  <a:latin typeface="+mn-lt"/>
                  <a:ea typeface="+mn-ea"/>
                  <a:cs typeface="+mn-cs"/>
                </a:defRPr>
              </a:lvl8pPr>
              <a:lvl9pPr marL="2852857" algn="l" defTabSz="713214" rtl="0" eaLnBrk="1" latinLnBrk="0" hangingPunct="1">
                <a:defRPr sz="1400" kern="1200">
                  <a:solidFill>
                    <a:schemeClr val="tx1"/>
                  </a:solidFill>
                  <a:latin typeface="+mn-lt"/>
                  <a:ea typeface="+mn-ea"/>
                  <a:cs typeface="+mn-cs"/>
                </a:defRPr>
              </a:lvl9pPr>
            </a:lstStyle>
            <a:p>
              <a:endParaRPr lang="en-US"/>
            </a:p>
          </p:txBody>
        </p:sp>
        <p:sp>
          <p:nvSpPr>
            <p:cNvPr id="44" name="Freeform: Shape 153">
              <a:extLst>
                <a:ext uri="{FF2B5EF4-FFF2-40B4-BE49-F238E27FC236}">
                  <a16:creationId xmlns:lc="http://schemas.openxmlformats.org/drawingml/2006/lockedCanvas" xmlns:a16="http://schemas.microsoft.com/office/drawing/2014/main" xmlns="" id="{CF74CE67-C34D-4A78-953D-CEE1D0618075}"/>
                </a:ext>
              </a:extLst>
            </p:cNvPr>
            <p:cNvSpPr>
              <a:spLocks noChangeArrowheads="1"/>
            </p:cNvSpPr>
            <p:nvPr/>
          </p:nvSpPr>
          <p:spPr bwMode="auto">
            <a:xfrm flipH="1">
              <a:off x="3355145" y="2879025"/>
              <a:ext cx="305181" cy="660629"/>
            </a:xfrm>
            <a:custGeom>
              <a:avLst/>
              <a:gdLst>
                <a:gd name="connsiteX0" fmla="*/ 829593 w 1258162"/>
                <a:gd name="connsiteY0" fmla="*/ 0 h 2723562"/>
                <a:gd name="connsiteX1" fmla="*/ 627314 w 1258162"/>
                <a:gd name="connsiteY1" fmla="*/ 2167 h 2723562"/>
                <a:gd name="connsiteX2" fmla="*/ 426168 w 1258162"/>
                <a:gd name="connsiteY2" fmla="*/ 0 h 2723562"/>
                <a:gd name="connsiteX3" fmla="*/ 93206 w 1258162"/>
                <a:gd name="connsiteY3" fmla="*/ 456100 h 2723562"/>
                <a:gd name="connsiteX4" fmla="*/ 1093 w 1258162"/>
                <a:gd name="connsiteY4" fmla="*/ 1203664 h 2723562"/>
                <a:gd name="connsiteX5" fmla="*/ 90689 w 1258162"/>
                <a:gd name="connsiteY5" fmla="*/ 1354449 h 2723562"/>
                <a:gd name="connsiteX6" fmla="*/ 212157 w 1258162"/>
                <a:gd name="connsiteY6" fmla="*/ 1243631 h 2723562"/>
                <a:gd name="connsiteX7" fmla="*/ 304271 w 1258162"/>
                <a:gd name="connsiteY7" fmla="*/ 496067 h 2723562"/>
                <a:gd name="connsiteX8" fmla="*/ 365810 w 1258162"/>
                <a:gd name="connsiteY8" fmla="*/ 322463 h 2723562"/>
                <a:gd name="connsiteX9" fmla="*/ 377336 w 1258162"/>
                <a:gd name="connsiteY9" fmla="*/ 304838 h 2723562"/>
                <a:gd name="connsiteX10" fmla="*/ 225281 w 1258162"/>
                <a:gd name="connsiteY10" fmla="*/ 1508374 h 2723562"/>
                <a:gd name="connsiteX11" fmla="*/ 365702 w 1258162"/>
                <a:gd name="connsiteY11" fmla="*/ 1508374 h 2723562"/>
                <a:gd name="connsiteX12" fmla="*/ 367308 w 1258162"/>
                <a:gd name="connsiteY12" fmla="*/ 2572164 h 2723562"/>
                <a:gd name="connsiteX13" fmla="*/ 489468 w 1258162"/>
                <a:gd name="connsiteY13" fmla="*/ 2723562 h 2723562"/>
                <a:gd name="connsiteX14" fmla="*/ 601974 w 1258162"/>
                <a:gd name="connsiteY14" fmla="*/ 2631681 h 2723562"/>
                <a:gd name="connsiteX15" fmla="*/ 602625 w 1258162"/>
                <a:gd name="connsiteY15" fmla="*/ 2627566 h 2723562"/>
                <a:gd name="connsiteX16" fmla="*/ 602625 w 1258162"/>
                <a:gd name="connsiteY16" fmla="*/ 1508374 h 2723562"/>
                <a:gd name="connsiteX17" fmla="*/ 652142 w 1258162"/>
                <a:gd name="connsiteY17" fmla="*/ 1508374 h 2723562"/>
                <a:gd name="connsiteX18" fmla="*/ 652142 w 1258162"/>
                <a:gd name="connsiteY18" fmla="*/ 2627566 h 2723562"/>
                <a:gd name="connsiteX19" fmla="*/ 652797 w 1258162"/>
                <a:gd name="connsiteY19" fmla="*/ 2631681 h 2723562"/>
                <a:gd name="connsiteX20" fmla="*/ 765937 w 1258162"/>
                <a:gd name="connsiteY20" fmla="*/ 2723562 h 2723562"/>
                <a:gd name="connsiteX21" fmla="*/ 888785 w 1258162"/>
                <a:gd name="connsiteY21" fmla="*/ 2572164 h 2723562"/>
                <a:gd name="connsiteX22" fmla="*/ 890400 w 1258162"/>
                <a:gd name="connsiteY22" fmla="*/ 1508374 h 2723562"/>
                <a:gd name="connsiteX23" fmla="*/ 1031612 w 1258162"/>
                <a:gd name="connsiteY23" fmla="*/ 1508374 h 2723562"/>
                <a:gd name="connsiteX24" fmla="*/ 878700 w 1258162"/>
                <a:gd name="connsiteY24" fmla="*/ 304838 h 2723562"/>
                <a:gd name="connsiteX25" fmla="*/ 890291 w 1258162"/>
                <a:gd name="connsiteY25" fmla="*/ 322463 h 2723562"/>
                <a:gd name="connsiteX26" fmla="*/ 952177 w 1258162"/>
                <a:gd name="connsiteY26" fmla="*/ 496067 h 2723562"/>
                <a:gd name="connsiteX27" fmla="*/ 1044810 w 1258162"/>
                <a:gd name="connsiteY27" fmla="*/ 1243631 h 2723562"/>
                <a:gd name="connsiteX28" fmla="*/ 1166962 w 1258162"/>
                <a:gd name="connsiteY28" fmla="*/ 1354449 h 2723562"/>
                <a:gd name="connsiteX29" fmla="*/ 1257063 w 1258162"/>
                <a:gd name="connsiteY29" fmla="*/ 1203664 h 2723562"/>
                <a:gd name="connsiteX30" fmla="*/ 1164431 w 1258162"/>
                <a:gd name="connsiteY30" fmla="*/ 456100 h 2723562"/>
                <a:gd name="connsiteX31" fmla="*/ 829593 w 1258162"/>
                <a:gd name="connsiteY31" fmla="*/ 0 h 272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58162" h="2723562">
                  <a:moveTo>
                    <a:pt x="829593" y="0"/>
                  </a:moveTo>
                  <a:lnTo>
                    <a:pt x="627314" y="2167"/>
                  </a:lnTo>
                  <a:lnTo>
                    <a:pt x="426168" y="0"/>
                  </a:lnTo>
                  <a:cubicBezTo>
                    <a:pt x="255634" y="54680"/>
                    <a:pt x="120844" y="231794"/>
                    <a:pt x="93206" y="456100"/>
                  </a:cubicBezTo>
                  <a:lnTo>
                    <a:pt x="1093" y="1203664"/>
                  </a:lnTo>
                  <a:cubicBezTo>
                    <a:pt x="-6995" y="1269297"/>
                    <a:pt x="30486" y="1343050"/>
                    <a:pt x="90689" y="1354449"/>
                  </a:cubicBezTo>
                  <a:cubicBezTo>
                    <a:pt x="143249" y="1364402"/>
                    <a:pt x="204071" y="1309264"/>
                    <a:pt x="212157" y="1243631"/>
                  </a:cubicBezTo>
                  <a:lnTo>
                    <a:pt x="304271" y="496067"/>
                  </a:lnTo>
                  <a:cubicBezTo>
                    <a:pt x="319430" y="422019"/>
                    <a:pt x="344354" y="360776"/>
                    <a:pt x="365810" y="322463"/>
                  </a:cubicBezTo>
                  <a:lnTo>
                    <a:pt x="377336" y="304838"/>
                  </a:lnTo>
                  <a:lnTo>
                    <a:pt x="225281" y="1508374"/>
                  </a:lnTo>
                  <a:lnTo>
                    <a:pt x="365702" y="1508374"/>
                  </a:lnTo>
                  <a:lnTo>
                    <a:pt x="367308" y="2572164"/>
                  </a:lnTo>
                  <a:cubicBezTo>
                    <a:pt x="367308" y="2657168"/>
                    <a:pt x="428566" y="2723562"/>
                    <a:pt x="489468" y="2723562"/>
                  </a:cubicBezTo>
                  <a:cubicBezTo>
                    <a:pt x="540854" y="2723562"/>
                    <a:pt x="583742" y="2686216"/>
                    <a:pt x="601974" y="2631681"/>
                  </a:cubicBezTo>
                  <a:lnTo>
                    <a:pt x="602625" y="2627566"/>
                  </a:lnTo>
                  <a:lnTo>
                    <a:pt x="602625" y="1508374"/>
                  </a:lnTo>
                  <a:lnTo>
                    <a:pt x="652142" y="1508374"/>
                  </a:lnTo>
                  <a:lnTo>
                    <a:pt x="652142" y="2627566"/>
                  </a:lnTo>
                  <a:lnTo>
                    <a:pt x="652797" y="2631681"/>
                  </a:lnTo>
                  <a:cubicBezTo>
                    <a:pt x="671132" y="2686216"/>
                    <a:pt x="714261" y="2723562"/>
                    <a:pt x="765937" y="2723562"/>
                  </a:cubicBezTo>
                  <a:cubicBezTo>
                    <a:pt x="827182" y="2723562"/>
                    <a:pt x="888785" y="2657168"/>
                    <a:pt x="888785" y="2572164"/>
                  </a:cubicBezTo>
                  <a:lnTo>
                    <a:pt x="890400" y="1508374"/>
                  </a:lnTo>
                  <a:lnTo>
                    <a:pt x="1031612" y="1508374"/>
                  </a:lnTo>
                  <a:lnTo>
                    <a:pt x="878700" y="304838"/>
                  </a:lnTo>
                  <a:lnTo>
                    <a:pt x="890291" y="322463"/>
                  </a:lnTo>
                  <a:cubicBezTo>
                    <a:pt x="911868" y="360776"/>
                    <a:pt x="936933" y="422019"/>
                    <a:pt x="952177" y="496067"/>
                  </a:cubicBezTo>
                  <a:lnTo>
                    <a:pt x="1044810" y="1243631"/>
                  </a:lnTo>
                  <a:cubicBezTo>
                    <a:pt x="1052942" y="1309264"/>
                    <a:pt x="1114106" y="1364402"/>
                    <a:pt x="1166962" y="1354449"/>
                  </a:cubicBezTo>
                  <a:cubicBezTo>
                    <a:pt x="1227505" y="1343050"/>
                    <a:pt x="1265196" y="1269297"/>
                    <a:pt x="1257063" y="1203664"/>
                  </a:cubicBezTo>
                  <a:lnTo>
                    <a:pt x="1164431" y="456100"/>
                  </a:lnTo>
                  <a:cubicBezTo>
                    <a:pt x="1136637" y="231794"/>
                    <a:pt x="1001088" y="54680"/>
                    <a:pt x="829593" y="0"/>
                  </a:cubicBezTo>
                  <a:close/>
                </a:path>
              </a:pathLst>
            </a:custGeom>
            <a:grpFill/>
            <a:ln>
              <a:noFill/>
            </a:ln>
            <a:effectLst/>
            <a:scene3d>
              <a:camera prst="orthographicFront"/>
              <a:lightRig rig="threePt" dir="t"/>
            </a:scene3d>
            <a:sp3d>
              <a:bevelT h="6350"/>
            </a:sp3d>
            <a:extLst>
              <a:ext uri="{91240B29-F687-4F45-9708-019B960494DF}">
                <a14:hiddenLine xmlns:a14="http://schemas.microsoft.com/office/drawing/2010/main" w="9525" cap="flat">
                  <a:solidFill>
                    <a:srgbClr val="808080"/>
                  </a:solidFill>
                  <a:bevel/>
                  <a:headEnd/>
                  <a:tailEnd/>
                </a14:hiddenLine>
              </a:ext>
            </a:extLst>
          </p:spPr>
          <p:txBody>
            <a:bodyPr wrap="none" anchor="ctr"/>
            <a:lstStyle>
              <a:defPPr>
                <a:defRPr lang="en-US"/>
              </a:defPPr>
              <a:lvl1pPr marL="0" algn="l" defTabSz="713214" rtl="0" eaLnBrk="1" latinLnBrk="0" hangingPunct="1">
                <a:defRPr sz="1400" kern="1200">
                  <a:solidFill>
                    <a:schemeClr val="tx1"/>
                  </a:solidFill>
                  <a:latin typeface="+mn-lt"/>
                  <a:ea typeface="+mn-ea"/>
                  <a:cs typeface="+mn-cs"/>
                </a:defRPr>
              </a:lvl1pPr>
              <a:lvl2pPr marL="356607" algn="l" defTabSz="713214" rtl="0" eaLnBrk="1" latinLnBrk="0" hangingPunct="1">
                <a:defRPr sz="1400" kern="1200">
                  <a:solidFill>
                    <a:schemeClr val="tx1"/>
                  </a:solidFill>
                  <a:latin typeface="+mn-lt"/>
                  <a:ea typeface="+mn-ea"/>
                  <a:cs typeface="+mn-cs"/>
                </a:defRPr>
              </a:lvl2pPr>
              <a:lvl3pPr marL="713214" algn="l" defTabSz="713214" rtl="0" eaLnBrk="1" latinLnBrk="0" hangingPunct="1">
                <a:defRPr sz="1400" kern="1200">
                  <a:solidFill>
                    <a:schemeClr val="tx1"/>
                  </a:solidFill>
                  <a:latin typeface="+mn-lt"/>
                  <a:ea typeface="+mn-ea"/>
                  <a:cs typeface="+mn-cs"/>
                </a:defRPr>
              </a:lvl3pPr>
              <a:lvl4pPr marL="1069821" algn="l" defTabSz="713214" rtl="0" eaLnBrk="1" latinLnBrk="0" hangingPunct="1">
                <a:defRPr sz="1400" kern="1200">
                  <a:solidFill>
                    <a:schemeClr val="tx1"/>
                  </a:solidFill>
                  <a:latin typeface="+mn-lt"/>
                  <a:ea typeface="+mn-ea"/>
                  <a:cs typeface="+mn-cs"/>
                </a:defRPr>
              </a:lvl4pPr>
              <a:lvl5pPr marL="1426428" algn="l" defTabSz="713214" rtl="0" eaLnBrk="1" latinLnBrk="0" hangingPunct="1">
                <a:defRPr sz="1400" kern="1200">
                  <a:solidFill>
                    <a:schemeClr val="tx1"/>
                  </a:solidFill>
                  <a:latin typeface="+mn-lt"/>
                  <a:ea typeface="+mn-ea"/>
                  <a:cs typeface="+mn-cs"/>
                </a:defRPr>
              </a:lvl5pPr>
              <a:lvl6pPr marL="1783036" algn="l" defTabSz="713214" rtl="0" eaLnBrk="1" latinLnBrk="0" hangingPunct="1">
                <a:defRPr sz="1400" kern="1200">
                  <a:solidFill>
                    <a:schemeClr val="tx1"/>
                  </a:solidFill>
                  <a:latin typeface="+mn-lt"/>
                  <a:ea typeface="+mn-ea"/>
                  <a:cs typeface="+mn-cs"/>
                </a:defRPr>
              </a:lvl6pPr>
              <a:lvl7pPr marL="2139643" algn="l" defTabSz="713214" rtl="0" eaLnBrk="1" latinLnBrk="0" hangingPunct="1">
                <a:defRPr sz="1400" kern="1200">
                  <a:solidFill>
                    <a:schemeClr val="tx1"/>
                  </a:solidFill>
                  <a:latin typeface="+mn-lt"/>
                  <a:ea typeface="+mn-ea"/>
                  <a:cs typeface="+mn-cs"/>
                </a:defRPr>
              </a:lvl7pPr>
              <a:lvl8pPr marL="2496250" algn="l" defTabSz="713214" rtl="0" eaLnBrk="1" latinLnBrk="0" hangingPunct="1">
                <a:defRPr sz="1400" kern="1200">
                  <a:solidFill>
                    <a:schemeClr val="tx1"/>
                  </a:solidFill>
                  <a:latin typeface="+mn-lt"/>
                  <a:ea typeface="+mn-ea"/>
                  <a:cs typeface="+mn-cs"/>
                </a:defRPr>
              </a:lvl8pPr>
              <a:lvl9pPr marL="2852857" algn="l" defTabSz="713214" rtl="0" eaLnBrk="1" latinLnBrk="0" hangingPunct="1">
                <a:defRPr sz="1400" kern="1200">
                  <a:solidFill>
                    <a:schemeClr val="tx1"/>
                  </a:solidFill>
                  <a:latin typeface="+mn-lt"/>
                  <a:ea typeface="+mn-ea"/>
                  <a:cs typeface="+mn-cs"/>
                </a:defRPr>
              </a:lvl9pPr>
            </a:lstStyle>
            <a:p>
              <a:endParaRPr lang="en-US"/>
            </a:p>
          </p:txBody>
        </p:sp>
      </p:grpSp>
      <p:grpSp>
        <p:nvGrpSpPr>
          <p:cNvPr id="45" name="Group 44"/>
          <p:cNvGrpSpPr/>
          <p:nvPr/>
        </p:nvGrpSpPr>
        <p:grpSpPr>
          <a:xfrm>
            <a:off x="1934358" y="4482504"/>
            <a:ext cx="502712" cy="1092420"/>
            <a:chOff x="5247958" y="786765"/>
            <a:chExt cx="1449387" cy="3149600"/>
          </a:xfrm>
          <a:solidFill>
            <a:schemeClr val="accent4"/>
          </a:solidFill>
          <a:effectLst/>
        </p:grpSpPr>
        <p:sp>
          <p:nvSpPr>
            <p:cNvPr id="46" name="Freeform 45"/>
            <p:cNvSpPr>
              <a:spLocks noChangeArrowheads="1"/>
            </p:cNvSpPr>
            <p:nvPr/>
          </p:nvSpPr>
          <p:spPr bwMode="auto">
            <a:xfrm>
              <a:off x="5676583" y="786765"/>
              <a:ext cx="585787" cy="585788"/>
            </a:xfrm>
            <a:custGeom>
              <a:avLst/>
              <a:gdLst>
                <a:gd name="T0" fmla="*/ 825 w 1626"/>
                <a:gd name="T1" fmla="*/ 1625 h 1626"/>
                <a:gd name="T2" fmla="*/ 825 w 1626"/>
                <a:gd name="T3" fmla="*/ 1625 h 1626"/>
                <a:gd name="T4" fmla="*/ 1625 w 1626"/>
                <a:gd name="T5" fmla="*/ 825 h 1626"/>
                <a:gd name="T6" fmla="*/ 825 w 1626"/>
                <a:gd name="T7" fmla="*/ 0 h 1626"/>
                <a:gd name="T8" fmla="*/ 0 w 1626"/>
                <a:gd name="T9" fmla="*/ 825 h 1626"/>
                <a:gd name="T10" fmla="*/ 825 w 1626"/>
                <a:gd name="T11" fmla="*/ 1625 h 1626"/>
              </a:gdLst>
              <a:ahLst/>
              <a:cxnLst>
                <a:cxn ang="0">
                  <a:pos x="T0" y="T1"/>
                </a:cxn>
                <a:cxn ang="0">
                  <a:pos x="T2" y="T3"/>
                </a:cxn>
                <a:cxn ang="0">
                  <a:pos x="T4" y="T5"/>
                </a:cxn>
                <a:cxn ang="0">
                  <a:pos x="T6" y="T7"/>
                </a:cxn>
                <a:cxn ang="0">
                  <a:pos x="T8" y="T9"/>
                </a:cxn>
                <a:cxn ang="0">
                  <a:pos x="T10" y="T11"/>
                </a:cxn>
              </a:cxnLst>
              <a:rect l="0" t="0" r="r" b="b"/>
              <a:pathLst>
                <a:path w="1626" h="1626">
                  <a:moveTo>
                    <a:pt x="825" y="1625"/>
                  </a:moveTo>
                  <a:lnTo>
                    <a:pt x="825" y="1625"/>
                  </a:lnTo>
                  <a:cubicBezTo>
                    <a:pt x="1264" y="1625"/>
                    <a:pt x="1625" y="1264"/>
                    <a:pt x="1625" y="825"/>
                  </a:cubicBezTo>
                  <a:cubicBezTo>
                    <a:pt x="1625" y="362"/>
                    <a:pt x="1264" y="0"/>
                    <a:pt x="825" y="0"/>
                  </a:cubicBezTo>
                  <a:cubicBezTo>
                    <a:pt x="361" y="0"/>
                    <a:pt x="0" y="362"/>
                    <a:pt x="0" y="825"/>
                  </a:cubicBezTo>
                  <a:cubicBezTo>
                    <a:pt x="0" y="1264"/>
                    <a:pt x="361" y="1625"/>
                    <a:pt x="825" y="1625"/>
                  </a:cubicBezTo>
                </a:path>
              </a:pathLst>
            </a:custGeom>
            <a:grpFill/>
            <a:ln>
              <a:noFill/>
            </a:ln>
            <a:effectLst/>
            <a:scene3d>
              <a:camera prst="orthographicFront"/>
              <a:lightRig rig="threePt" dir="t"/>
            </a:scene3d>
            <a:sp3d>
              <a:bevelT h="6350"/>
            </a:sp3d>
            <a:extLst>
              <a:ext uri="{91240B29-F687-4F45-9708-019B960494DF}">
                <a14:hiddenLine xmlns:a14="http://schemas.microsoft.com/office/drawing/2010/main" w="9525" cap="flat">
                  <a:solidFill>
                    <a:srgbClr val="808080"/>
                  </a:solidFill>
                  <a:bevel/>
                  <a:headEnd/>
                  <a:tailEnd/>
                </a14:hiddenLine>
              </a:ext>
            </a:extLst>
          </p:spPr>
          <p:txBody>
            <a:bodyPr wrap="none" anchor="ctr"/>
            <a:lstStyle>
              <a:defPPr>
                <a:defRPr lang="en-US"/>
              </a:defPPr>
              <a:lvl1pPr marL="0" algn="l" defTabSz="713214" rtl="0" eaLnBrk="1" latinLnBrk="0" hangingPunct="1">
                <a:defRPr sz="1400" kern="1200">
                  <a:solidFill>
                    <a:schemeClr val="tx1"/>
                  </a:solidFill>
                  <a:latin typeface="+mn-lt"/>
                  <a:ea typeface="+mn-ea"/>
                  <a:cs typeface="+mn-cs"/>
                </a:defRPr>
              </a:lvl1pPr>
              <a:lvl2pPr marL="356607" algn="l" defTabSz="713214" rtl="0" eaLnBrk="1" latinLnBrk="0" hangingPunct="1">
                <a:defRPr sz="1400" kern="1200">
                  <a:solidFill>
                    <a:schemeClr val="tx1"/>
                  </a:solidFill>
                  <a:latin typeface="+mn-lt"/>
                  <a:ea typeface="+mn-ea"/>
                  <a:cs typeface="+mn-cs"/>
                </a:defRPr>
              </a:lvl2pPr>
              <a:lvl3pPr marL="713214" algn="l" defTabSz="713214" rtl="0" eaLnBrk="1" latinLnBrk="0" hangingPunct="1">
                <a:defRPr sz="1400" kern="1200">
                  <a:solidFill>
                    <a:schemeClr val="tx1"/>
                  </a:solidFill>
                  <a:latin typeface="+mn-lt"/>
                  <a:ea typeface="+mn-ea"/>
                  <a:cs typeface="+mn-cs"/>
                </a:defRPr>
              </a:lvl3pPr>
              <a:lvl4pPr marL="1069821" algn="l" defTabSz="713214" rtl="0" eaLnBrk="1" latinLnBrk="0" hangingPunct="1">
                <a:defRPr sz="1400" kern="1200">
                  <a:solidFill>
                    <a:schemeClr val="tx1"/>
                  </a:solidFill>
                  <a:latin typeface="+mn-lt"/>
                  <a:ea typeface="+mn-ea"/>
                  <a:cs typeface="+mn-cs"/>
                </a:defRPr>
              </a:lvl4pPr>
              <a:lvl5pPr marL="1426428" algn="l" defTabSz="713214" rtl="0" eaLnBrk="1" latinLnBrk="0" hangingPunct="1">
                <a:defRPr sz="1400" kern="1200">
                  <a:solidFill>
                    <a:schemeClr val="tx1"/>
                  </a:solidFill>
                  <a:latin typeface="+mn-lt"/>
                  <a:ea typeface="+mn-ea"/>
                  <a:cs typeface="+mn-cs"/>
                </a:defRPr>
              </a:lvl5pPr>
              <a:lvl6pPr marL="1783036" algn="l" defTabSz="713214" rtl="0" eaLnBrk="1" latinLnBrk="0" hangingPunct="1">
                <a:defRPr sz="1400" kern="1200">
                  <a:solidFill>
                    <a:schemeClr val="tx1"/>
                  </a:solidFill>
                  <a:latin typeface="+mn-lt"/>
                  <a:ea typeface="+mn-ea"/>
                  <a:cs typeface="+mn-cs"/>
                </a:defRPr>
              </a:lvl6pPr>
              <a:lvl7pPr marL="2139643" algn="l" defTabSz="713214" rtl="0" eaLnBrk="1" latinLnBrk="0" hangingPunct="1">
                <a:defRPr sz="1400" kern="1200">
                  <a:solidFill>
                    <a:schemeClr val="tx1"/>
                  </a:solidFill>
                  <a:latin typeface="+mn-lt"/>
                  <a:ea typeface="+mn-ea"/>
                  <a:cs typeface="+mn-cs"/>
                </a:defRPr>
              </a:lvl7pPr>
              <a:lvl8pPr marL="2496250" algn="l" defTabSz="713214" rtl="0" eaLnBrk="1" latinLnBrk="0" hangingPunct="1">
                <a:defRPr sz="1400" kern="1200">
                  <a:solidFill>
                    <a:schemeClr val="tx1"/>
                  </a:solidFill>
                  <a:latin typeface="+mn-lt"/>
                  <a:ea typeface="+mn-ea"/>
                  <a:cs typeface="+mn-cs"/>
                </a:defRPr>
              </a:lvl8pPr>
              <a:lvl9pPr marL="2852857" algn="l" defTabSz="713214" rtl="0" eaLnBrk="1" latinLnBrk="0" hangingPunct="1">
                <a:defRPr sz="1400" kern="1200">
                  <a:solidFill>
                    <a:schemeClr val="tx1"/>
                  </a:solidFill>
                  <a:latin typeface="+mn-lt"/>
                  <a:ea typeface="+mn-ea"/>
                  <a:cs typeface="+mn-cs"/>
                </a:defRPr>
              </a:lvl9pPr>
            </a:lstStyle>
            <a:p>
              <a:endParaRPr lang="en-US"/>
            </a:p>
          </p:txBody>
        </p:sp>
        <p:sp>
          <p:nvSpPr>
            <p:cNvPr id="47" name="Freeform 46"/>
            <p:cNvSpPr>
              <a:spLocks noChangeArrowheads="1"/>
            </p:cNvSpPr>
            <p:nvPr/>
          </p:nvSpPr>
          <p:spPr bwMode="auto">
            <a:xfrm>
              <a:off x="5247958" y="1464628"/>
              <a:ext cx="1449387" cy="2471737"/>
            </a:xfrm>
            <a:custGeom>
              <a:avLst/>
              <a:gdLst>
                <a:gd name="T0" fmla="*/ 2478 w 4027"/>
                <a:gd name="T1" fmla="*/ 0 h 6866"/>
                <a:gd name="T2" fmla="*/ 2478 w 4027"/>
                <a:gd name="T3" fmla="*/ 0 h 6866"/>
                <a:gd name="T4" fmla="*/ 1523 w 4027"/>
                <a:gd name="T5" fmla="*/ 0 h 6866"/>
                <a:gd name="T6" fmla="*/ 0 w 4027"/>
                <a:gd name="T7" fmla="*/ 1523 h 6866"/>
                <a:gd name="T8" fmla="*/ 0 w 4027"/>
                <a:gd name="T9" fmla="*/ 3587 h 6866"/>
                <a:gd name="T10" fmla="*/ 362 w 4027"/>
                <a:gd name="T11" fmla="*/ 3948 h 6866"/>
                <a:gd name="T12" fmla="*/ 723 w 4027"/>
                <a:gd name="T13" fmla="*/ 3587 h 6866"/>
                <a:gd name="T14" fmla="*/ 723 w 4027"/>
                <a:gd name="T15" fmla="*/ 1523 h 6866"/>
                <a:gd name="T16" fmla="*/ 981 w 4027"/>
                <a:gd name="T17" fmla="*/ 929 h 6866"/>
                <a:gd name="T18" fmla="*/ 981 w 4027"/>
                <a:gd name="T19" fmla="*/ 6452 h 6866"/>
                <a:gd name="T20" fmla="*/ 1394 w 4027"/>
                <a:gd name="T21" fmla="*/ 6865 h 6866"/>
                <a:gd name="T22" fmla="*/ 1807 w 4027"/>
                <a:gd name="T23" fmla="*/ 6452 h 6866"/>
                <a:gd name="T24" fmla="*/ 1807 w 4027"/>
                <a:gd name="T25" fmla="*/ 3975 h 6866"/>
                <a:gd name="T26" fmla="*/ 2194 w 4027"/>
                <a:gd name="T27" fmla="*/ 3975 h 6866"/>
                <a:gd name="T28" fmla="*/ 2194 w 4027"/>
                <a:gd name="T29" fmla="*/ 6452 h 6866"/>
                <a:gd name="T30" fmla="*/ 2607 w 4027"/>
                <a:gd name="T31" fmla="*/ 6865 h 6866"/>
                <a:gd name="T32" fmla="*/ 3020 w 4027"/>
                <a:gd name="T33" fmla="*/ 6452 h 6866"/>
                <a:gd name="T34" fmla="*/ 3020 w 4027"/>
                <a:gd name="T35" fmla="*/ 929 h 6866"/>
                <a:gd name="T36" fmla="*/ 3304 w 4027"/>
                <a:gd name="T37" fmla="*/ 1523 h 6866"/>
                <a:gd name="T38" fmla="*/ 3304 w 4027"/>
                <a:gd name="T39" fmla="*/ 3587 h 6866"/>
                <a:gd name="T40" fmla="*/ 3666 w 4027"/>
                <a:gd name="T41" fmla="*/ 3948 h 6866"/>
                <a:gd name="T42" fmla="*/ 4026 w 4027"/>
                <a:gd name="T43" fmla="*/ 3587 h 6866"/>
                <a:gd name="T44" fmla="*/ 4026 w 4027"/>
                <a:gd name="T45" fmla="*/ 1523 h 6866"/>
                <a:gd name="T46" fmla="*/ 2478 w 4027"/>
                <a:gd name="T47" fmla="*/ 0 h 6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27" h="6866">
                  <a:moveTo>
                    <a:pt x="2478" y="0"/>
                  </a:moveTo>
                  <a:lnTo>
                    <a:pt x="2478" y="0"/>
                  </a:lnTo>
                  <a:cubicBezTo>
                    <a:pt x="1523" y="0"/>
                    <a:pt x="1523" y="0"/>
                    <a:pt x="1523" y="0"/>
                  </a:cubicBezTo>
                  <a:cubicBezTo>
                    <a:pt x="672" y="0"/>
                    <a:pt x="0" y="697"/>
                    <a:pt x="0" y="1523"/>
                  </a:cubicBezTo>
                  <a:cubicBezTo>
                    <a:pt x="0" y="3587"/>
                    <a:pt x="0" y="3587"/>
                    <a:pt x="0" y="3587"/>
                  </a:cubicBezTo>
                  <a:cubicBezTo>
                    <a:pt x="0" y="3768"/>
                    <a:pt x="156" y="3948"/>
                    <a:pt x="362" y="3948"/>
                  </a:cubicBezTo>
                  <a:cubicBezTo>
                    <a:pt x="542" y="3948"/>
                    <a:pt x="723" y="3768"/>
                    <a:pt x="723" y="3587"/>
                  </a:cubicBezTo>
                  <a:cubicBezTo>
                    <a:pt x="723" y="1523"/>
                    <a:pt x="723" y="1523"/>
                    <a:pt x="723" y="1523"/>
                  </a:cubicBezTo>
                  <a:cubicBezTo>
                    <a:pt x="723" y="1291"/>
                    <a:pt x="826" y="1084"/>
                    <a:pt x="981" y="929"/>
                  </a:cubicBezTo>
                  <a:cubicBezTo>
                    <a:pt x="981" y="6452"/>
                    <a:pt x="981" y="6452"/>
                    <a:pt x="981" y="6452"/>
                  </a:cubicBezTo>
                  <a:cubicBezTo>
                    <a:pt x="981" y="6684"/>
                    <a:pt x="1188" y="6865"/>
                    <a:pt x="1394" y="6865"/>
                  </a:cubicBezTo>
                  <a:cubicBezTo>
                    <a:pt x="1626" y="6865"/>
                    <a:pt x="1807" y="6684"/>
                    <a:pt x="1807" y="6452"/>
                  </a:cubicBezTo>
                  <a:cubicBezTo>
                    <a:pt x="1807" y="3975"/>
                    <a:pt x="1807" y="3975"/>
                    <a:pt x="1807" y="3975"/>
                  </a:cubicBezTo>
                  <a:cubicBezTo>
                    <a:pt x="2194" y="3975"/>
                    <a:pt x="2194" y="3975"/>
                    <a:pt x="2194" y="3975"/>
                  </a:cubicBezTo>
                  <a:cubicBezTo>
                    <a:pt x="2194" y="6452"/>
                    <a:pt x="2194" y="6452"/>
                    <a:pt x="2194" y="6452"/>
                  </a:cubicBezTo>
                  <a:cubicBezTo>
                    <a:pt x="2194" y="6684"/>
                    <a:pt x="2375" y="6865"/>
                    <a:pt x="2607" y="6865"/>
                  </a:cubicBezTo>
                  <a:cubicBezTo>
                    <a:pt x="2840" y="6865"/>
                    <a:pt x="3020" y="6684"/>
                    <a:pt x="3020" y="6452"/>
                  </a:cubicBezTo>
                  <a:cubicBezTo>
                    <a:pt x="3020" y="929"/>
                    <a:pt x="3020" y="929"/>
                    <a:pt x="3020" y="929"/>
                  </a:cubicBezTo>
                  <a:cubicBezTo>
                    <a:pt x="3201" y="1084"/>
                    <a:pt x="3304" y="1291"/>
                    <a:pt x="3304" y="1523"/>
                  </a:cubicBezTo>
                  <a:cubicBezTo>
                    <a:pt x="3304" y="3587"/>
                    <a:pt x="3304" y="3587"/>
                    <a:pt x="3304" y="3587"/>
                  </a:cubicBezTo>
                  <a:cubicBezTo>
                    <a:pt x="3304" y="3768"/>
                    <a:pt x="3459" y="3948"/>
                    <a:pt x="3666" y="3948"/>
                  </a:cubicBezTo>
                  <a:cubicBezTo>
                    <a:pt x="3846" y="3948"/>
                    <a:pt x="4026" y="3768"/>
                    <a:pt x="4026" y="3587"/>
                  </a:cubicBezTo>
                  <a:cubicBezTo>
                    <a:pt x="4026" y="1523"/>
                    <a:pt x="4026" y="1523"/>
                    <a:pt x="4026" y="1523"/>
                  </a:cubicBezTo>
                  <a:cubicBezTo>
                    <a:pt x="4026" y="697"/>
                    <a:pt x="3329" y="0"/>
                    <a:pt x="2478" y="0"/>
                  </a:cubicBezTo>
                </a:path>
              </a:pathLst>
            </a:custGeom>
            <a:grpFill/>
            <a:ln>
              <a:noFill/>
            </a:ln>
            <a:effectLst/>
            <a:scene3d>
              <a:camera prst="orthographicFront"/>
              <a:lightRig rig="threePt" dir="t"/>
            </a:scene3d>
            <a:sp3d>
              <a:bevelT h="6350"/>
            </a:sp3d>
            <a:extLst>
              <a:ext uri="{91240B29-F687-4F45-9708-019B960494DF}">
                <a14:hiddenLine xmlns:a14="http://schemas.microsoft.com/office/drawing/2010/main" w="9525" cap="flat">
                  <a:solidFill>
                    <a:srgbClr val="808080"/>
                  </a:solidFill>
                  <a:bevel/>
                  <a:headEnd/>
                  <a:tailEnd/>
                </a14:hiddenLine>
              </a:ext>
            </a:extLst>
          </p:spPr>
          <p:txBody>
            <a:bodyPr wrap="none" anchor="ctr"/>
            <a:lstStyle>
              <a:defPPr>
                <a:defRPr lang="en-US"/>
              </a:defPPr>
              <a:lvl1pPr marL="0" algn="l" defTabSz="713214" rtl="0" eaLnBrk="1" latinLnBrk="0" hangingPunct="1">
                <a:defRPr sz="1400" kern="1200">
                  <a:solidFill>
                    <a:schemeClr val="tx1"/>
                  </a:solidFill>
                  <a:latin typeface="+mn-lt"/>
                  <a:ea typeface="+mn-ea"/>
                  <a:cs typeface="+mn-cs"/>
                </a:defRPr>
              </a:lvl1pPr>
              <a:lvl2pPr marL="356607" algn="l" defTabSz="713214" rtl="0" eaLnBrk="1" latinLnBrk="0" hangingPunct="1">
                <a:defRPr sz="1400" kern="1200">
                  <a:solidFill>
                    <a:schemeClr val="tx1"/>
                  </a:solidFill>
                  <a:latin typeface="+mn-lt"/>
                  <a:ea typeface="+mn-ea"/>
                  <a:cs typeface="+mn-cs"/>
                </a:defRPr>
              </a:lvl2pPr>
              <a:lvl3pPr marL="713214" algn="l" defTabSz="713214" rtl="0" eaLnBrk="1" latinLnBrk="0" hangingPunct="1">
                <a:defRPr sz="1400" kern="1200">
                  <a:solidFill>
                    <a:schemeClr val="tx1"/>
                  </a:solidFill>
                  <a:latin typeface="+mn-lt"/>
                  <a:ea typeface="+mn-ea"/>
                  <a:cs typeface="+mn-cs"/>
                </a:defRPr>
              </a:lvl3pPr>
              <a:lvl4pPr marL="1069821" algn="l" defTabSz="713214" rtl="0" eaLnBrk="1" latinLnBrk="0" hangingPunct="1">
                <a:defRPr sz="1400" kern="1200">
                  <a:solidFill>
                    <a:schemeClr val="tx1"/>
                  </a:solidFill>
                  <a:latin typeface="+mn-lt"/>
                  <a:ea typeface="+mn-ea"/>
                  <a:cs typeface="+mn-cs"/>
                </a:defRPr>
              </a:lvl4pPr>
              <a:lvl5pPr marL="1426428" algn="l" defTabSz="713214" rtl="0" eaLnBrk="1" latinLnBrk="0" hangingPunct="1">
                <a:defRPr sz="1400" kern="1200">
                  <a:solidFill>
                    <a:schemeClr val="tx1"/>
                  </a:solidFill>
                  <a:latin typeface="+mn-lt"/>
                  <a:ea typeface="+mn-ea"/>
                  <a:cs typeface="+mn-cs"/>
                </a:defRPr>
              </a:lvl5pPr>
              <a:lvl6pPr marL="1783036" algn="l" defTabSz="713214" rtl="0" eaLnBrk="1" latinLnBrk="0" hangingPunct="1">
                <a:defRPr sz="1400" kern="1200">
                  <a:solidFill>
                    <a:schemeClr val="tx1"/>
                  </a:solidFill>
                  <a:latin typeface="+mn-lt"/>
                  <a:ea typeface="+mn-ea"/>
                  <a:cs typeface="+mn-cs"/>
                </a:defRPr>
              </a:lvl6pPr>
              <a:lvl7pPr marL="2139643" algn="l" defTabSz="713214" rtl="0" eaLnBrk="1" latinLnBrk="0" hangingPunct="1">
                <a:defRPr sz="1400" kern="1200">
                  <a:solidFill>
                    <a:schemeClr val="tx1"/>
                  </a:solidFill>
                  <a:latin typeface="+mn-lt"/>
                  <a:ea typeface="+mn-ea"/>
                  <a:cs typeface="+mn-cs"/>
                </a:defRPr>
              </a:lvl7pPr>
              <a:lvl8pPr marL="2496250" algn="l" defTabSz="713214" rtl="0" eaLnBrk="1" latinLnBrk="0" hangingPunct="1">
                <a:defRPr sz="1400" kern="1200">
                  <a:solidFill>
                    <a:schemeClr val="tx1"/>
                  </a:solidFill>
                  <a:latin typeface="+mn-lt"/>
                  <a:ea typeface="+mn-ea"/>
                  <a:cs typeface="+mn-cs"/>
                </a:defRPr>
              </a:lvl8pPr>
              <a:lvl9pPr marL="2852857" algn="l" defTabSz="713214" rtl="0" eaLnBrk="1" latinLnBrk="0" hangingPunct="1">
                <a:defRPr sz="1400" kern="1200">
                  <a:solidFill>
                    <a:schemeClr val="tx1"/>
                  </a:solidFill>
                  <a:latin typeface="+mn-lt"/>
                  <a:ea typeface="+mn-ea"/>
                  <a:cs typeface="+mn-cs"/>
                </a:defRPr>
              </a:lvl9pPr>
            </a:lstStyle>
            <a:p>
              <a:endParaRPr lang="en-US"/>
            </a:p>
          </p:txBody>
        </p:sp>
      </p:grpSp>
      <p:grpSp>
        <p:nvGrpSpPr>
          <p:cNvPr id="48" name="Group 47"/>
          <p:cNvGrpSpPr/>
          <p:nvPr/>
        </p:nvGrpSpPr>
        <p:grpSpPr>
          <a:xfrm>
            <a:off x="1365541" y="4482504"/>
            <a:ext cx="502712" cy="1092420"/>
            <a:chOff x="5247958" y="786765"/>
            <a:chExt cx="1449387" cy="3149600"/>
          </a:xfrm>
          <a:solidFill>
            <a:schemeClr val="accent4"/>
          </a:solidFill>
          <a:effectLst/>
        </p:grpSpPr>
        <p:sp>
          <p:nvSpPr>
            <p:cNvPr id="49" name="Freeform 48"/>
            <p:cNvSpPr>
              <a:spLocks noChangeArrowheads="1"/>
            </p:cNvSpPr>
            <p:nvPr/>
          </p:nvSpPr>
          <p:spPr bwMode="auto">
            <a:xfrm>
              <a:off x="5676583" y="786765"/>
              <a:ext cx="585787" cy="585788"/>
            </a:xfrm>
            <a:custGeom>
              <a:avLst/>
              <a:gdLst>
                <a:gd name="T0" fmla="*/ 825 w 1626"/>
                <a:gd name="T1" fmla="*/ 1625 h 1626"/>
                <a:gd name="T2" fmla="*/ 825 w 1626"/>
                <a:gd name="T3" fmla="*/ 1625 h 1626"/>
                <a:gd name="T4" fmla="*/ 1625 w 1626"/>
                <a:gd name="T5" fmla="*/ 825 h 1626"/>
                <a:gd name="T6" fmla="*/ 825 w 1626"/>
                <a:gd name="T7" fmla="*/ 0 h 1626"/>
                <a:gd name="T8" fmla="*/ 0 w 1626"/>
                <a:gd name="T9" fmla="*/ 825 h 1626"/>
                <a:gd name="T10" fmla="*/ 825 w 1626"/>
                <a:gd name="T11" fmla="*/ 1625 h 1626"/>
              </a:gdLst>
              <a:ahLst/>
              <a:cxnLst>
                <a:cxn ang="0">
                  <a:pos x="T0" y="T1"/>
                </a:cxn>
                <a:cxn ang="0">
                  <a:pos x="T2" y="T3"/>
                </a:cxn>
                <a:cxn ang="0">
                  <a:pos x="T4" y="T5"/>
                </a:cxn>
                <a:cxn ang="0">
                  <a:pos x="T6" y="T7"/>
                </a:cxn>
                <a:cxn ang="0">
                  <a:pos x="T8" y="T9"/>
                </a:cxn>
                <a:cxn ang="0">
                  <a:pos x="T10" y="T11"/>
                </a:cxn>
              </a:cxnLst>
              <a:rect l="0" t="0" r="r" b="b"/>
              <a:pathLst>
                <a:path w="1626" h="1626">
                  <a:moveTo>
                    <a:pt x="825" y="1625"/>
                  </a:moveTo>
                  <a:lnTo>
                    <a:pt x="825" y="1625"/>
                  </a:lnTo>
                  <a:cubicBezTo>
                    <a:pt x="1264" y="1625"/>
                    <a:pt x="1625" y="1264"/>
                    <a:pt x="1625" y="825"/>
                  </a:cubicBezTo>
                  <a:cubicBezTo>
                    <a:pt x="1625" y="362"/>
                    <a:pt x="1264" y="0"/>
                    <a:pt x="825" y="0"/>
                  </a:cubicBezTo>
                  <a:cubicBezTo>
                    <a:pt x="361" y="0"/>
                    <a:pt x="0" y="362"/>
                    <a:pt x="0" y="825"/>
                  </a:cubicBezTo>
                  <a:cubicBezTo>
                    <a:pt x="0" y="1264"/>
                    <a:pt x="361" y="1625"/>
                    <a:pt x="825" y="1625"/>
                  </a:cubicBezTo>
                </a:path>
              </a:pathLst>
            </a:custGeom>
            <a:grpFill/>
            <a:ln>
              <a:noFill/>
            </a:ln>
            <a:effectLst/>
            <a:scene3d>
              <a:camera prst="orthographicFront"/>
              <a:lightRig rig="threePt" dir="t"/>
            </a:scene3d>
            <a:sp3d>
              <a:bevelT h="6350"/>
            </a:sp3d>
            <a:extLst>
              <a:ext uri="{91240B29-F687-4F45-9708-019B960494DF}">
                <a14:hiddenLine xmlns:a14="http://schemas.microsoft.com/office/drawing/2010/main" w="9525" cap="flat">
                  <a:solidFill>
                    <a:srgbClr val="808080"/>
                  </a:solidFill>
                  <a:bevel/>
                  <a:headEnd/>
                  <a:tailEnd/>
                </a14:hiddenLine>
              </a:ext>
            </a:extLst>
          </p:spPr>
          <p:txBody>
            <a:bodyPr wrap="none" anchor="ctr"/>
            <a:lstStyle>
              <a:defPPr>
                <a:defRPr lang="en-US"/>
              </a:defPPr>
              <a:lvl1pPr marL="0" algn="l" defTabSz="713214" rtl="0" eaLnBrk="1" latinLnBrk="0" hangingPunct="1">
                <a:defRPr sz="1400" kern="1200">
                  <a:solidFill>
                    <a:schemeClr val="tx1"/>
                  </a:solidFill>
                  <a:latin typeface="+mn-lt"/>
                  <a:ea typeface="+mn-ea"/>
                  <a:cs typeface="+mn-cs"/>
                </a:defRPr>
              </a:lvl1pPr>
              <a:lvl2pPr marL="356607" algn="l" defTabSz="713214" rtl="0" eaLnBrk="1" latinLnBrk="0" hangingPunct="1">
                <a:defRPr sz="1400" kern="1200">
                  <a:solidFill>
                    <a:schemeClr val="tx1"/>
                  </a:solidFill>
                  <a:latin typeface="+mn-lt"/>
                  <a:ea typeface="+mn-ea"/>
                  <a:cs typeface="+mn-cs"/>
                </a:defRPr>
              </a:lvl2pPr>
              <a:lvl3pPr marL="713214" algn="l" defTabSz="713214" rtl="0" eaLnBrk="1" latinLnBrk="0" hangingPunct="1">
                <a:defRPr sz="1400" kern="1200">
                  <a:solidFill>
                    <a:schemeClr val="tx1"/>
                  </a:solidFill>
                  <a:latin typeface="+mn-lt"/>
                  <a:ea typeface="+mn-ea"/>
                  <a:cs typeface="+mn-cs"/>
                </a:defRPr>
              </a:lvl3pPr>
              <a:lvl4pPr marL="1069821" algn="l" defTabSz="713214" rtl="0" eaLnBrk="1" latinLnBrk="0" hangingPunct="1">
                <a:defRPr sz="1400" kern="1200">
                  <a:solidFill>
                    <a:schemeClr val="tx1"/>
                  </a:solidFill>
                  <a:latin typeface="+mn-lt"/>
                  <a:ea typeface="+mn-ea"/>
                  <a:cs typeface="+mn-cs"/>
                </a:defRPr>
              </a:lvl4pPr>
              <a:lvl5pPr marL="1426428" algn="l" defTabSz="713214" rtl="0" eaLnBrk="1" latinLnBrk="0" hangingPunct="1">
                <a:defRPr sz="1400" kern="1200">
                  <a:solidFill>
                    <a:schemeClr val="tx1"/>
                  </a:solidFill>
                  <a:latin typeface="+mn-lt"/>
                  <a:ea typeface="+mn-ea"/>
                  <a:cs typeface="+mn-cs"/>
                </a:defRPr>
              </a:lvl5pPr>
              <a:lvl6pPr marL="1783036" algn="l" defTabSz="713214" rtl="0" eaLnBrk="1" latinLnBrk="0" hangingPunct="1">
                <a:defRPr sz="1400" kern="1200">
                  <a:solidFill>
                    <a:schemeClr val="tx1"/>
                  </a:solidFill>
                  <a:latin typeface="+mn-lt"/>
                  <a:ea typeface="+mn-ea"/>
                  <a:cs typeface="+mn-cs"/>
                </a:defRPr>
              </a:lvl6pPr>
              <a:lvl7pPr marL="2139643" algn="l" defTabSz="713214" rtl="0" eaLnBrk="1" latinLnBrk="0" hangingPunct="1">
                <a:defRPr sz="1400" kern="1200">
                  <a:solidFill>
                    <a:schemeClr val="tx1"/>
                  </a:solidFill>
                  <a:latin typeface="+mn-lt"/>
                  <a:ea typeface="+mn-ea"/>
                  <a:cs typeface="+mn-cs"/>
                </a:defRPr>
              </a:lvl7pPr>
              <a:lvl8pPr marL="2496250" algn="l" defTabSz="713214" rtl="0" eaLnBrk="1" latinLnBrk="0" hangingPunct="1">
                <a:defRPr sz="1400" kern="1200">
                  <a:solidFill>
                    <a:schemeClr val="tx1"/>
                  </a:solidFill>
                  <a:latin typeface="+mn-lt"/>
                  <a:ea typeface="+mn-ea"/>
                  <a:cs typeface="+mn-cs"/>
                </a:defRPr>
              </a:lvl8pPr>
              <a:lvl9pPr marL="2852857" algn="l" defTabSz="713214" rtl="0" eaLnBrk="1" latinLnBrk="0" hangingPunct="1">
                <a:defRPr sz="1400" kern="1200">
                  <a:solidFill>
                    <a:schemeClr val="tx1"/>
                  </a:solidFill>
                  <a:latin typeface="+mn-lt"/>
                  <a:ea typeface="+mn-ea"/>
                  <a:cs typeface="+mn-cs"/>
                </a:defRPr>
              </a:lvl9pPr>
            </a:lstStyle>
            <a:p>
              <a:endParaRPr lang="en-US"/>
            </a:p>
          </p:txBody>
        </p:sp>
        <p:sp>
          <p:nvSpPr>
            <p:cNvPr id="50" name="Freeform 49"/>
            <p:cNvSpPr>
              <a:spLocks noChangeArrowheads="1"/>
            </p:cNvSpPr>
            <p:nvPr/>
          </p:nvSpPr>
          <p:spPr bwMode="auto">
            <a:xfrm>
              <a:off x="5247958" y="1464628"/>
              <a:ext cx="1449387" cy="2471737"/>
            </a:xfrm>
            <a:custGeom>
              <a:avLst/>
              <a:gdLst>
                <a:gd name="T0" fmla="*/ 2478 w 4027"/>
                <a:gd name="T1" fmla="*/ 0 h 6866"/>
                <a:gd name="T2" fmla="*/ 2478 w 4027"/>
                <a:gd name="T3" fmla="*/ 0 h 6866"/>
                <a:gd name="T4" fmla="*/ 1523 w 4027"/>
                <a:gd name="T5" fmla="*/ 0 h 6866"/>
                <a:gd name="T6" fmla="*/ 0 w 4027"/>
                <a:gd name="T7" fmla="*/ 1523 h 6866"/>
                <a:gd name="T8" fmla="*/ 0 w 4027"/>
                <a:gd name="T9" fmla="*/ 3587 h 6866"/>
                <a:gd name="T10" fmla="*/ 362 w 4027"/>
                <a:gd name="T11" fmla="*/ 3948 h 6866"/>
                <a:gd name="T12" fmla="*/ 723 w 4027"/>
                <a:gd name="T13" fmla="*/ 3587 h 6866"/>
                <a:gd name="T14" fmla="*/ 723 w 4027"/>
                <a:gd name="T15" fmla="*/ 1523 h 6866"/>
                <a:gd name="T16" fmla="*/ 981 w 4027"/>
                <a:gd name="T17" fmla="*/ 929 h 6866"/>
                <a:gd name="T18" fmla="*/ 981 w 4027"/>
                <a:gd name="T19" fmla="*/ 6452 h 6866"/>
                <a:gd name="T20" fmla="*/ 1394 w 4027"/>
                <a:gd name="T21" fmla="*/ 6865 h 6866"/>
                <a:gd name="T22" fmla="*/ 1807 w 4027"/>
                <a:gd name="T23" fmla="*/ 6452 h 6866"/>
                <a:gd name="T24" fmla="*/ 1807 w 4027"/>
                <a:gd name="T25" fmla="*/ 3975 h 6866"/>
                <a:gd name="T26" fmla="*/ 2194 w 4027"/>
                <a:gd name="T27" fmla="*/ 3975 h 6866"/>
                <a:gd name="T28" fmla="*/ 2194 w 4027"/>
                <a:gd name="T29" fmla="*/ 6452 h 6866"/>
                <a:gd name="T30" fmla="*/ 2607 w 4027"/>
                <a:gd name="T31" fmla="*/ 6865 h 6866"/>
                <a:gd name="T32" fmla="*/ 3020 w 4027"/>
                <a:gd name="T33" fmla="*/ 6452 h 6866"/>
                <a:gd name="T34" fmla="*/ 3020 w 4027"/>
                <a:gd name="T35" fmla="*/ 929 h 6866"/>
                <a:gd name="T36" fmla="*/ 3304 w 4027"/>
                <a:gd name="T37" fmla="*/ 1523 h 6866"/>
                <a:gd name="T38" fmla="*/ 3304 w 4027"/>
                <a:gd name="T39" fmla="*/ 3587 h 6866"/>
                <a:gd name="T40" fmla="*/ 3666 w 4027"/>
                <a:gd name="T41" fmla="*/ 3948 h 6866"/>
                <a:gd name="T42" fmla="*/ 4026 w 4027"/>
                <a:gd name="T43" fmla="*/ 3587 h 6866"/>
                <a:gd name="T44" fmla="*/ 4026 w 4027"/>
                <a:gd name="T45" fmla="*/ 1523 h 6866"/>
                <a:gd name="T46" fmla="*/ 2478 w 4027"/>
                <a:gd name="T47" fmla="*/ 0 h 6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27" h="6866">
                  <a:moveTo>
                    <a:pt x="2478" y="0"/>
                  </a:moveTo>
                  <a:lnTo>
                    <a:pt x="2478" y="0"/>
                  </a:lnTo>
                  <a:cubicBezTo>
                    <a:pt x="1523" y="0"/>
                    <a:pt x="1523" y="0"/>
                    <a:pt x="1523" y="0"/>
                  </a:cubicBezTo>
                  <a:cubicBezTo>
                    <a:pt x="672" y="0"/>
                    <a:pt x="0" y="697"/>
                    <a:pt x="0" y="1523"/>
                  </a:cubicBezTo>
                  <a:cubicBezTo>
                    <a:pt x="0" y="3587"/>
                    <a:pt x="0" y="3587"/>
                    <a:pt x="0" y="3587"/>
                  </a:cubicBezTo>
                  <a:cubicBezTo>
                    <a:pt x="0" y="3768"/>
                    <a:pt x="156" y="3948"/>
                    <a:pt x="362" y="3948"/>
                  </a:cubicBezTo>
                  <a:cubicBezTo>
                    <a:pt x="542" y="3948"/>
                    <a:pt x="723" y="3768"/>
                    <a:pt x="723" y="3587"/>
                  </a:cubicBezTo>
                  <a:cubicBezTo>
                    <a:pt x="723" y="1523"/>
                    <a:pt x="723" y="1523"/>
                    <a:pt x="723" y="1523"/>
                  </a:cubicBezTo>
                  <a:cubicBezTo>
                    <a:pt x="723" y="1291"/>
                    <a:pt x="826" y="1084"/>
                    <a:pt x="981" y="929"/>
                  </a:cubicBezTo>
                  <a:cubicBezTo>
                    <a:pt x="981" y="6452"/>
                    <a:pt x="981" y="6452"/>
                    <a:pt x="981" y="6452"/>
                  </a:cubicBezTo>
                  <a:cubicBezTo>
                    <a:pt x="981" y="6684"/>
                    <a:pt x="1188" y="6865"/>
                    <a:pt x="1394" y="6865"/>
                  </a:cubicBezTo>
                  <a:cubicBezTo>
                    <a:pt x="1626" y="6865"/>
                    <a:pt x="1807" y="6684"/>
                    <a:pt x="1807" y="6452"/>
                  </a:cubicBezTo>
                  <a:cubicBezTo>
                    <a:pt x="1807" y="3975"/>
                    <a:pt x="1807" y="3975"/>
                    <a:pt x="1807" y="3975"/>
                  </a:cubicBezTo>
                  <a:cubicBezTo>
                    <a:pt x="2194" y="3975"/>
                    <a:pt x="2194" y="3975"/>
                    <a:pt x="2194" y="3975"/>
                  </a:cubicBezTo>
                  <a:cubicBezTo>
                    <a:pt x="2194" y="6452"/>
                    <a:pt x="2194" y="6452"/>
                    <a:pt x="2194" y="6452"/>
                  </a:cubicBezTo>
                  <a:cubicBezTo>
                    <a:pt x="2194" y="6684"/>
                    <a:pt x="2375" y="6865"/>
                    <a:pt x="2607" y="6865"/>
                  </a:cubicBezTo>
                  <a:cubicBezTo>
                    <a:pt x="2840" y="6865"/>
                    <a:pt x="3020" y="6684"/>
                    <a:pt x="3020" y="6452"/>
                  </a:cubicBezTo>
                  <a:cubicBezTo>
                    <a:pt x="3020" y="929"/>
                    <a:pt x="3020" y="929"/>
                    <a:pt x="3020" y="929"/>
                  </a:cubicBezTo>
                  <a:cubicBezTo>
                    <a:pt x="3201" y="1084"/>
                    <a:pt x="3304" y="1291"/>
                    <a:pt x="3304" y="1523"/>
                  </a:cubicBezTo>
                  <a:cubicBezTo>
                    <a:pt x="3304" y="3587"/>
                    <a:pt x="3304" y="3587"/>
                    <a:pt x="3304" y="3587"/>
                  </a:cubicBezTo>
                  <a:cubicBezTo>
                    <a:pt x="3304" y="3768"/>
                    <a:pt x="3459" y="3948"/>
                    <a:pt x="3666" y="3948"/>
                  </a:cubicBezTo>
                  <a:cubicBezTo>
                    <a:pt x="3846" y="3948"/>
                    <a:pt x="4026" y="3768"/>
                    <a:pt x="4026" y="3587"/>
                  </a:cubicBezTo>
                  <a:cubicBezTo>
                    <a:pt x="4026" y="1523"/>
                    <a:pt x="4026" y="1523"/>
                    <a:pt x="4026" y="1523"/>
                  </a:cubicBezTo>
                  <a:cubicBezTo>
                    <a:pt x="4026" y="697"/>
                    <a:pt x="3329" y="0"/>
                    <a:pt x="2478" y="0"/>
                  </a:cubicBezTo>
                </a:path>
              </a:pathLst>
            </a:custGeom>
            <a:grpFill/>
            <a:ln>
              <a:noFill/>
            </a:ln>
            <a:effectLst/>
            <a:scene3d>
              <a:camera prst="orthographicFront"/>
              <a:lightRig rig="threePt" dir="t"/>
            </a:scene3d>
            <a:sp3d>
              <a:bevelT h="6350"/>
            </a:sp3d>
            <a:extLst>
              <a:ext uri="{91240B29-F687-4F45-9708-019B960494DF}">
                <a14:hiddenLine xmlns:a14="http://schemas.microsoft.com/office/drawing/2010/main" w="9525" cap="flat">
                  <a:solidFill>
                    <a:srgbClr val="808080"/>
                  </a:solidFill>
                  <a:bevel/>
                  <a:headEnd/>
                  <a:tailEnd/>
                </a14:hiddenLine>
              </a:ext>
            </a:extLst>
          </p:spPr>
          <p:txBody>
            <a:bodyPr wrap="none" anchor="ctr"/>
            <a:lstStyle>
              <a:defPPr>
                <a:defRPr lang="en-US"/>
              </a:defPPr>
              <a:lvl1pPr marL="0" algn="l" defTabSz="713214" rtl="0" eaLnBrk="1" latinLnBrk="0" hangingPunct="1">
                <a:defRPr sz="1400" kern="1200">
                  <a:solidFill>
                    <a:schemeClr val="tx1"/>
                  </a:solidFill>
                  <a:latin typeface="+mn-lt"/>
                  <a:ea typeface="+mn-ea"/>
                  <a:cs typeface="+mn-cs"/>
                </a:defRPr>
              </a:lvl1pPr>
              <a:lvl2pPr marL="356607" algn="l" defTabSz="713214" rtl="0" eaLnBrk="1" latinLnBrk="0" hangingPunct="1">
                <a:defRPr sz="1400" kern="1200">
                  <a:solidFill>
                    <a:schemeClr val="tx1"/>
                  </a:solidFill>
                  <a:latin typeface="+mn-lt"/>
                  <a:ea typeface="+mn-ea"/>
                  <a:cs typeface="+mn-cs"/>
                </a:defRPr>
              </a:lvl2pPr>
              <a:lvl3pPr marL="713214" algn="l" defTabSz="713214" rtl="0" eaLnBrk="1" latinLnBrk="0" hangingPunct="1">
                <a:defRPr sz="1400" kern="1200">
                  <a:solidFill>
                    <a:schemeClr val="tx1"/>
                  </a:solidFill>
                  <a:latin typeface="+mn-lt"/>
                  <a:ea typeface="+mn-ea"/>
                  <a:cs typeface="+mn-cs"/>
                </a:defRPr>
              </a:lvl3pPr>
              <a:lvl4pPr marL="1069821" algn="l" defTabSz="713214" rtl="0" eaLnBrk="1" latinLnBrk="0" hangingPunct="1">
                <a:defRPr sz="1400" kern="1200">
                  <a:solidFill>
                    <a:schemeClr val="tx1"/>
                  </a:solidFill>
                  <a:latin typeface="+mn-lt"/>
                  <a:ea typeface="+mn-ea"/>
                  <a:cs typeface="+mn-cs"/>
                </a:defRPr>
              </a:lvl4pPr>
              <a:lvl5pPr marL="1426428" algn="l" defTabSz="713214" rtl="0" eaLnBrk="1" latinLnBrk="0" hangingPunct="1">
                <a:defRPr sz="1400" kern="1200">
                  <a:solidFill>
                    <a:schemeClr val="tx1"/>
                  </a:solidFill>
                  <a:latin typeface="+mn-lt"/>
                  <a:ea typeface="+mn-ea"/>
                  <a:cs typeface="+mn-cs"/>
                </a:defRPr>
              </a:lvl5pPr>
              <a:lvl6pPr marL="1783036" algn="l" defTabSz="713214" rtl="0" eaLnBrk="1" latinLnBrk="0" hangingPunct="1">
                <a:defRPr sz="1400" kern="1200">
                  <a:solidFill>
                    <a:schemeClr val="tx1"/>
                  </a:solidFill>
                  <a:latin typeface="+mn-lt"/>
                  <a:ea typeface="+mn-ea"/>
                  <a:cs typeface="+mn-cs"/>
                </a:defRPr>
              </a:lvl6pPr>
              <a:lvl7pPr marL="2139643" algn="l" defTabSz="713214" rtl="0" eaLnBrk="1" latinLnBrk="0" hangingPunct="1">
                <a:defRPr sz="1400" kern="1200">
                  <a:solidFill>
                    <a:schemeClr val="tx1"/>
                  </a:solidFill>
                  <a:latin typeface="+mn-lt"/>
                  <a:ea typeface="+mn-ea"/>
                  <a:cs typeface="+mn-cs"/>
                </a:defRPr>
              </a:lvl7pPr>
              <a:lvl8pPr marL="2496250" algn="l" defTabSz="713214" rtl="0" eaLnBrk="1" latinLnBrk="0" hangingPunct="1">
                <a:defRPr sz="1400" kern="1200">
                  <a:solidFill>
                    <a:schemeClr val="tx1"/>
                  </a:solidFill>
                  <a:latin typeface="+mn-lt"/>
                  <a:ea typeface="+mn-ea"/>
                  <a:cs typeface="+mn-cs"/>
                </a:defRPr>
              </a:lvl8pPr>
              <a:lvl9pPr marL="2852857" algn="l" defTabSz="713214" rtl="0" eaLnBrk="1" latinLnBrk="0" hangingPunct="1">
                <a:defRPr sz="1400" kern="1200">
                  <a:solidFill>
                    <a:schemeClr val="tx1"/>
                  </a:solidFill>
                  <a:latin typeface="+mn-lt"/>
                  <a:ea typeface="+mn-ea"/>
                  <a:cs typeface="+mn-cs"/>
                </a:defRPr>
              </a:lvl9pPr>
            </a:lstStyle>
            <a:p>
              <a:endParaRPr lang="en-US"/>
            </a:p>
          </p:txBody>
        </p:sp>
      </p:grpSp>
      <p:grpSp>
        <p:nvGrpSpPr>
          <p:cNvPr id="51" name="Group 50"/>
          <p:cNvGrpSpPr/>
          <p:nvPr/>
        </p:nvGrpSpPr>
        <p:grpSpPr>
          <a:xfrm>
            <a:off x="818096" y="4482504"/>
            <a:ext cx="502712" cy="1092420"/>
            <a:chOff x="5247958" y="786765"/>
            <a:chExt cx="1449387" cy="3149600"/>
          </a:xfrm>
          <a:noFill/>
          <a:effectLst/>
        </p:grpSpPr>
        <p:sp>
          <p:nvSpPr>
            <p:cNvPr id="52" name="Freeform 51"/>
            <p:cNvSpPr>
              <a:spLocks noChangeArrowheads="1"/>
            </p:cNvSpPr>
            <p:nvPr/>
          </p:nvSpPr>
          <p:spPr bwMode="auto">
            <a:xfrm>
              <a:off x="5676583" y="786765"/>
              <a:ext cx="585787" cy="585788"/>
            </a:xfrm>
            <a:custGeom>
              <a:avLst/>
              <a:gdLst>
                <a:gd name="T0" fmla="*/ 825 w 1626"/>
                <a:gd name="T1" fmla="*/ 1625 h 1626"/>
                <a:gd name="T2" fmla="*/ 825 w 1626"/>
                <a:gd name="T3" fmla="*/ 1625 h 1626"/>
                <a:gd name="T4" fmla="*/ 1625 w 1626"/>
                <a:gd name="T5" fmla="*/ 825 h 1626"/>
                <a:gd name="T6" fmla="*/ 825 w 1626"/>
                <a:gd name="T7" fmla="*/ 0 h 1626"/>
                <a:gd name="T8" fmla="*/ 0 w 1626"/>
                <a:gd name="T9" fmla="*/ 825 h 1626"/>
                <a:gd name="T10" fmla="*/ 825 w 1626"/>
                <a:gd name="T11" fmla="*/ 1625 h 1626"/>
              </a:gdLst>
              <a:ahLst/>
              <a:cxnLst>
                <a:cxn ang="0">
                  <a:pos x="T0" y="T1"/>
                </a:cxn>
                <a:cxn ang="0">
                  <a:pos x="T2" y="T3"/>
                </a:cxn>
                <a:cxn ang="0">
                  <a:pos x="T4" y="T5"/>
                </a:cxn>
                <a:cxn ang="0">
                  <a:pos x="T6" y="T7"/>
                </a:cxn>
                <a:cxn ang="0">
                  <a:pos x="T8" y="T9"/>
                </a:cxn>
                <a:cxn ang="0">
                  <a:pos x="T10" y="T11"/>
                </a:cxn>
              </a:cxnLst>
              <a:rect l="0" t="0" r="r" b="b"/>
              <a:pathLst>
                <a:path w="1626" h="1626">
                  <a:moveTo>
                    <a:pt x="825" y="1625"/>
                  </a:moveTo>
                  <a:lnTo>
                    <a:pt x="825" y="1625"/>
                  </a:lnTo>
                  <a:cubicBezTo>
                    <a:pt x="1264" y="1625"/>
                    <a:pt x="1625" y="1264"/>
                    <a:pt x="1625" y="825"/>
                  </a:cubicBezTo>
                  <a:cubicBezTo>
                    <a:pt x="1625" y="362"/>
                    <a:pt x="1264" y="0"/>
                    <a:pt x="825" y="0"/>
                  </a:cubicBezTo>
                  <a:cubicBezTo>
                    <a:pt x="361" y="0"/>
                    <a:pt x="0" y="362"/>
                    <a:pt x="0" y="825"/>
                  </a:cubicBezTo>
                  <a:cubicBezTo>
                    <a:pt x="0" y="1264"/>
                    <a:pt x="361" y="1625"/>
                    <a:pt x="825" y="1625"/>
                  </a:cubicBezTo>
                </a:path>
              </a:pathLst>
            </a:custGeom>
            <a:grpFill/>
            <a:ln w="15875" cap="flat">
              <a:solidFill>
                <a:schemeClr val="accent4"/>
              </a:solidFill>
              <a:bevel/>
              <a:headEnd/>
              <a:tailEnd/>
            </a:ln>
            <a:effectLst/>
            <a:scene3d>
              <a:camera prst="orthographicFront"/>
              <a:lightRig rig="threePt" dir="t"/>
            </a:scene3d>
            <a:sp3d>
              <a:bevelT h="6350"/>
            </a:sp3d>
            <a:extLst/>
          </p:spPr>
          <p:txBody>
            <a:bodyPr wrap="none" anchor="ctr"/>
            <a:lstStyle>
              <a:defPPr>
                <a:defRPr lang="en-US"/>
              </a:defPPr>
              <a:lvl1pPr marL="0" algn="l" defTabSz="713214" rtl="0" eaLnBrk="1" latinLnBrk="0" hangingPunct="1">
                <a:defRPr sz="1400" kern="1200">
                  <a:solidFill>
                    <a:schemeClr val="tx1"/>
                  </a:solidFill>
                  <a:latin typeface="+mn-lt"/>
                  <a:ea typeface="+mn-ea"/>
                  <a:cs typeface="+mn-cs"/>
                </a:defRPr>
              </a:lvl1pPr>
              <a:lvl2pPr marL="356607" algn="l" defTabSz="713214" rtl="0" eaLnBrk="1" latinLnBrk="0" hangingPunct="1">
                <a:defRPr sz="1400" kern="1200">
                  <a:solidFill>
                    <a:schemeClr val="tx1"/>
                  </a:solidFill>
                  <a:latin typeface="+mn-lt"/>
                  <a:ea typeface="+mn-ea"/>
                  <a:cs typeface="+mn-cs"/>
                </a:defRPr>
              </a:lvl2pPr>
              <a:lvl3pPr marL="713214" algn="l" defTabSz="713214" rtl="0" eaLnBrk="1" latinLnBrk="0" hangingPunct="1">
                <a:defRPr sz="1400" kern="1200">
                  <a:solidFill>
                    <a:schemeClr val="tx1"/>
                  </a:solidFill>
                  <a:latin typeface="+mn-lt"/>
                  <a:ea typeface="+mn-ea"/>
                  <a:cs typeface="+mn-cs"/>
                </a:defRPr>
              </a:lvl3pPr>
              <a:lvl4pPr marL="1069821" algn="l" defTabSz="713214" rtl="0" eaLnBrk="1" latinLnBrk="0" hangingPunct="1">
                <a:defRPr sz="1400" kern="1200">
                  <a:solidFill>
                    <a:schemeClr val="tx1"/>
                  </a:solidFill>
                  <a:latin typeface="+mn-lt"/>
                  <a:ea typeface="+mn-ea"/>
                  <a:cs typeface="+mn-cs"/>
                </a:defRPr>
              </a:lvl4pPr>
              <a:lvl5pPr marL="1426428" algn="l" defTabSz="713214" rtl="0" eaLnBrk="1" latinLnBrk="0" hangingPunct="1">
                <a:defRPr sz="1400" kern="1200">
                  <a:solidFill>
                    <a:schemeClr val="tx1"/>
                  </a:solidFill>
                  <a:latin typeface="+mn-lt"/>
                  <a:ea typeface="+mn-ea"/>
                  <a:cs typeface="+mn-cs"/>
                </a:defRPr>
              </a:lvl5pPr>
              <a:lvl6pPr marL="1783036" algn="l" defTabSz="713214" rtl="0" eaLnBrk="1" latinLnBrk="0" hangingPunct="1">
                <a:defRPr sz="1400" kern="1200">
                  <a:solidFill>
                    <a:schemeClr val="tx1"/>
                  </a:solidFill>
                  <a:latin typeface="+mn-lt"/>
                  <a:ea typeface="+mn-ea"/>
                  <a:cs typeface="+mn-cs"/>
                </a:defRPr>
              </a:lvl6pPr>
              <a:lvl7pPr marL="2139643" algn="l" defTabSz="713214" rtl="0" eaLnBrk="1" latinLnBrk="0" hangingPunct="1">
                <a:defRPr sz="1400" kern="1200">
                  <a:solidFill>
                    <a:schemeClr val="tx1"/>
                  </a:solidFill>
                  <a:latin typeface="+mn-lt"/>
                  <a:ea typeface="+mn-ea"/>
                  <a:cs typeface="+mn-cs"/>
                </a:defRPr>
              </a:lvl7pPr>
              <a:lvl8pPr marL="2496250" algn="l" defTabSz="713214" rtl="0" eaLnBrk="1" latinLnBrk="0" hangingPunct="1">
                <a:defRPr sz="1400" kern="1200">
                  <a:solidFill>
                    <a:schemeClr val="tx1"/>
                  </a:solidFill>
                  <a:latin typeface="+mn-lt"/>
                  <a:ea typeface="+mn-ea"/>
                  <a:cs typeface="+mn-cs"/>
                </a:defRPr>
              </a:lvl8pPr>
              <a:lvl9pPr marL="2852857" algn="l" defTabSz="713214" rtl="0" eaLnBrk="1" latinLnBrk="0" hangingPunct="1">
                <a:defRPr sz="1400" kern="1200">
                  <a:solidFill>
                    <a:schemeClr val="tx1"/>
                  </a:solidFill>
                  <a:latin typeface="+mn-lt"/>
                  <a:ea typeface="+mn-ea"/>
                  <a:cs typeface="+mn-cs"/>
                </a:defRPr>
              </a:lvl9pPr>
            </a:lstStyle>
            <a:p>
              <a:endParaRPr lang="en-US"/>
            </a:p>
          </p:txBody>
        </p:sp>
        <p:sp>
          <p:nvSpPr>
            <p:cNvPr id="53" name="Freeform 52"/>
            <p:cNvSpPr>
              <a:spLocks noChangeArrowheads="1"/>
            </p:cNvSpPr>
            <p:nvPr/>
          </p:nvSpPr>
          <p:spPr bwMode="auto">
            <a:xfrm>
              <a:off x="5247958" y="1464628"/>
              <a:ext cx="1449387" cy="2471737"/>
            </a:xfrm>
            <a:custGeom>
              <a:avLst/>
              <a:gdLst>
                <a:gd name="T0" fmla="*/ 2478 w 4027"/>
                <a:gd name="T1" fmla="*/ 0 h 6866"/>
                <a:gd name="T2" fmla="*/ 2478 w 4027"/>
                <a:gd name="T3" fmla="*/ 0 h 6866"/>
                <a:gd name="T4" fmla="*/ 1523 w 4027"/>
                <a:gd name="T5" fmla="*/ 0 h 6866"/>
                <a:gd name="T6" fmla="*/ 0 w 4027"/>
                <a:gd name="T7" fmla="*/ 1523 h 6866"/>
                <a:gd name="T8" fmla="*/ 0 w 4027"/>
                <a:gd name="T9" fmla="*/ 3587 h 6866"/>
                <a:gd name="T10" fmla="*/ 362 w 4027"/>
                <a:gd name="T11" fmla="*/ 3948 h 6866"/>
                <a:gd name="T12" fmla="*/ 723 w 4027"/>
                <a:gd name="T13" fmla="*/ 3587 h 6866"/>
                <a:gd name="T14" fmla="*/ 723 w 4027"/>
                <a:gd name="T15" fmla="*/ 1523 h 6866"/>
                <a:gd name="T16" fmla="*/ 981 w 4027"/>
                <a:gd name="T17" fmla="*/ 929 h 6866"/>
                <a:gd name="T18" fmla="*/ 981 w 4027"/>
                <a:gd name="T19" fmla="*/ 6452 h 6866"/>
                <a:gd name="T20" fmla="*/ 1394 w 4027"/>
                <a:gd name="T21" fmla="*/ 6865 h 6866"/>
                <a:gd name="T22" fmla="*/ 1807 w 4027"/>
                <a:gd name="T23" fmla="*/ 6452 h 6866"/>
                <a:gd name="T24" fmla="*/ 1807 w 4027"/>
                <a:gd name="T25" fmla="*/ 3975 h 6866"/>
                <a:gd name="T26" fmla="*/ 2194 w 4027"/>
                <a:gd name="T27" fmla="*/ 3975 h 6866"/>
                <a:gd name="T28" fmla="*/ 2194 w 4027"/>
                <a:gd name="T29" fmla="*/ 6452 h 6866"/>
                <a:gd name="T30" fmla="*/ 2607 w 4027"/>
                <a:gd name="T31" fmla="*/ 6865 h 6866"/>
                <a:gd name="T32" fmla="*/ 3020 w 4027"/>
                <a:gd name="T33" fmla="*/ 6452 h 6866"/>
                <a:gd name="T34" fmla="*/ 3020 w 4027"/>
                <a:gd name="T35" fmla="*/ 929 h 6866"/>
                <a:gd name="T36" fmla="*/ 3304 w 4027"/>
                <a:gd name="T37" fmla="*/ 1523 h 6866"/>
                <a:gd name="T38" fmla="*/ 3304 w 4027"/>
                <a:gd name="T39" fmla="*/ 3587 h 6866"/>
                <a:gd name="T40" fmla="*/ 3666 w 4027"/>
                <a:gd name="T41" fmla="*/ 3948 h 6866"/>
                <a:gd name="T42" fmla="*/ 4026 w 4027"/>
                <a:gd name="T43" fmla="*/ 3587 h 6866"/>
                <a:gd name="T44" fmla="*/ 4026 w 4027"/>
                <a:gd name="T45" fmla="*/ 1523 h 6866"/>
                <a:gd name="T46" fmla="*/ 2478 w 4027"/>
                <a:gd name="T47" fmla="*/ 0 h 6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27" h="6866">
                  <a:moveTo>
                    <a:pt x="2478" y="0"/>
                  </a:moveTo>
                  <a:lnTo>
                    <a:pt x="2478" y="0"/>
                  </a:lnTo>
                  <a:cubicBezTo>
                    <a:pt x="1523" y="0"/>
                    <a:pt x="1523" y="0"/>
                    <a:pt x="1523" y="0"/>
                  </a:cubicBezTo>
                  <a:cubicBezTo>
                    <a:pt x="672" y="0"/>
                    <a:pt x="0" y="697"/>
                    <a:pt x="0" y="1523"/>
                  </a:cubicBezTo>
                  <a:cubicBezTo>
                    <a:pt x="0" y="3587"/>
                    <a:pt x="0" y="3587"/>
                    <a:pt x="0" y="3587"/>
                  </a:cubicBezTo>
                  <a:cubicBezTo>
                    <a:pt x="0" y="3768"/>
                    <a:pt x="156" y="3948"/>
                    <a:pt x="362" y="3948"/>
                  </a:cubicBezTo>
                  <a:cubicBezTo>
                    <a:pt x="542" y="3948"/>
                    <a:pt x="723" y="3768"/>
                    <a:pt x="723" y="3587"/>
                  </a:cubicBezTo>
                  <a:cubicBezTo>
                    <a:pt x="723" y="1523"/>
                    <a:pt x="723" y="1523"/>
                    <a:pt x="723" y="1523"/>
                  </a:cubicBezTo>
                  <a:cubicBezTo>
                    <a:pt x="723" y="1291"/>
                    <a:pt x="826" y="1084"/>
                    <a:pt x="981" y="929"/>
                  </a:cubicBezTo>
                  <a:cubicBezTo>
                    <a:pt x="981" y="6452"/>
                    <a:pt x="981" y="6452"/>
                    <a:pt x="981" y="6452"/>
                  </a:cubicBezTo>
                  <a:cubicBezTo>
                    <a:pt x="981" y="6684"/>
                    <a:pt x="1188" y="6865"/>
                    <a:pt x="1394" y="6865"/>
                  </a:cubicBezTo>
                  <a:cubicBezTo>
                    <a:pt x="1626" y="6865"/>
                    <a:pt x="1807" y="6684"/>
                    <a:pt x="1807" y="6452"/>
                  </a:cubicBezTo>
                  <a:cubicBezTo>
                    <a:pt x="1807" y="3975"/>
                    <a:pt x="1807" y="3975"/>
                    <a:pt x="1807" y="3975"/>
                  </a:cubicBezTo>
                  <a:cubicBezTo>
                    <a:pt x="2194" y="3975"/>
                    <a:pt x="2194" y="3975"/>
                    <a:pt x="2194" y="3975"/>
                  </a:cubicBezTo>
                  <a:cubicBezTo>
                    <a:pt x="2194" y="6452"/>
                    <a:pt x="2194" y="6452"/>
                    <a:pt x="2194" y="6452"/>
                  </a:cubicBezTo>
                  <a:cubicBezTo>
                    <a:pt x="2194" y="6684"/>
                    <a:pt x="2375" y="6865"/>
                    <a:pt x="2607" y="6865"/>
                  </a:cubicBezTo>
                  <a:cubicBezTo>
                    <a:pt x="2840" y="6865"/>
                    <a:pt x="3020" y="6684"/>
                    <a:pt x="3020" y="6452"/>
                  </a:cubicBezTo>
                  <a:cubicBezTo>
                    <a:pt x="3020" y="929"/>
                    <a:pt x="3020" y="929"/>
                    <a:pt x="3020" y="929"/>
                  </a:cubicBezTo>
                  <a:cubicBezTo>
                    <a:pt x="3201" y="1084"/>
                    <a:pt x="3304" y="1291"/>
                    <a:pt x="3304" y="1523"/>
                  </a:cubicBezTo>
                  <a:cubicBezTo>
                    <a:pt x="3304" y="3587"/>
                    <a:pt x="3304" y="3587"/>
                    <a:pt x="3304" y="3587"/>
                  </a:cubicBezTo>
                  <a:cubicBezTo>
                    <a:pt x="3304" y="3768"/>
                    <a:pt x="3459" y="3948"/>
                    <a:pt x="3666" y="3948"/>
                  </a:cubicBezTo>
                  <a:cubicBezTo>
                    <a:pt x="3846" y="3948"/>
                    <a:pt x="4026" y="3768"/>
                    <a:pt x="4026" y="3587"/>
                  </a:cubicBezTo>
                  <a:cubicBezTo>
                    <a:pt x="4026" y="1523"/>
                    <a:pt x="4026" y="1523"/>
                    <a:pt x="4026" y="1523"/>
                  </a:cubicBezTo>
                  <a:cubicBezTo>
                    <a:pt x="4026" y="697"/>
                    <a:pt x="3329" y="0"/>
                    <a:pt x="2478" y="0"/>
                  </a:cubicBezTo>
                </a:path>
              </a:pathLst>
            </a:custGeom>
            <a:grpFill/>
            <a:ln w="15875" cap="flat">
              <a:solidFill>
                <a:schemeClr val="accent4"/>
              </a:solidFill>
              <a:bevel/>
              <a:headEnd/>
              <a:tailEnd/>
            </a:ln>
            <a:effectLst/>
            <a:scene3d>
              <a:camera prst="orthographicFront"/>
              <a:lightRig rig="threePt" dir="t"/>
            </a:scene3d>
            <a:sp3d>
              <a:bevelT h="6350"/>
            </a:sp3d>
            <a:extLst/>
          </p:spPr>
          <p:txBody>
            <a:bodyPr wrap="none" anchor="ctr"/>
            <a:lstStyle>
              <a:defPPr>
                <a:defRPr lang="en-US"/>
              </a:defPPr>
              <a:lvl1pPr marL="0" algn="l" defTabSz="713214" rtl="0" eaLnBrk="1" latinLnBrk="0" hangingPunct="1">
                <a:defRPr sz="1400" kern="1200">
                  <a:solidFill>
                    <a:schemeClr val="tx1"/>
                  </a:solidFill>
                  <a:latin typeface="+mn-lt"/>
                  <a:ea typeface="+mn-ea"/>
                  <a:cs typeface="+mn-cs"/>
                </a:defRPr>
              </a:lvl1pPr>
              <a:lvl2pPr marL="356607" algn="l" defTabSz="713214" rtl="0" eaLnBrk="1" latinLnBrk="0" hangingPunct="1">
                <a:defRPr sz="1400" kern="1200">
                  <a:solidFill>
                    <a:schemeClr val="tx1"/>
                  </a:solidFill>
                  <a:latin typeface="+mn-lt"/>
                  <a:ea typeface="+mn-ea"/>
                  <a:cs typeface="+mn-cs"/>
                </a:defRPr>
              </a:lvl2pPr>
              <a:lvl3pPr marL="713214" algn="l" defTabSz="713214" rtl="0" eaLnBrk="1" latinLnBrk="0" hangingPunct="1">
                <a:defRPr sz="1400" kern="1200">
                  <a:solidFill>
                    <a:schemeClr val="tx1"/>
                  </a:solidFill>
                  <a:latin typeface="+mn-lt"/>
                  <a:ea typeface="+mn-ea"/>
                  <a:cs typeface="+mn-cs"/>
                </a:defRPr>
              </a:lvl3pPr>
              <a:lvl4pPr marL="1069821" algn="l" defTabSz="713214" rtl="0" eaLnBrk="1" latinLnBrk="0" hangingPunct="1">
                <a:defRPr sz="1400" kern="1200">
                  <a:solidFill>
                    <a:schemeClr val="tx1"/>
                  </a:solidFill>
                  <a:latin typeface="+mn-lt"/>
                  <a:ea typeface="+mn-ea"/>
                  <a:cs typeface="+mn-cs"/>
                </a:defRPr>
              </a:lvl4pPr>
              <a:lvl5pPr marL="1426428" algn="l" defTabSz="713214" rtl="0" eaLnBrk="1" latinLnBrk="0" hangingPunct="1">
                <a:defRPr sz="1400" kern="1200">
                  <a:solidFill>
                    <a:schemeClr val="tx1"/>
                  </a:solidFill>
                  <a:latin typeface="+mn-lt"/>
                  <a:ea typeface="+mn-ea"/>
                  <a:cs typeface="+mn-cs"/>
                </a:defRPr>
              </a:lvl5pPr>
              <a:lvl6pPr marL="1783036" algn="l" defTabSz="713214" rtl="0" eaLnBrk="1" latinLnBrk="0" hangingPunct="1">
                <a:defRPr sz="1400" kern="1200">
                  <a:solidFill>
                    <a:schemeClr val="tx1"/>
                  </a:solidFill>
                  <a:latin typeface="+mn-lt"/>
                  <a:ea typeface="+mn-ea"/>
                  <a:cs typeface="+mn-cs"/>
                </a:defRPr>
              </a:lvl6pPr>
              <a:lvl7pPr marL="2139643" algn="l" defTabSz="713214" rtl="0" eaLnBrk="1" latinLnBrk="0" hangingPunct="1">
                <a:defRPr sz="1400" kern="1200">
                  <a:solidFill>
                    <a:schemeClr val="tx1"/>
                  </a:solidFill>
                  <a:latin typeface="+mn-lt"/>
                  <a:ea typeface="+mn-ea"/>
                  <a:cs typeface="+mn-cs"/>
                </a:defRPr>
              </a:lvl7pPr>
              <a:lvl8pPr marL="2496250" algn="l" defTabSz="713214" rtl="0" eaLnBrk="1" latinLnBrk="0" hangingPunct="1">
                <a:defRPr sz="1400" kern="1200">
                  <a:solidFill>
                    <a:schemeClr val="tx1"/>
                  </a:solidFill>
                  <a:latin typeface="+mn-lt"/>
                  <a:ea typeface="+mn-ea"/>
                  <a:cs typeface="+mn-cs"/>
                </a:defRPr>
              </a:lvl8pPr>
              <a:lvl9pPr marL="2852857" algn="l" defTabSz="713214" rtl="0" eaLnBrk="1" latinLnBrk="0" hangingPunct="1">
                <a:defRPr sz="14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35869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Rendement</a:t>
            </a:r>
            <a:r>
              <a:rPr lang="en-US" dirty="0" smtClean="0"/>
              <a:t/>
            </a:r>
            <a:br>
              <a:rPr lang="en-US" dirty="0" smtClean="0"/>
            </a:br>
            <a:r>
              <a:rPr lang="en-US" sz="1800" dirty="0" smtClean="0">
                <a:solidFill>
                  <a:schemeClr val="accent2"/>
                </a:solidFill>
              </a:rPr>
              <a:t>Gestion </a:t>
            </a:r>
            <a:r>
              <a:rPr lang="en-US" sz="1800" dirty="0" err="1" smtClean="0">
                <a:solidFill>
                  <a:schemeClr val="accent2"/>
                </a:solidFill>
              </a:rPr>
              <a:t>rigoureuse</a:t>
            </a:r>
            <a:r>
              <a:rPr lang="en-US" dirty="0" smtClean="0"/>
              <a:t/>
            </a:r>
            <a:br>
              <a:rPr lang="en-US" dirty="0" smtClean="0"/>
            </a:br>
            <a:endParaRPr lang="en-US" sz="2000" dirty="0"/>
          </a:p>
        </p:txBody>
      </p:sp>
      <p:sp>
        <p:nvSpPr>
          <p:cNvPr id="3" name="Content Placeholder 2"/>
          <p:cNvSpPr>
            <a:spLocks noGrp="1"/>
          </p:cNvSpPr>
          <p:nvPr>
            <p:ph idx="1"/>
          </p:nvPr>
        </p:nvSpPr>
        <p:spPr>
          <a:xfrm>
            <a:off x="3827585" y="1480351"/>
            <a:ext cx="4859215" cy="4704857"/>
          </a:xfrm>
        </p:spPr>
        <p:txBody>
          <a:bodyPr/>
          <a:lstStyle/>
          <a:p>
            <a:r>
              <a:rPr lang="fr-CA" dirty="0"/>
              <a:t>Modification de l’accord de contribution</a:t>
            </a:r>
            <a:endParaRPr lang="en-US" dirty="0"/>
          </a:p>
          <a:p>
            <a:r>
              <a:rPr lang="fr-CA" sz="1200" i="0" dirty="0">
                <a:solidFill>
                  <a:schemeClr val="tx2"/>
                </a:solidFill>
                <a:latin typeface="Microsoft New Tai Lue" panose="020B0502040204020203" pitchFamily="34" charset="0"/>
                <a:cs typeface="Microsoft New Tai Lue" panose="020B0502040204020203" pitchFamily="34" charset="0"/>
              </a:rPr>
              <a:t>L’accord de contribution original a été modifié une fois, à la demande du SPO par l’entremise de la Ville d’Ottawa, afin d’accroître le financement consacré à des exigences accrues en matière de sécurité et de maintien de l’ordre pour les célébrations du 150e anniversaire du Canada.</a:t>
            </a:r>
            <a:endParaRPr lang="en-US" sz="1200" i="0" dirty="0">
              <a:solidFill>
                <a:schemeClr val="tx2"/>
              </a:solidFill>
              <a:latin typeface="Microsoft New Tai Lue" panose="020B0502040204020203" pitchFamily="34" charset="0"/>
              <a:cs typeface="Microsoft New Tai Lue" panose="020B0502040204020203" pitchFamily="34" charset="0"/>
            </a:endParaRPr>
          </a:p>
          <a:p>
            <a:r>
              <a:rPr lang="fr-CA" sz="1200" i="0" dirty="0" smtClean="0">
                <a:solidFill>
                  <a:schemeClr val="tx2"/>
                </a:solidFill>
                <a:latin typeface="Microsoft New Tai Lue" panose="020B0502040204020203" pitchFamily="34" charset="0"/>
                <a:cs typeface="Microsoft New Tai Lue" panose="020B0502040204020203" pitchFamily="34" charset="0"/>
              </a:rPr>
              <a:t>Ainsi</a:t>
            </a:r>
            <a:r>
              <a:rPr lang="fr-CA" sz="1200" i="0" dirty="0">
                <a:solidFill>
                  <a:schemeClr val="tx2"/>
                </a:solidFill>
                <a:latin typeface="Microsoft New Tai Lue" panose="020B0502040204020203" pitchFamily="34" charset="0"/>
                <a:cs typeface="Microsoft New Tai Lue" panose="020B0502040204020203" pitchFamily="34" charset="0"/>
              </a:rPr>
              <a:t>, une somme de 1,2 million de dollars pour l’exercice 2017-2018 a été ajoutée. Le SPO doit donc fournir un état des flux de trésorerie supplémentaire, ainsi que des renseignements détaillés spécifiques aux activités entreprises et aux coûts engagés afin de respecter les exigences relatives aux rapports non financiers. Le SPO a pleinement utilisé cette contribution </a:t>
            </a:r>
            <a:r>
              <a:rPr lang="fr-CA" sz="1200" i="0" dirty="0" smtClean="0">
                <a:solidFill>
                  <a:schemeClr val="tx2"/>
                </a:solidFill>
                <a:latin typeface="Microsoft New Tai Lue" panose="020B0502040204020203" pitchFamily="34" charset="0"/>
                <a:cs typeface="Microsoft New Tai Lue" panose="020B0502040204020203" pitchFamily="34" charset="0"/>
              </a:rPr>
              <a:t>supplémentaire.</a:t>
            </a:r>
            <a:endParaRPr lang="en-US" sz="1200" i="0" dirty="0">
              <a:solidFill>
                <a:schemeClr val="tx2"/>
              </a:solidFill>
              <a:latin typeface="Microsoft New Tai Lue" panose="020B0502040204020203" pitchFamily="34" charset="0"/>
              <a:cs typeface="Microsoft New Tai Lue" panose="020B0502040204020203" pitchFamily="34" charset="0"/>
            </a:endParaRPr>
          </a:p>
        </p:txBody>
      </p:sp>
      <p:sp>
        <p:nvSpPr>
          <p:cNvPr id="4" name="Text Placeholder 3"/>
          <p:cNvSpPr>
            <a:spLocks noGrp="1"/>
          </p:cNvSpPr>
          <p:nvPr>
            <p:ph type="body" sz="quarter" idx="10"/>
          </p:nvPr>
        </p:nvSpPr>
        <p:spPr/>
        <p:txBody>
          <a:bodyPr/>
          <a:lstStyle/>
          <a:p>
            <a:endParaRPr lang="en-US"/>
          </a:p>
        </p:txBody>
      </p:sp>
      <p:sp>
        <p:nvSpPr>
          <p:cNvPr id="6" name="TextBox 5"/>
          <p:cNvSpPr txBox="1"/>
          <p:nvPr/>
        </p:nvSpPr>
        <p:spPr>
          <a:xfrm>
            <a:off x="581889" y="2008831"/>
            <a:ext cx="2719449" cy="523220"/>
          </a:xfrm>
          <a:prstGeom prst="rect">
            <a:avLst/>
          </a:prstGeom>
          <a:noFill/>
        </p:spPr>
        <p:txBody>
          <a:bodyPr wrap="square" rtlCol="0">
            <a:spAutoFit/>
          </a:bodyPr>
          <a:lstStyle/>
          <a:p>
            <a:pPr algn="ctr"/>
            <a:r>
              <a:rPr lang="en-US" sz="1400" b="1" dirty="0" err="1" smtClean="0">
                <a:solidFill>
                  <a:schemeClr val="accent4"/>
                </a:solidFill>
              </a:rPr>
              <a:t>Financement</a:t>
            </a:r>
            <a:r>
              <a:rPr lang="en-US" sz="1400" b="1" dirty="0" smtClean="0">
                <a:solidFill>
                  <a:schemeClr val="accent4"/>
                </a:solidFill>
              </a:rPr>
              <a:t> du </a:t>
            </a:r>
            <a:r>
              <a:rPr lang="en-US" sz="1400" b="1" dirty="0" err="1" smtClean="0">
                <a:solidFill>
                  <a:schemeClr val="accent4"/>
                </a:solidFill>
              </a:rPr>
              <a:t>programme</a:t>
            </a:r>
            <a:r>
              <a:rPr lang="en-US" sz="1400" b="1" dirty="0" smtClean="0">
                <a:solidFill>
                  <a:schemeClr val="accent4"/>
                </a:solidFill>
              </a:rPr>
              <a:t> par </a:t>
            </a:r>
            <a:r>
              <a:rPr lang="en-US" sz="1400" b="1" dirty="0" err="1" smtClean="0">
                <a:solidFill>
                  <a:schemeClr val="accent4"/>
                </a:solidFill>
              </a:rPr>
              <a:t>exercice</a:t>
            </a:r>
            <a:endParaRPr lang="en-US" sz="1400" b="1" dirty="0">
              <a:solidFill>
                <a:schemeClr val="accent4"/>
              </a:solidFill>
            </a:endParaRPr>
          </a:p>
        </p:txBody>
      </p:sp>
      <p:graphicFrame>
        <p:nvGraphicFramePr>
          <p:cNvPr id="8" name="Chart 7"/>
          <p:cNvGraphicFramePr/>
          <p:nvPr>
            <p:extLst>
              <p:ext uri="{D42A27DB-BD31-4B8C-83A1-F6EECF244321}">
                <p14:modId xmlns:p14="http://schemas.microsoft.com/office/powerpoint/2010/main" val="3234612484"/>
              </p:ext>
            </p:extLst>
          </p:nvPr>
        </p:nvGraphicFramePr>
        <p:xfrm>
          <a:off x="457200" y="2411382"/>
          <a:ext cx="3005091" cy="24781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320037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ern Swiss">
  <a:themeElements>
    <a:clrScheme name="Modern Swiss">
      <a:dk1>
        <a:sysClr val="windowText" lastClr="000000"/>
      </a:dk1>
      <a:lt1>
        <a:sysClr val="window" lastClr="FFFFFF"/>
      </a:lt1>
      <a:dk2>
        <a:srgbClr val="3C3D3E"/>
      </a:dk2>
      <a:lt2>
        <a:srgbClr val="999683"/>
      </a:lt2>
      <a:accent1>
        <a:srgbClr val="E34A06"/>
      </a:accent1>
      <a:accent2>
        <a:srgbClr val="31CCE8"/>
      </a:accent2>
      <a:accent3>
        <a:srgbClr val="C1C139"/>
      </a:accent3>
      <a:accent4>
        <a:srgbClr val="118E97"/>
      </a:accent4>
      <a:accent5>
        <a:srgbClr val="F9BD03"/>
      </a:accent5>
      <a:accent6>
        <a:srgbClr val="407026"/>
      </a:accent6>
      <a:hlink>
        <a:srgbClr val="3C3D3E"/>
      </a:hlink>
      <a:folHlink>
        <a:srgbClr val="999683"/>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outerShdw dist="38100" dir="5400000" algn="t" rotWithShape="0">
            <a:schemeClr val="bg2">
              <a:alpha val="20000"/>
            </a:schemeClr>
          </a:outerShdw>
        </a:effectLst>
      </a:spPr>
      <a:bodyPr rtlCol="0" anchor="ctr"/>
      <a:lstStyle>
        <a:defPPr algn="ctr">
          <a:lnSpc>
            <a:spcPct val="95000"/>
          </a:lnSpc>
          <a:defRPr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Modern Swiss">
      <a:dk1>
        <a:sysClr val="windowText" lastClr="000000"/>
      </a:dk1>
      <a:lt1>
        <a:sysClr val="window" lastClr="FFFFFF"/>
      </a:lt1>
      <a:dk2>
        <a:srgbClr val="3C3D3E"/>
      </a:dk2>
      <a:lt2>
        <a:srgbClr val="999683"/>
      </a:lt2>
      <a:accent1>
        <a:srgbClr val="E34A06"/>
      </a:accent1>
      <a:accent2>
        <a:srgbClr val="31CCE8"/>
      </a:accent2>
      <a:accent3>
        <a:srgbClr val="C1C139"/>
      </a:accent3>
      <a:accent4>
        <a:srgbClr val="118E97"/>
      </a:accent4>
      <a:accent5>
        <a:srgbClr val="F9BD03"/>
      </a:accent5>
      <a:accent6>
        <a:srgbClr val="407026"/>
      </a:accent6>
      <a:hlink>
        <a:srgbClr val="3C3D3E"/>
      </a:hlink>
      <a:folHlink>
        <a:srgbClr val="999683"/>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odern Swiss">
      <a:dk1>
        <a:sysClr val="windowText" lastClr="000000"/>
      </a:dk1>
      <a:lt1>
        <a:sysClr val="window" lastClr="FFFFFF"/>
      </a:lt1>
      <a:dk2>
        <a:srgbClr val="3C3D3E"/>
      </a:dk2>
      <a:lt2>
        <a:srgbClr val="999683"/>
      </a:lt2>
      <a:accent1>
        <a:srgbClr val="E34A06"/>
      </a:accent1>
      <a:accent2>
        <a:srgbClr val="31CCE8"/>
      </a:accent2>
      <a:accent3>
        <a:srgbClr val="C1C139"/>
      </a:accent3>
      <a:accent4>
        <a:srgbClr val="118E97"/>
      </a:accent4>
      <a:accent5>
        <a:srgbClr val="F9BD03"/>
      </a:accent5>
      <a:accent6>
        <a:srgbClr val="407026"/>
      </a:accent6>
      <a:hlink>
        <a:srgbClr val="3C3D3E"/>
      </a:hlink>
      <a:folHlink>
        <a:srgbClr val="999683"/>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9955</TotalTime>
  <Words>2194</Words>
  <Application>Microsoft Office PowerPoint</Application>
  <PresentationFormat>On-screen Show (4:3)</PresentationFormat>
  <Paragraphs>243</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Modern Swiss</vt:lpstr>
      <vt:lpstr>PowerPoint Presentation</vt:lpstr>
      <vt:lpstr>Table des matières</vt:lpstr>
      <vt:lpstr>Aperçu général et contexte</vt:lpstr>
      <vt:lpstr>But et méthodologie de l’évaluation</vt:lpstr>
      <vt:lpstr>Pertinence Justification première du programme</vt:lpstr>
      <vt:lpstr>Pertinence Questions de sécurité</vt:lpstr>
      <vt:lpstr>Pertinence Comparaison internationale</vt:lpstr>
      <vt:lpstr>Rendement Gestion rigoureuse </vt:lpstr>
      <vt:lpstr>Rendement Gestion rigoureuse </vt:lpstr>
      <vt:lpstr>Rendement Ressources financières</vt:lpstr>
      <vt:lpstr>Rendement Ressources financières</vt:lpstr>
      <vt:lpstr>Rendement Sûreté et sécurité</vt:lpstr>
      <vt:lpstr>Rendement Sûreté et sécurité</vt:lpstr>
      <vt:lpstr>Rendement Sûreté et sécurité</vt:lpstr>
      <vt:lpstr>Rendement Efficacité et économie</vt:lpstr>
      <vt:lpstr>Rendement Efficacité et économie</vt:lpstr>
      <vt:lpstr>ACS+ </vt:lpstr>
      <vt:lpstr>Conclusions</vt:lpstr>
      <vt:lpstr>Recommandations</vt:lpstr>
      <vt:lpstr>Plan d’action de la direction </vt:lpstr>
      <vt:lpstr>Annexe A Modèle logique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Duarte;Inc. 2014</dc:creator>
  <cp:lastModifiedBy>Newton, Jessica</cp:lastModifiedBy>
  <cp:revision>390</cp:revision>
  <cp:lastPrinted>2019-06-26T13:33:33Z</cp:lastPrinted>
  <dcterms:created xsi:type="dcterms:W3CDTF">2014-02-07T03:47:22Z</dcterms:created>
  <dcterms:modified xsi:type="dcterms:W3CDTF">2019-08-06T18:30:05Z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1166664</vt:lpwstr>
  </property>
  <property fmtid="{D5CDD505-2E9C-101B-9397-08002B2CF9AE}" pid="3" name="NXPowerLiteSettings">
    <vt:lpwstr>F980073804F000</vt:lpwstr>
  </property>
  <property fmtid="{D5CDD505-2E9C-101B-9397-08002B2CF9AE}" pid="4" name="NXPowerLiteVersion">
    <vt:lpwstr>D5.0.2</vt:lpwstr>
  </property>
</Properties>
</file>