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9" r:id="rId2"/>
    <p:sldId id="333" r:id="rId3"/>
    <p:sldId id="337" r:id="rId4"/>
    <p:sldId id="320" r:id="rId5"/>
    <p:sldId id="336" r:id="rId6"/>
    <p:sldId id="335" r:id="rId7"/>
    <p:sldId id="334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58165D00-4863-49DE-870A-96D40046BB3A}">
          <p14:sldIdLst>
            <p14:sldId id="289"/>
            <p14:sldId id="333"/>
            <p14:sldId id="337"/>
            <p14:sldId id="320"/>
            <p14:sldId id="336"/>
            <p14:sldId id="335"/>
            <p14:sldId id="33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 userDrawn="1">
          <p15:clr>
            <a:srgbClr val="A4A3A4"/>
          </p15:clr>
        </p15:guide>
        <p15:guide id="2" pos="2200" userDrawn="1">
          <p15:clr>
            <a:srgbClr val="A4A3A4"/>
          </p15:clr>
        </p15:guide>
        <p15:guide id="3" pos="2201" userDrawn="1">
          <p15:clr>
            <a:srgbClr val="A4A3A4"/>
          </p15:clr>
        </p15:guide>
        <p15:guide id="4" orient="horz" pos="2928">
          <p15:clr>
            <a:srgbClr val="A4A3A4"/>
          </p15:clr>
        </p15:guide>
        <p15:guide id="5" pos="2208">
          <p15:clr>
            <a:srgbClr val="A4A3A4"/>
          </p15:clr>
        </p15:guide>
        <p15:guide id="6" pos="22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own, Nicole" initials="BN" lastIdx="0" clrIdx="0">
    <p:extLst>
      <p:ext uri="{19B8F6BF-5375-455C-9EA6-DF929625EA0E}">
        <p15:presenceInfo xmlns:p15="http://schemas.microsoft.com/office/powerpoint/2012/main" userId="S-1-5-21-944211593-3261000795-3384368208-502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D4652"/>
    <a:srgbClr val="FBB234"/>
    <a:srgbClr val="F0B030"/>
    <a:srgbClr val="D9D5B5"/>
    <a:srgbClr val="B2AA7A"/>
    <a:srgbClr val="B49678"/>
    <a:srgbClr val="C1B59F"/>
    <a:srgbClr val="CFC6B5"/>
    <a:srgbClr val="D8D0C2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31" autoAdjust="0"/>
    <p:restoredTop sz="99742" autoAdjust="0"/>
  </p:normalViewPr>
  <p:slideViewPr>
    <p:cSldViewPr>
      <p:cViewPr varScale="1">
        <p:scale>
          <a:sx n="125" d="100"/>
          <a:sy n="125" d="100"/>
        </p:scale>
        <p:origin x="678" y="90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62"/>
    </p:cViewPr>
  </p:sorterViewPr>
  <p:notesViewPr>
    <p:cSldViewPr>
      <p:cViewPr varScale="1">
        <p:scale>
          <a:sx n="63" d="100"/>
          <a:sy n="63" d="100"/>
        </p:scale>
        <p:origin x="-2587" y="-82"/>
      </p:cViewPr>
      <p:guideLst>
        <p:guide orient="horz" pos="2924"/>
        <p:guide pos="2200"/>
        <p:guide pos="2201"/>
        <p:guide orient="horz" pos="2928"/>
        <p:guide pos="220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3"/>
            <a:ext cx="3038161" cy="463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51" tIns="46523" rIns="93051" bIns="46523" numCol="1" anchor="t" anchorCtr="0" compatLnSpc="1">
            <a:prstTxWarp prst="textNoShape">
              <a:avLst/>
            </a:prstTxWarp>
          </a:bodyPr>
          <a:lstStyle>
            <a:lvl1pPr defTabSz="929711">
              <a:defRPr sz="10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644" y="3"/>
            <a:ext cx="3038161" cy="463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51" tIns="46523" rIns="93051" bIns="46523" numCol="1" anchor="t" anchorCtr="0" compatLnSpc="1">
            <a:prstTxWarp prst="textNoShape">
              <a:avLst/>
            </a:prstTxWarp>
          </a:bodyPr>
          <a:lstStyle>
            <a:lvl1pPr algn="r" defTabSz="929711">
              <a:defRPr sz="10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8831277"/>
            <a:ext cx="3038161" cy="463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51" tIns="46523" rIns="93051" bIns="46523" numCol="1" anchor="b" anchorCtr="0" compatLnSpc="1">
            <a:prstTxWarp prst="textNoShape">
              <a:avLst/>
            </a:prstTxWarp>
          </a:bodyPr>
          <a:lstStyle>
            <a:lvl1pPr defTabSz="929711">
              <a:defRPr sz="10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644" y="8831277"/>
            <a:ext cx="3038161" cy="463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51" tIns="46523" rIns="93051" bIns="46523" numCol="1" anchor="b" anchorCtr="0" compatLnSpc="1">
            <a:prstTxWarp prst="textNoShape">
              <a:avLst/>
            </a:prstTxWarp>
          </a:bodyPr>
          <a:lstStyle>
            <a:lvl1pPr algn="r" defTabSz="929711">
              <a:defRPr sz="1000">
                <a:cs typeface="+mn-cs"/>
              </a:defRPr>
            </a:lvl1pPr>
          </a:lstStyle>
          <a:p>
            <a:pPr>
              <a:defRPr/>
            </a:pPr>
            <a:fld id="{2525E382-DAE1-4B44-BF26-20A9F2CF852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4154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3"/>
            <a:ext cx="3038161" cy="463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51" tIns="46523" rIns="93051" bIns="46523" numCol="1" anchor="t" anchorCtr="0" compatLnSpc="1">
            <a:prstTxWarp prst="textNoShape">
              <a:avLst/>
            </a:prstTxWarp>
          </a:bodyPr>
          <a:lstStyle>
            <a:lvl1pPr defTabSz="929711">
              <a:defRPr sz="10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644" y="3"/>
            <a:ext cx="3038161" cy="463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51" tIns="46523" rIns="93051" bIns="46523" numCol="1" anchor="t" anchorCtr="0" compatLnSpc="1">
            <a:prstTxWarp prst="textNoShape">
              <a:avLst/>
            </a:prstTxWarp>
          </a:bodyPr>
          <a:lstStyle>
            <a:lvl1pPr algn="r" defTabSz="929711">
              <a:defRPr sz="10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34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62" y="4416430"/>
            <a:ext cx="5607678" cy="418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51" tIns="46523" rIns="93051" bIns="465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noProof="0" smtClean="0"/>
              <a:t>Click to edit Master text styles</a:t>
            </a:r>
          </a:p>
          <a:p>
            <a:pPr lvl="1"/>
            <a:r>
              <a:rPr lang="en-CA" noProof="0" smtClean="0"/>
              <a:t>Second level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8831277"/>
            <a:ext cx="3038161" cy="463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51" tIns="46523" rIns="93051" bIns="46523" numCol="1" anchor="b" anchorCtr="0" compatLnSpc="1">
            <a:prstTxWarp prst="textNoShape">
              <a:avLst/>
            </a:prstTxWarp>
          </a:bodyPr>
          <a:lstStyle>
            <a:lvl1pPr defTabSz="929711">
              <a:defRPr sz="1000"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34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644" y="8831277"/>
            <a:ext cx="3038161" cy="463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51" tIns="46523" rIns="93051" bIns="46523" numCol="1" anchor="b" anchorCtr="0" compatLnSpc="1">
            <a:prstTxWarp prst="textNoShape">
              <a:avLst/>
            </a:prstTxWarp>
          </a:bodyPr>
          <a:lstStyle>
            <a:lvl1pPr algn="r" defTabSz="929711">
              <a:defRPr sz="1000">
                <a:cs typeface="+mn-cs"/>
              </a:defRPr>
            </a:lvl1pPr>
          </a:lstStyle>
          <a:p>
            <a:pPr>
              <a:defRPr/>
            </a:pPr>
            <a:fld id="{80B31A5C-3348-41BA-8512-70811E876B6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9407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685800" indent="-2286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9711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8888" indent="-288033" defTabSz="929711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2137" indent="-230429" defTabSz="929711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2992" indent="-230429" defTabSz="929711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3845" indent="-230429" defTabSz="929711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4700" indent="-230429" defTabSz="9297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5555" indent="-230429" defTabSz="9297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56408" indent="-230429" defTabSz="9297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17266" indent="-230429" defTabSz="9297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1AF74D9-56C9-4E7D-AA72-1EF0219F421E}" type="slidenum">
              <a:rPr lang="en-CA" sz="1000"/>
              <a:pPr eaLnBrk="1" hangingPunct="1"/>
              <a:t>0</a:t>
            </a:fld>
            <a:endParaRPr lang="en-CA" sz="10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</p:spTree>
    <p:extLst>
      <p:ext uri="{BB962C8B-B14F-4D97-AF65-F5344CB8AC3E}">
        <p14:creationId xmlns:p14="http://schemas.microsoft.com/office/powerpoint/2010/main" val="228564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1pPr>
            <a:lvl2pPr marL="742699" indent="-285652" eaLnBrk="0" hangingPunct="0"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2pPr>
            <a:lvl3pPr marL="1142613" indent="-228521" eaLnBrk="0" hangingPunct="0"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3pPr>
            <a:lvl4pPr marL="1599658" indent="-228521" eaLnBrk="0" hangingPunct="0"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4pPr>
            <a:lvl5pPr marL="2056705" indent="-228521" eaLnBrk="0" hangingPunct="0"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5pPr>
            <a:lvl6pPr marL="2513749" indent="-228521" algn="ctr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6pPr>
            <a:lvl7pPr marL="2970795" indent="-228521" algn="ctr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7pPr>
            <a:lvl8pPr marL="3427840" indent="-228521" algn="ctr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8pPr>
            <a:lvl9pPr marL="3884885" indent="-228521" algn="ctr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43A6417-FEDC-4EE2-A33B-94DE7C1771C9}" type="slidenum">
              <a:rPr lang="en-US" sz="1200" b="0">
                <a:solidFill>
                  <a:schemeClr val="tx1"/>
                </a:solidFill>
              </a:rPr>
              <a:pPr eaLnBrk="1" hangingPunct="1"/>
              <a:t>1</a:t>
            </a:fld>
            <a:endParaRPr lang="en-US" sz="1200" b="0">
              <a:solidFill>
                <a:schemeClr val="tx1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B31A5C-3348-41BA-8512-70811E876B6B}" type="slidenum">
              <a:rPr lang="en-CA" smtClean="0"/>
              <a:pPr>
                <a:defRPr/>
              </a:pPr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38916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 smtClean="0"/>
              <a:t>NCPS Continued lapse</a:t>
            </a:r>
          </a:p>
          <a:p>
            <a:r>
              <a:rPr lang="en-US" dirty="0" smtClean="0"/>
              <a:t>NCPS </a:t>
            </a:r>
            <a:r>
              <a:rPr lang="en-US" dirty="0"/>
              <a:t>has historically lapsed program funding (6.3%-25.5%) even after proceeding with transfers of funding to First Nations Policing Program (FNPP) and other programs. Without those transfers the revised NCPS lapses would have been significantly higher (10.2%-30.1%).   </a:t>
            </a:r>
            <a:endParaRPr lang="en-US" dirty="0" smtClean="0"/>
          </a:p>
          <a:p>
            <a:r>
              <a:rPr lang="en-US" dirty="0" smtClean="0"/>
              <a:t>Process </a:t>
            </a:r>
            <a:r>
              <a:rPr lang="en-US" dirty="0"/>
              <a:t>of developing a framework to address this pattern of recurring lapse </a:t>
            </a:r>
            <a:endParaRPr lang="en-US" dirty="0" smtClean="0"/>
          </a:p>
          <a:p>
            <a:r>
              <a:rPr lang="en-US" dirty="0" smtClean="0"/>
              <a:t>Risk is the </a:t>
            </a:r>
            <a:r>
              <a:rPr lang="en-US" dirty="0"/>
              <a:t>program may be vulnerable to scrutiny from Central Agencies in the future, including possible re-allocation of funding. </a:t>
            </a:r>
          </a:p>
          <a:p>
            <a:pPr marL="0" indent="0">
              <a:buNone/>
            </a:pPr>
            <a:endParaRPr lang="fr-CA" dirty="0" smtClean="0"/>
          </a:p>
          <a:p>
            <a:pPr marL="0" indent="0">
              <a:buNone/>
            </a:pPr>
            <a:r>
              <a:rPr lang="fr-CA" b="1" dirty="0" smtClean="0"/>
              <a:t>FNPP</a:t>
            </a:r>
          </a:p>
          <a:p>
            <a:r>
              <a:rPr lang="fr-CA" dirty="0" smtClean="0"/>
              <a:t>In-</a:t>
            </a:r>
            <a:r>
              <a:rPr lang="fr-CA" dirty="0" err="1" smtClean="0"/>
              <a:t>year</a:t>
            </a:r>
            <a:r>
              <a:rPr lang="fr-CA" dirty="0" smtClean="0"/>
              <a:t> </a:t>
            </a:r>
            <a:r>
              <a:rPr lang="fr-CA" dirty="0" err="1" smtClean="0"/>
              <a:t>transfers</a:t>
            </a:r>
            <a:r>
              <a:rPr lang="fr-CA" dirty="0" smtClean="0"/>
              <a:t> to RCMP for FNPP </a:t>
            </a:r>
            <a:r>
              <a:rPr lang="fr-CA" b="1" dirty="0" err="1"/>
              <a:t>approx</a:t>
            </a:r>
            <a:r>
              <a:rPr lang="fr-CA" dirty="0" smtClean="0"/>
              <a:t>.  $40M-$45M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b="1" dirty="0" smtClean="0"/>
              <a:t>New G&amp;C Programs</a:t>
            </a:r>
          </a:p>
          <a:p>
            <a:pPr marL="0" indent="0">
              <a:buNone/>
            </a:pPr>
            <a:r>
              <a:rPr lang="fr-CA" dirty="0" smtClean="0"/>
              <a:t>National </a:t>
            </a:r>
            <a:r>
              <a:rPr lang="fr-CA" dirty="0" err="1" smtClean="0"/>
              <a:t>Disaster</a:t>
            </a:r>
            <a:r>
              <a:rPr lang="fr-CA" dirty="0" smtClean="0"/>
              <a:t> Mitigation Program (NDMP) – ME (Contributions)</a:t>
            </a:r>
          </a:p>
          <a:p>
            <a:pPr marL="0" indent="0">
              <a:buNone/>
            </a:pPr>
            <a:r>
              <a:rPr lang="fr-CA" dirty="0" smtClean="0"/>
              <a:t>Moncton </a:t>
            </a:r>
            <a:r>
              <a:rPr lang="fr-CA" dirty="0" err="1" smtClean="0"/>
              <a:t>Memorial</a:t>
            </a:r>
            <a:r>
              <a:rPr lang="fr-CA" dirty="0" smtClean="0"/>
              <a:t> - SUPPS A (Grants)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B31A5C-3348-41BA-8512-70811E876B6B}" type="slidenum">
              <a:rPr lang="en-CA" smtClean="0"/>
              <a:pPr>
                <a:defRPr/>
              </a:pPr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52599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B31A5C-3348-41BA-8512-70811E876B6B}" type="slidenum">
              <a:rPr lang="en-CA" smtClean="0"/>
              <a:pPr>
                <a:defRPr/>
              </a:pPr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8258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B31A5C-3348-41BA-8512-70811E876B6B}" type="slidenum">
              <a:rPr lang="en-CA" smtClean="0"/>
              <a:pPr>
                <a:defRPr/>
              </a:pPr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6999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8.png"/><Relationship Id="rId7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3.jpeg"/><Relationship Id="rId4" Type="http://schemas.openxmlformats.org/officeDocument/2006/relationships/image" Target="../media/image9.jpeg"/><Relationship Id="rId9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ChangeArrowheads="1"/>
          </p:cNvSpPr>
          <p:nvPr userDrawn="1"/>
        </p:nvSpPr>
        <p:spPr bwMode="auto">
          <a:xfrm>
            <a:off x="3317875" y="2057400"/>
            <a:ext cx="5292725" cy="2514600"/>
          </a:xfrm>
          <a:prstGeom prst="rect">
            <a:avLst/>
          </a:prstGeom>
          <a:solidFill>
            <a:srgbClr val="3E414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pic>
        <p:nvPicPr>
          <p:cNvPr id="3" name="Picture 45" descr="WordMark_Bl_Rd_RGB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248400"/>
            <a:ext cx="157321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6" descr="PS FIP Medium E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2971800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9" descr="Fotosearch_k0175283 2x2 72 dpi squar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825" y="3335338"/>
            <a:ext cx="1247775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67"/>
          <p:cNvGrpSpPr>
            <a:grpSpLocks/>
          </p:cNvGrpSpPr>
          <p:nvPr userDrawn="1"/>
        </p:nvGrpSpPr>
        <p:grpSpPr bwMode="auto">
          <a:xfrm>
            <a:off x="533400" y="1668463"/>
            <a:ext cx="2922588" cy="2903537"/>
            <a:chOff x="336" y="1051"/>
            <a:chExt cx="1841" cy="1829"/>
          </a:xfrm>
        </p:grpSpPr>
        <p:pic>
          <p:nvPicPr>
            <p:cNvPr id="7" name="Picture 56" descr="iStock_000001807908 2 x 2 square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" y="2101"/>
              <a:ext cx="786" cy="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7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051"/>
              <a:ext cx="1606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9" name="Picture 60" descr="shutterstock_9199570 2x2 square"/>
            <p:cNvPicPr>
              <a:picLocks noChangeArrowheads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" y="1296"/>
              <a:ext cx="786" cy="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61"/>
            <p:cNvPicPr>
              <a:picLocks noChangeAspect="1" noChangeArrowheads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162"/>
              <a:ext cx="1841" cy="1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1" name="Line 62"/>
            <p:cNvSpPr>
              <a:spLocks noChangeShapeType="1"/>
            </p:cNvSpPr>
            <p:nvPr userDrawn="1"/>
          </p:nvSpPr>
          <p:spPr bwMode="auto">
            <a:xfrm>
              <a:off x="336" y="1152"/>
              <a:ext cx="1829" cy="0"/>
            </a:xfrm>
            <a:prstGeom prst="line">
              <a:avLst/>
            </a:prstGeom>
            <a:noFill/>
            <a:ln w="3175">
              <a:solidFill>
                <a:srgbClr val="F8AD4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CA"/>
            </a:p>
          </p:txBody>
        </p:sp>
        <p:pic>
          <p:nvPicPr>
            <p:cNvPr id="12" name="Picture 63" descr="shutterstock_1412996 2x2 72dpi square"/>
            <p:cNvPicPr>
              <a:picLocks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8" y="1296"/>
              <a:ext cx="784" cy="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Rectangle 65"/>
            <p:cNvSpPr>
              <a:spLocks noChangeArrowheads="1"/>
            </p:cNvSpPr>
            <p:nvPr userDrawn="1"/>
          </p:nvSpPr>
          <p:spPr bwMode="auto">
            <a:xfrm>
              <a:off x="336" y="1296"/>
              <a:ext cx="103" cy="1584"/>
            </a:xfrm>
            <a:prstGeom prst="rect">
              <a:avLst/>
            </a:prstGeom>
            <a:solidFill>
              <a:srgbClr val="F0B03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5400" dir="5400000" algn="ctr" rotWithShape="0">
                      <a:srgbClr val="B2B2B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1724878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Click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DA175-FDB7-46DF-B49B-EF5A52830E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47611"/>
      </p:ext>
    </p:extLst>
  </p:cSld>
  <p:clrMapOvr>
    <a:masterClrMapping/>
  </p:clrMapOvr>
  <p:transition spd="med" advClick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96838"/>
            <a:ext cx="2120900" cy="6227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225" y="96838"/>
            <a:ext cx="6213475" cy="6227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C2364-C5CC-4F1B-A002-F2821362A6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66147"/>
      </p:ext>
    </p:extLst>
  </p:cSld>
  <p:clrMapOvr>
    <a:masterClrMapping/>
  </p:clrMapOvr>
  <p:transition spd="med" advClick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96838"/>
            <a:ext cx="8229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305800" cy="4953000"/>
          </a:xfrm>
        </p:spPr>
        <p:txBody>
          <a:bodyPr/>
          <a:lstStyle/>
          <a:p>
            <a:pPr lvl="0"/>
            <a:endParaRPr lang="en-CA" noProof="0" smtClean="0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7CB81-C3B3-4528-955C-EBFC3E8454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49679"/>
      </p:ext>
    </p:extLst>
  </p:cSld>
  <p:clrMapOvr>
    <a:masterClrMapping/>
  </p:clrMapOvr>
  <p:transition spd="med" advClick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25" y="96838"/>
            <a:ext cx="8229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76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371600"/>
            <a:ext cx="40767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6F567-F6AC-41D6-8AAA-3FB36C0625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41647"/>
      </p:ext>
    </p:extLst>
  </p:cSld>
  <p:clrMapOvr>
    <a:masterClrMapping/>
  </p:clrMapOvr>
  <p:transition spd="med" advClick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A8FCE-11CB-422A-99D5-D542EAAFD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00285"/>
      </p:ext>
    </p:extLst>
  </p:cSld>
  <p:clrMapOvr>
    <a:masterClrMapping/>
  </p:clrMapOvr>
  <p:transition spd="med" advClick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8668E-679A-4991-A970-869CCF1496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22855"/>
      </p:ext>
    </p:extLst>
  </p:cSld>
  <p:clrMapOvr>
    <a:masterClrMapping/>
  </p:clrMapOvr>
  <p:transition spd="med" advClick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767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371600"/>
            <a:ext cx="40767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9B017-226C-4E69-B260-5F447FF9F5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140216"/>
      </p:ext>
    </p:extLst>
  </p:cSld>
  <p:clrMapOvr>
    <a:masterClrMapping/>
  </p:clrMapOvr>
  <p:transition spd="med" advClick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BF0E3-F050-4660-8EBA-EA3AE3173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11396"/>
      </p:ext>
    </p:extLst>
  </p:cSld>
  <p:clrMapOvr>
    <a:masterClrMapping/>
  </p:clrMapOvr>
  <p:transition spd="med" advClick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9B69A-3AC8-4128-8419-4C4C969E1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69342"/>
      </p:ext>
    </p:extLst>
  </p:cSld>
  <p:clrMapOvr>
    <a:masterClrMapping/>
  </p:clrMapOvr>
  <p:transition spd="med" advClick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39530-CEC6-4209-A0F8-E35DF0184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71637"/>
      </p:ext>
    </p:extLst>
  </p:cSld>
  <p:clrMapOvr>
    <a:masterClrMapping/>
  </p:clrMapOvr>
  <p:transition spd="med" advClick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F21F-3F18-4653-B965-CBCBC8F48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47736"/>
      </p:ext>
    </p:extLst>
  </p:cSld>
  <p:clrMapOvr>
    <a:masterClrMapping/>
  </p:clrMapOvr>
  <p:transition spd="med" advClick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3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230C8-9DFD-4CBD-B5EB-C75358E8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09385"/>
      </p:ext>
    </p:extLst>
  </p:cSld>
  <p:clrMapOvr>
    <a:masterClrMapping/>
  </p:clrMapOvr>
  <p:transition spd="med" advClick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7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80200" y="6461125"/>
            <a:ext cx="21336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777777"/>
                </a:solidFill>
                <a:cs typeface="+mn-cs"/>
              </a:defRPr>
            </a:lvl1pPr>
          </a:lstStyle>
          <a:p>
            <a:pPr>
              <a:defRPr/>
            </a:pPr>
            <a:fld id="{703BE984-754C-4BD7-8F0F-CB2AA15E0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7" name="Picture 38" descr="PS FIP Medium E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580188"/>
            <a:ext cx="18923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276225" y="96838"/>
            <a:ext cx="8229600" cy="838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4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305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30" name="Rectangle 49"/>
          <p:cNvSpPr>
            <a:spLocks noChangeArrowheads="1"/>
          </p:cNvSpPr>
          <p:nvPr userDrawn="1"/>
        </p:nvSpPr>
        <p:spPr bwMode="auto">
          <a:xfrm>
            <a:off x="0" y="0"/>
            <a:ext cx="8126413" cy="990600"/>
          </a:xfrm>
          <a:prstGeom prst="rect">
            <a:avLst/>
          </a:prstGeom>
          <a:solidFill>
            <a:srgbClr val="3E414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1031" name="Group 81"/>
          <p:cNvGrpSpPr>
            <a:grpSpLocks/>
          </p:cNvGrpSpPr>
          <p:nvPr userDrawn="1"/>
        </p:nvGrpSpPr>
        <p:grpSpPr bwMode="auto">
          <a:xfrm>
            <a:off x="7162800" y="1035050"/>
            <a:ext cx="1936750" cy="228600"/>
            <a:chOff x="1341" y="1495"/>
            <a:chExt cx="2094" cy="261"/>
          </a:xfrm>
        </p:grpSpPr>
        <p:pic>
          <p:nvPicPr>
            <p:cNvPr id="1037" name="Picture 82"/>
            <p:cNvPicPr>
              <a:picLocks noChangeAspect="1" noChangeArrowheads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1" y="1495"/>
              <a:ext cx="1826" cy="1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038" name="Picture 83"/>
            <p:cNvPicPr>
              <a:picLocks noChangeAspect="1" noChangeArrowheads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1" y="1621"/>
              <a:ext cx="2094" cy="1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BBE0E3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39" name="Line 84"/>
            <p:cNvSpPr>
              <a:spLocks noChangeShapeType="1"/>
            </p:cNvSpPr>
            <p:nvPr userDrawn="1"/>
          </p:nvSpPr>
          <p:spPr bwMode="auto">
            <a:xfrm>
              <a:off x="1345" y="1611"/>
              <a:ext cx="2080" cy="0"/>
            </a:xfrm>
            <a:prstGeom prst="line">
              <a:avLst/>
            </a:prstGeom>
            <a:noFill/>
            <a:ln w="3175">
              <a:solidFill>
                <a:srgbClr val="F8AD4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pSp>
        <p:nvGrpSpPr>
          <p:cNvPr id="1032" name="Group 89"/>
          <p:cNvGrpSpPr>
            <a:grpSpLocks/>
          </p:cNvGrpSpPr>
          <p:nvPr userDrawn="1"/>
        </p:nvGrpSpPr>
        <p:grpSpPr bwMode="auto">
          <a:xfrm>
            <a:off x="8143875" y="0"/>
            <a:ext cx="1000125" cy="989013"/>
            <a:chOff x="464" y="1296"/>
            <a:chExt cx="1600" cy="1583"/>
          </a:xfrm>
        </p:grpSpPr>
        <p:pic>
          <p:nvPicPr>
            <p:cNvPr id="1033" name="Picture 85" descr="iStock_000001807908 2 x 2 square"/>
            <p:cNvPicPr>
              <a:picLocks noChangeAspect="1" noChangeArrowheads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" y="2101"/>
              <a:ext cx="786" cy="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" name="Picture 86" descr="Fotosearch_k0175283 2x2 72 dpi square"/>
            <p:cNvPicPr>
              <a:picLocks noChangeAspect="1" noChangeArrowheads="1"/>
            </p:cNvPicPr>
            <p:nvPr userDrawn="1"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8" y="2101"/>
              <a:ext cx="786" cy="7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87" descr="shutterstock_9199570 2x2 square"/>
            <p:cNvPicPr>
              <a:picLocks noChangeArrowheads="1"/>
            </p:cNvPicPr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" y="1296"/>
              <a:ext cx="786" cy="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88" descr="shutterstock_1412996 2x2 72dpi square"/>
            <p:cNvPicPr>
              <a:picLocks noChangeArrowheads="1"/>
            </p:cNvPicPr>
            <p:nvPr userDrawn="1"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8" y="1296"/>
              <a:ext cx="784" cy="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</p:sldLayoutIdLst>
  <p:transition spd="med" advClick="0"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34" charset="0"/>
        </a:defRPr>
      </a:lvl9pPr>
    </p:titleStyle>
    <p:bodyStyle>
      <a:lvl1pPr marL="292100" indent="-292100" algn="l" rtl="0" eaLnBrk="0" fontAlgn="base" hangingPunct="0">
        <a:spcBef>
          <a:spcPct val="35000"/>
        </a:spcBef>
        <a:spcAft>
          <a:spcPct val="0"/>
        </a:spcAft>
        <a:buClr>
          <a:srgbClr val="3E414C"/>
        </a:buClr>
        <a:buSzPct val="85000"/>
        <a:buFont typeface="Arial" charset="0"/>
        <a:buChar char="●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688975" indent="-231775" algn="l" rtl="0" eaLnBrk="0" fontAlgn="base" hangingPunct="0">
        <a:spcBef>
          <a:spcPct val="35000"/>
        </a:spcBef>
        <a:spcAft>
          <a:spcPct val="0"/>
        </a:spcAft>
        <a:buClr>
          <a:srgbClr val="3E414C"/>
        </a:buClr>
        <a:buSzPct val="85000"/>
        <a:buFont typeface="Arial" charset="0"/>
        <a:buChar char="­"/>
        <a:defRPr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35000"/>
        </a:spcBef>
        <a:spcAft>
          <a:spcPct val="0"/>
        </a:spcAft>
        <a:buClr>
          <a:srgbClr val="3E414C"/>
        </a:buClr>
        <a:buSzPct val="70000"/>
        <a:buFont typeface="Arial" charset="0"/>
        <a:buChar char="●"/>
        <a:defRPr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35000"/>
        </a:spcBef>
        <a:spcAft>
          <a:spcPct val="0"/>
        </a:spcAft>
        <a:buClr>
          <a:srgbClr val="3E414C"/>
        </a:buClr>
        <a:buSzPct val="85000"/>
        <a:buFont typeface="Arial" charset="0"/>
        <a:buChar char="­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4414A"/>
        </a:buClr>
        <a:buFont typeface="Arial" charset="0"/>
        <a:buChar char="­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4414A"/>
        </a:buClr>
        <a:buFont typeface="Arial" charset="0"/>
        <a:buChar char="­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4414A"/>
        </a:buClr>
        <a:buFont typeface="Arial" charset="0"/>
        <a:buChar char="­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4414A"/>
        </a:buClr>
        <a:buFont typeface="Arial" charset="0"/>
        <a:buChar char="­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4414A"/>
        </a:buClr>
        <a:buFont typeface="Arial" charset="0"/>
        <a:buChar char="­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4"/>
          <p:cNvSpPr>
            <a:spLocks noChangeArrowheads="1"/>
          </p:cNvSpPr>
          <p:nvPr/>
        </p:nvSpPr>
        <p:spPr bwMode="auto">
          <a:xfrm>
            <a:off x="3317875" y="2057400"/>
            <a:ext cx="5292725" cy="2514600"/>
          </a:xfrm>
          <a:prstGeom prst="rect">
            <a:avLst/>
          </a:prstGeom>
          <a:solidFill>
            <a:srgbClr val="3E414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5400" dir="54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505200" y="2362200"/>
            <a:ext cx="5029200" cy="21336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CA" sz="2000" b="1" dirty="0" smtClean="0">
                <a:solidFill>
                  <a:schemeClr val="bg1"/>
                </a:solidFill>
              </a:rPr>
              <a:t>Public Safety Canada </a:t>
            </a:r>
          </a:p>
          <a:p>
            <a:pPr algn="ctr"/>
            <a:r>
              <a:rPr lang="en-CA" sz="2000" b="1" dirty="0" smtClean="0">
                <a:solidFill>
                  <a:schemeClr val="bg1"/>
                </a:solidFill>
              </a:rPr>
              <a:t>2019-20 Departmental Financial Situation</a:t>
            </a:r>
          </a:p>
          <a:p>
            <a:pPr algn="ctr"/>
            <a:endParaRPr lang="en-CA" sz="1800" b="1" dirty="0" smtClean="0">
              <a:solidFill>
                <a:schemeClr val="bg1"/>
              </a:solidFill>
            </a:endParaRPr>
          </a:p>
          <a:p>
            <a:pPr algn="ctr"/>
            <a:r>
              <a:rPr lang="en-CA" sz="1800" b="1" dirty="0" smtClean="0">
                <a:solidFill>
                  <a:schemeClr val="bg1"/>
                </a:solidFill>
              </a:rPr>
              <a:t>Presentation to the Minister</a:t>
            </a:r>
          </a:p>
          <a:p>
            <a:pPr algn="ctr"/>
            <a:endParaRPr lang="en-CA" sz="1800" b="1" dirty="0" smtClean="0">
              <a:solidFill>
                <a:schemeClr val="bg1"/>
              </a:solidFill>
            </a:endParaRPr>
          </a:p>
          <a:p>
            <a:pPr algn="ctr"/>
            <a:endParaRPr lang="en-CA" sz="1800" b="1" dirty="0" smtClean="0">
              <a:solidFill>
                <a:schemeClr val="bg1"/>
              </a:solidFill>
            </a:endParaRPr>
          </a:p>
          <a:p>
            <a:pPr algn="ctr"/>
            <a:r>
              <a:rPr lang="en-CA" sz="2200" dirty="0" smtClean="0">
                <a:solidFill>
                  <a:schemeClr val="bg1"/>
                </a:solidFill>
              </a:rPr>
              <a:t/>
            </a:r>
            <a:br>
              <a:rPr lang="en-CA" sz="2200" dirty="0" smtClean="0">
                <a:solidFill>
                  <a:schemeClr val="bg1"/>
                </a:solidFill>
              </a:rPr>
            </a:br>
            <a:endParaRPr lang="en-CA" sz="1600" dirty="0">
              <a:solidFill>
                <a:schemeClr val="bg1"/>
              </a:solidFill>
            </a:endParaRPr>
          </a:p>
        </p:txBody>
      </p:sp>
      <p:pic>
        <p:nvPicPr>
          <p:cNvPr id="15364" name="Picture 4" descr="WordMark_Bl_Rd_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248400"/>
            <a:ext cx="157321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 descr="PS FIP Medium 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2971800" cy="43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Rectangle 13"/>
          <p:cNvSpPr>
            <a:spLocks noChangeArrowheads="1"/>
          </p:cNvSpPr>
          <p:nvPr/>
        </p:nvSpPr>
        <p:spPr bwMode="auto">
          <a:xfrm>
            <a:off x="1295400" y="914400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67" name="Text Box 32"/>
          <p:cNvSpPr txBox="1">
            <a:spLocks noChangeArrowheads="1"/>
          </p:cNvSpPr>
          <p:nvPr/>
        </p:nvSpPr>
        <p:spPr bwMode="auto">
          <a:xfrm>
            <a:off x="3904770" y="5246194"/>
            <a:ext cx="260552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tx1"/>
              </a:buClr>
            </a:pPr>
            <a:r>
              <a:rPr lang="fr-CA" sz="1400" b="1" dirty="0" smtClean="0"/>
              <a:t>RDIMS: 3392544</a:t>
            </a:r>
            <a:endParaRPr lang="fr-CA" sz="1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defRPr sz="1300" b="1">
                <a:solidFill>
                  <a:srgbClr val="F0B03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0D12BD7-A4FF-41F3-935B-D95586F1A8BB}" type="slidenum">
              <a:rPr lang="en-US" sz="1000" b="0" smtClean="0">
                <a:solidFill>
                  <a:srgbClr val="777777"/>
                </a:solidFill>
              </a:rPr>
              <a:pPr eaLnBrk="1" hangingPunct="1"/>
              <a:t>1</a:t>
            </a:fld>
            <a:endParaRPr lang="en-US" sz="1000" b="0" smtClean="0">
              <a:solidFill>
                <a:srgbClr val="777777"/>
              </a:solidFill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 dirty="0" err="1" smtClean="0"/>
              <a:t>Outline</a:t>
            </a:r>
            <a:endParaRPr lang="en-CA" dirty="0" smtClean="0"/>
          </a:p>
        </p:txBody>
      </p:sp>
      <p:graphicFrame>
        <p:nvGraphicFramePr>
          <p:cNvPr id="63706" name="Group 2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924512"/>
              </p:ext>
            </p:extLst>
          </p:nvPr>
        </p:nvGraphicFramePr>
        <p:xfrm>
          <a:off x="381000" y="1447800"/>
          <a:ext cx="8351838" cy="2590800"/>
        </p:xfrm>
        <a:graphic>
          <a:graphicData uri="http://schemas.openxmlformats.org/drawingml/2006/table">
            <a:tbl>
              <a:tblPr/>
              <a:tblGrid>
                <a:gridCol w="7488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</a:pPr>
                      <a:r>
                        <a:rPr kumimoji="0" lang="fr-C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Page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</a:pPr>
                      <a:endParaRPr kumimoji="0" lang="en-CA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</a:pPr>
                      <a:r>
                        <a:rPr kumimoji="0" lang="en-CA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Main Estimates 2019-20</a:t>
                      </a:r>
                      <a:endParaRPr kumimoji="0" lang="en-CA" sz="1600" b="1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CA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Main Estimates 2019-20 - Vote 5 Grants &amp; Contributions</a:t>
                      </a:r>
                      <a:endParaRPr kumimoji="0" lang="en-CA" sz="1600" b="1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</a:pPr>
                      <a:r>
                        <a:rPr kumimoji="0" lang="fr-C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CA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Supplementary Estimates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CA" sz="16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Sunsetter</a:t>
                      </a:r>
                      <a:r>
                        <a:rPr kumimoji="0" lang="en-CA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Funding - Ends in 2019-20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</a:pPr>
                      <a:r>
                        <a:rPr kumimoji="0" lang="fr-C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CA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Delegation of Financial Signing Authority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rgbClr val="B91F0F"/>
                        </a:buClr>
                        <a:buSzPct val="85000"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3204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382575"/>
      </p:ext>
    </p:extLst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989658"/>
            <a:ext cx="3710889" cy="276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0F31946-F063-4A03-B1CC-25E114AFC47A}" type="slidenum">
              <a:rPr lang="en-US" sz="1000" smtClean="0">
                <a:solidFill>
                  <a:srgbClr val="777777"/>
                </a:solidFill>
              </a:rPr>
              <a:pPr eaLnBrk="1" hangingPunct="1"/>
              <a:t>2</a:t>
            </a:fld>
            <a:endParaRPr lang="en-US" sz="1000" smtClean="0">
              <a:solidFill>
                <a:srgbClr val="777777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6838"/>
            <a:ext cx="8229600" cy="838200"/>
          </a:xfrm>
        </p:spPr>
        <p:txBody>
          <a:bodyPr/>
          <a:lstStyle/>
          <a:p>
            <a:pPr eaLnBrk="1" hangingPunct="1"/>
            <a:r>
              <a:rPr lang="en-CA" dirty="0" smtClean="0"/>
              <a:t>Main Estimates</a:t>
            </a:r>
            <a:r>
              <a:rPr lang="en-CA" dirty="0"/>
              <a:t> </a:t>
            </a:r>
            <a:r>
              <a:rPr lang="en-CA" dirty="0" smtClean="0"/>
              <a:t>2019-20</a:t>
            </a:r>
            <a:endParaRPr lang="en-CA" sz="16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28600" y="1676400"/>
            <a:ext cx="8031378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CA" sz="1400" b="1" dirty="0" smtClean="0"/>
              <a:t>Vote 1 – Operating expenditures (</a:t>
            </a:r>
            <a:r>
              <a:rPr lang="en-CA" sz="1400" b="1" dirty="0"/>
              <a:t>$137.3 </a:t>
            </a:r>
            <a:r>
              <a:rPr lang="en-CA" sz="1400" b="1" dirty="0" smtClean="0"/>
              <a:t>million):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400" dirty="0" smtClean="0"/>
              <a:t>Main Estimates have increased by 19.2% over the last five years (from $115.2 million in 2014-15 to $137.3 million in 2019-20).</a:t>
            </a:r>
            <a:endParaRPr lang="en-CA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2514600"/>
            <a:ext cx="8431611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CA" sz="1400" b="1" dirty="0" smtClean="0"/>
              <a:t>Vote </a:t>
            </a:r>
            <a:r>
              <a:rPr lang="en-CA" sz="1400" b="1" dirty="0"/>
              <a:t>5</a:t>
            </a:r>
            <a:r>
              <a:rPr lang="en-CA" sz="1400" b="1" dirty="0" smtClean="0"/>
              <a:t> – Grants &amp; Contributions (</a:t>
            </a:r>
            <a:r>
              <a:rPr lang="en-CA" sz="1400" b="1" dirty="0"/>
              <a:t>$759.2 </a:t>
            </a:r>
            <a:r>
              <a:rPr lang="en-CA" sz="1400" b="1" dirty="0" smtClean="0"/>
              <a:t>million):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400" dirty="0" smtClean="0"/>
              <a:t>Main Estimates have decreased by 23.5% over the last five years (from $993.0 million in  2014-15 to $759.2 million in 2019-20).  This is mainly related to temporary fluctuations in the timing of payments to be issued to provinces and territories for the Disaster Financial Assistance Arrangements (DFAA) program.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00" y="1295400"/>
            <a:ext cx="5977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/>
              <a:t>The Department manages two (2) voted appropriations:</a:t>
            </a:r>
            <a:endParaRPr lang="en-CA" sz="1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6474768"/>
            <a:ext cx="393272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baseline="30000" dirty="0" smtClean="0"/>
              <a:t>1</a:t>
            </a:r>
            <a:r>
              <a:rPr lang="en-CA" sz="900" dirty="0" smtClean="0"/>
              <a:t> Vote 1 - Personnel expenditures represent 1,136 FTEs</a:t>
            </a:r>
            <a:endParaRPr lang="en-US" sz="900" dirty="0"/>
          </a:p>
        </p:txBody>
      </p:sp>
      <p:sp>
        <p:nvSpPr>
          <p:cNvPr id="5" name="Rectangle 4"/>
          <p:cNvSpPr/>
          <p:nvPr/>
        </p:nvSpPr>
        <p:spPr>
          <a:xfrm>
            <a:off x="304800" y="3886200"/>
            <a:ext cx="39851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CA" b="1" dirty="0" smtClean="0"/>
              <a:t>2019-20 Main Estimates by Vote and Statutory Grant</a:t>
            </a:r>
            <a:endParaRPr lang="en-CA" b="1" dirty="0"/>
          </a:p>
        </p:txBody>
      </p:sp>
      <p:sp>
        <p:nvSpPr>
          <p:cNvPr id="13" name="Rectangle 12"/>
          <p:cNvSpPr/>
          <p:nvPr/>
        </p:nvSpPr>
        <p:spPr>
          <a:xfrm>
            <a:off x="4876800" y="3886200"/>
            <a:ext cx="361990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r>
              <a:rPr lang="en-CA" b="1" dirty="0" smtClean="0"/>
              <a:t>2019-20 Main Estimates by Core Responsibility</a:t>
            </a:r>
            <a:endParaRPr lang="en-CA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8514" y="4163199"/>
            <a:ext cx="3260531" cy="231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737550"/>
      </p:ext>
    </p:extLst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0BB6502-474D-4A36-9C41-CA833B46D60B}" type="slidenum">
              <a:rPr lang="en-US" sz="1000" smtClean="0">
                <a:solidFill>
                  <a:srgbClr val="777777"/>
                </a:solidFill>
              </a:rPr>
              <a:pPr eaLnBrk="1" hangingPunct="1"/>
              <a:t>3</a:t>
            </a:fld>
            <a:endParaRPr lang="en-US" sz="1000" dirty="0" smtClean="0">
              <a:solidFill>
                <a:srgbClr val="777777"/>
              </a:solidFill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6838"/>
            <a:ext cx="7924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CA" sz="2200" dirty="0"/>
              <a:t>Main Estimates </a:t>
            </a:r>
            <a:r>
              <a:rPr lang="en-CA" sz="2200" dirty="0" smtClean="0">
                <a:solidFill>
                  <a:schemeClr val="tx2"/>
                </a:solidFill>
              </a:rPr>
              <a:t>2019-20 - Vote 5 Grants &amp; Contributions</a:t>
            </a:r>
            <a:endParaRPr lang="en-CA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78273" y="1143000"/>
            <a:ext cx="40277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The following table presents the programs funded through PS’ Vote 5 in 2019-20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453" y="4343400"/>
            <a:ext cx="3179354" cy="584775"/>
          </a:xfrm>
          <a:prstGeom prst="rect">
            <a:avLst/>
          </a:prstGeom>
          <a:solidFill>
            <a:srgbClr val="3D465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Total Grants &amp; Contributions</a:t>
            </a:r>
            <a:r>
              <a:rPr lang="fr-CA" sz="1600" b="1" dirty="0" smtClean="0">
                <a:solidFill>
                  <a:schemeClr val="bg1"/>
                </a:solidFill>
              </a:rPr>
              <a:t>: $759,205,353</a:t>
            </a:r>
            <a:endParaRPr lang="en-US" sz="1600" b="1" dirty="0" smtClean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54" y="1701782"/>
            <a:ext cx="4007393" cy="2151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295401"/>
            <a:ext cx="4579400" cy="5124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90058837"/>
      </p:ext>
    </p:extLst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0F31946-F063-4A03-B1CC-25E114AFC47A}" type="slidenum">
              <a:rPr lang="en-US" sz="1000" smtClean="0">
                <a:solidFill>
                  <a:srgbClr val="777777"/>
                </a:solidFill>
              </a:rPr>
              <a:pPr eaLnBrk="1" hangingPunct="1"/>
              <a:t>4</a:t>
            </a:fld>
            <a:endParaRPr lang="en-US" sz="1000" smtClean="0">
              <a:solidFill>
                <a:srgbClr val="777777"/>
              </a:solidFill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6838"/>
            <a:ext cx="8229600" cy="838200"/>
          </a:xfrm>
        </p:spPr>
        <p:txBody>
          <a:bodyPr/>
          <a:lstStyle/>
          <a:p>
            <a:pPr eaLnBrk="1" hangingPunct="1"/>
            <a:r>
              <a:rPr lang="en-CA" sz="1600" dirty="0" smtClean="0"/>
              <a:t>[Redacted]</a:t>
            </a:r>
            <a:endParaRPr lang="en-CA" sz="1600" dirty="0" smtClean="0"/>
          </a:p>
        </p:txBody>
      </p:sp>
    </p:spTree>
    <p:extLst>
      <p:ext uri="{BB962C8B-B14F-4D97-AF65-F5344CB8AC3E}">
        <p14:creationId xmlns:p14="http://schemas.microsoft.com/office/powerpoint/2010/main" val="1788485814"/>
      </p:ext>
    </p:extLst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>
                <a:solidFill>
                  <a:schemeClr val="tx2"/>
                </a:solidFill>
              </a:rPr>
              <a:t>Sunsetter</a:t>
            </a:r>
            <a:r>
              <a:rPr lang="en-CA" dirty="0" smtClean="0">
                <a:solidFill>
                  <a:schemeClr val="tx2"/>
                </a:solidFill>
              </a:rPr>
              <a:t> Funding - Ends in 2019-20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CA8FCE-11CB-422A-99D5-D542EAAFDFE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1371600"/>
            <a:ext cx="4248860" cy="46546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315200" y="24384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[Redacted]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012547"/>
      </p:ext>
    </p:extLst>
  </p:cSld>
  <p:clrMapOvr>
    <a:masterClrMapping/>
  </p:clrMapOvr>
  <p:transition spd="med" advClick="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1" hangingPunct="1">
              <a:spcBef>
                <a:spcPct val="35000"/>
              </a:spcBef>
            </a:pPr>
            <a:r>
              <a:rPr lang="en-CA" dirty="0" smtClean="0">
                <a:solidFill>
                  <a:schemeClr val="tx2"/>
                </a:solidFill>
              </a:rPr>
              <a:t>Delegation of Financial Signing Authority</a:t>
            </a:r>
            <a:endParaRPr lang="en-CA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fr-CA" sz="2000" dirty="0" smtClean="0"/>
          </a:p>
          <a:p>
            <a:pPr lvl="1"/>
            <a:endParaRPr lang="fr-CA" sz="2000" dirty="0"/>
          </a:p>
          <a:p>
            <a:endParaRPr lang="fr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CA8FCE-11CB-422A-99D5-D542EAAFDFE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46336" y="1600200"/>
            <a:ext cx="8305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The Delegation of Financial Signing Authority (DFSA) allows </a:t>
            </a:r>
            <a:r>
              <a:rPr lang="en-US" sz="1600" b="1" dirty="0" smtClean="0"/>
              <a:t>Minister</a:t>
            </a:r>
            <a:r>
              <a:rPr lang="en-US" sz="1600" b="1" dirty="0"/>
              <a:t>s</a:t>
            </a:r>
            <a:r>
              <a:rPr lang="en-US" sz="1600" b="1" dirty="0" smtClean="0"/>
              <a:t> </a:t>
            </a:r>
            <a:r>
              <a:rPr lang="en-US" sz="1600" b="1" dirty="0"/>
              <a:t>to delegate their financial authorities associated with the expenditure process to authorized positions within the </a:t>
            </a:r>
            <a:r>
              <a:rPr lang="en-US" sz="1600" b="1" dirty="0" smtClean="0"/>
              <a:t>Department.</a:t>
            </a:r>
            <a:endParaRPr lang="en-US" sz="1600" b="1" dirty="0"/>
          </a:p>
          <a:p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The DFSA sets strict limits on approval levels that are consistent with Treasury Board policy and ensures an appropriate segregation of duties within the payment </a:t>
            </a:r>
            <a:r>
              <a:rPr lang="en-US" sz="1600" b="1" dirty="0" smtClean="0"/>
              <a:t>process.</a:t>
            </a:r>
          </a:p>
          <a:p>
            <a:r>
              <a:rPr lang="en-US" sz="1600" b="1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In this manner, the DFSA defines clear accountabilities for the exercise of financial authorities while ensuring that </a:t>
            </a:r>
            <a:r>
              <a:rPr lang="en-US" sz="1600" b="1" dirty="0" smtClean="0"/>
              <a:t>management controls </a:t>
            </a:r>
            <a:r>
              <a:rPr lang="en-US" sz="1600" b="1" dirty="0"/>
              <a:t>are appropriate to the level of </a:t>
            </a:r>
            <a:r>
              <a:rPr lang="en-US" sz="1600" b="1" dirty="0" smtClean="0"/>
              <a:t>risk.</a:t>
            </a:r>
            <a:endParaRPr lang="en-US" sz="1600" b="1" dirty="0"/>
          </a:p>
          <a:p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Departments are required to provide new Ministers with an updated DFSA for approval within 90 days of a </a:t>
            </a:r>
            <a:r>
              <a:rPr lang="en-US" sz="1600" b="1" dirty="0" smtClean="0"/>
              <a:t>transition.</a:t>
            </a:r>
            <a:endParaRPr lang="en-US" sz="1600" b="1" dirty="0"/>
          </a:p>
          <a:p>
            <a:endParaRPr lang="en-US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Until the new DFSA is approved, departmental officials will continue to exercise financial authorities that were conferred under the previous </a:t>
            </a:r>
            <a:r>
              <a:rPr lang="en-US" sz="1600" b="1" dirty="0" smtClean="0"/>
              <a:t>DFSA.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065510724"/>
      </p:ext>
    </p:extLst>
  </p:cSld>
  <p:clrMapOvr>
    <a:masterClrMapping/>
  </p:clrMapOvr>
  <p:transition spd="med" advClick="0">
    <p:fade/>
  </p:transition>
</p:sld>
</file>

<file path=ppt/theme/theme1.xml><?xml version="1.0" encoding="utf-8"?>
<a:theme xmlns:a="http://schemas.openxmlformats.org/drawingml/2006/main" name="PS_Deck_template-Teal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S_Deck_template-Teal">
      <a:majorFont>
        <a:latin typeface="Arial Black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B03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266700" marR="0" indent="-26670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B03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266700" marR="0" indent="-26670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S_Deck_template-Te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_Deck_template-Te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_Deck_template-Te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_Deck_template-Te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_Deck_template-Te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S_Deck_template-Te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S_Deck_template-Te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S_Deck_template-Te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S_Deck_template-Te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S_Deck_template-Te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S_Deck_template-Te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S_Deck_template-Te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S_Deck_template-Teal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PS_Deck_template-Teal</Template>
  <TotalTime>19695</TotalTime>
  <Words>418</Words>
  <Application>Microsoft Office PowerPoint</Application>
  <PresentationFormat>On-screen Show (4:3)</PresentationFormat>
  <Paragraphs>69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Arial Black</vt:lpstr>
      <vt:lpstr>PS_Deck_template-Teal</vt:lpstr>
      <vt:lpstr>PowerPoint Presentation</vt:lpstr>
      <vt:lpstr>Outline</vt:lpstr>
      <vt:lpstr>Main Estimates 2019-20</vt:lpstr>
      <vt:lpstr>Main Estimates 2019-20 - Vote 5 Grants &amp; Contributions</vt:lpstr>
      <vt:lpstr>[Redacted]</vt:lpstr>
      <vt:lpstr>Sunsetter Funding - Ends in 2019-20</vt:lpstr>
      <vt:lpstr>Delegation of Financial Signing Authority</vt:lpstr>
    </vt:vector>
  </TitlesOfParts>
  <Company>PS-SP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FPAR - Deck</dc:title>
  <dc:creator>PS-SP</dc:creator>
  <cp:lastModifiedBy>Brown, Nicole</cp:lastModifiedBy>
  <cp:revision>976</cp:revision>
  <cp:lastPrinted>2019-10-08T20:10:55Z</cp:lastPrinted>
  <dcterms:created xsi:type="dcterms:W3CDTF">2009-08-05T19:04:36Z</dcterms:created>
  <dcterms:modified xsi:type="dcterms:W3CDTF">2020-01-17T19:03:21Z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-1798519459</vt:i4>
  </property>
  <property fmtid="{D5CDD505-2E9C-101B-9397-08002B2CF9AE}" pid="3" name="_NewReviewCycle">
    <vt:lpwstr/>
  </property>
  <property fmtid="{D5CDD505-2E9C-101B-9397-08002B2CF9AE}" pid="4" name="_EmailSubject">
    <vt:lpwstr>Proactive Disclosure of the Minister's Transition Book - CMB Chapter</vt:lpwstr>
  </property>
  <property fmtid="{D5CDD505-2E9C-101B-9397-08002B2CF9AE}" pid="5" name="_AuthorEmail">
    <vt:lpwstr>nicole.brown4@canada.ca</vt:lpwstr>
  </property>
  <property fmtid="{D5CDD505-2E9C-101B-9397-08002B2CF9AE}" pid="6" name="_AuthorEmailDisplayName">
    <vt:lpwstr>Brown4, Nicole (PS/SP)</vt:lpwstr>
  </property>
  <property fmtid="{D5CDD505-2E9C-101B-9397-08002B2CF9AE}" pid="7" name="_PreviousAdHocReviewCycleID">
    <vt:i4>1163038311</vt:i4>
  </property>
</Properties>
</file>